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2.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3.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4.xml" ContentType="application/vnd.openxmlformats-officedocument.theme+xml"/>
  <Override PartName="/ppt/slideLayouts/slideLayout9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74" r:id="rId5"/>
    <p:sldMasterId id="2147483725" r:id="rId6"/>
    <p:sldMasterId id="2147483749" r:id="rId7"/>
    <p:sldMasterId id="2147483756" r:id="rId8"/>
  </p:sldMasterIdLst>
  <p:notesMasterIdLst>
    <p:notesMasterId r:id="rId58"/>
  </p:notesMasterIdLst>
  <p:sldIdLst>
    <p:sldId id="256" r:id="rId9"/>
    <p:sldId id="258" r:id="rId10"/>
    <p:sldId id="260" r:id="rId11"/>
    <p:sldId id="303" r:id="rId12"/>
    <p:sldId id="263" r:id="rId13"/>
    <p:sldId id="305" r:id="rId14"/>
    <p:sldId id="306" r:id="rId15"/>
    <p:sldId id="307" r:id="rId16"/>
    <p:sldId id="308" r:id="rId17"/>
    <p:sldId id="261" r:id="rId18"/>
    <p:sldId id="264" r:id="rId19"/>
    <p:sldId id="309" r:id="rId20"/>
    <p:sldId id="265" r:id="rId21"/>
    <p:sldId id="266" r:id="rId22"/>
    <p:sldId id="310" r:id="rId23"/>
    <p:sldId id="301" r:id="rId24"/>
    <p:sldId id="267" r:id="rId25"/>
    <p:sldId id="269" r:id="rId26"/>
    <p:sldId id="270" r:id="rId27"/>
    <p:sldId id="311" r:id="rId28"/>
    <p:sldId id="271" r:id="rId29"/>
    <p:sldId id="272" r:id="rId30"/>
    <p:sldId id="273" r:id="rId31"/>
    <p:sldId id="274" r:id="rId32"/>
    <p:sldId id="302" r:id="rId33"/>
    <p:sldId id="275" r:id="rId34"/>
    <p:sldId id="276" r:id="rId35"/>
    <p:sldId id="277" r:id="rId36"/>
    <p:sldId id="304" r:id="rId37"/>
    <p:sldId id="278" r:id="rId38"/>
    <p:sldId id="279" r:id="rId39"/>
    <p:sldId id="280" r:id="rId40"/>
    <p:sldId id="281" r:id="rId41"/>
    <p:sldId id="284" r:id="rId42"/>
    <p:sldId id="286" r:id="rId43"/>
    <p:sldId id="285" r:id="rId44"/>
    <p:sldId id="287" r:id="rId45"/>
    <p:sldId id="290" r:id="rId46"/>
    <p:sldId id="288" r:id="rId47"/>
    <p:sldId id="289" r:id="rId48"/>
    <p:sldId id="282" r:id="rId49"/>
    <p:sldId id="283" r:id="rId50"/>
    <p:sldId id="312" r:id="rId51"/>
    <p:sldId id="292" r:id="rId52"/>
    <p:sldId id="293" r:id="rId53"/>
    <p:sldId id="294" r:id="rId54"/>
    <p:sldId id="295" r:id="rId55"/>
    <p:sldId id="298" r:id="rId56"/>
    <p:sldId id="300" r:id="rId57"/>
  </p:sldIdLst>
  <p:sldSz cx="12192000" cy="6858000"/>
  <p:notesSz cx="6858000" cy="9144000"/>
  <p:defaultTex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E3CFA00-A53E-B4DA-0B93-109281FD07D2}" name="Lizzy Byrd" initials="LB" userId="S::lbyrd@heinrich.com::f7962849-6d74-49c6-9e42-b2bb433b3168" providerId="AD"/>
  <p188:author id="{BC6C9A0A-AFC1-0CC9-E7D2-3D94C8726829}" name="Mande Mischler" initials="MM" userId="S::mmischler@heinrich.com::64e7ba86-5f7b-4f4d-a2c4-3175a5490750" providerId="AD"/>
  <p188:author id="{2B2C951F-7DF3-AAA1-2727-FA0DE4B1BF68}" name="Lucas Ledbetter" initials="LL" userId="S::lledbetter@heinrich.com::2f511856-7260-4684-94c1-e6cf4c6ab8d9" providerId="AD"/>
  <p188:author id="{7AF24681-415B-34E3-8104-B6DA412E0905}" name="Kristan Butler" initials="KB" userId="S::kbutler@heinrich.com::b6f795cb-18f0-4563-acd9-6da6d8ebf11b" providerId="AD"/>
  <p188:author id="{F628D684-892E-408F-AF97-02C6EA9197D9}" name="Nicole French" initials="NF" userId="S::nfrench@heinrich.com::5614fb44-b555-4441-8f39-1fa28f2069e3" providerId="AD"/>
  <p188:author id="{9F733D86-6F8B-B158-4520-2D87DB18A74F}" name="Deanne Gertner" initials="DG" userId="S::dgertner@heinrich.com::2f2da0be-a903-4ed0-b5a2-794436d01533" providerId="AD"/>
  <p188:author id="{3BB8A6A4-A25F-7DF9-0742-C74F3D0FC861}" name="Olivia Thomas" initials="OT" userId="S::othomas@heinrich.com::6a1b9532-4663-4b89-bae3-f478d655edb7" providerId="AD"/>
  <p188:author id="{9BDAB1AB-C601-E005-7A43-977CC49D2918}" name="Tori Sidell" initials="TS" userId="S::tsidell@heinrich.com::a0ce1e61-c59d-4017-b70a-dbb34f940f89" providerId="AD"/>
  <p188:author id="{D9C2C1D0-7D66-BF8C-DA7E-D24B937C161E}" name="Guest User" initials="GU" userId="S::urn:spo:anon#8303e7223f65b8aebf8028849009f96c106d29d2862d59ea1f754554d07588ca::" providerId="AD"/>
  <p188:author id="{5346AFE5-3ECA-E70B-6CFF-D80D2431AF26}" name="Alex Becker" initials="AB" userId="S::abecker@heinrich.com::4ddfac86-0f0a-4e95-be17-43f166ade5fa" providerId="AD"/>
  <p188:author id="{B0E18FF6-F6C6-8758-EAA5-7D2A43E45D5F}" name="Brandon Munson" initials="BM" userId="S::bmunson@heinrich.com::5160aac1-d567-4add-a5d1-0d9df6a0eadc"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3A3B3C"/>
    <a:srgbClr val="C8C8C8"/>
    <a:srgbClr val="FA05A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3301948-AF32-DF1D-DC23-E23346BF45C9}" v="11" dt="2023-05-10T23:02:54.008"/>
    <p1510:client id="{5AE03EF5-C62D-967E-63F8-E5489A560759}" v="7" dt="2023-06-13T18:32:06.911"/>
    <p1510:client id="{A0C6EA65-39D4-6814-D5D6-5EEF8C4CCC7A}" v="151" dt="2023-05-11T17:18:19.515"/>
    <p1510:client id="{B1022835-21CE-AB3F-1F96-E45B783CDE19}" v="1" dt="2023-06-12T23:40:53.886"/>
    <p1510:client id="{B8576F02-A351-BB19-F34E-88017BC062D4}" v="12" dt="2023-05-12T17:32:05.517"/>
    <p1510:client id="{C7B786AA-FA67-AC97-1163-C1C2D6B82D1B}" v="2" dt="2023-05-11T22:37:53.657"/>
    <p1510:client id="{E04EABBD-1B27-BF49-926D-623E0DB174D3}" v="3" dt="2023-05-11T22:30:27.76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41"/>
    <p:restoredTop sz="94789"/>
  </p:normalViewPr>
  <p:slideViewPr>
    <p:cSldViewPr snapToGrid="0">
      <p:cViewPr varScale="1">
        <p:scale>
          <a:sx n="117" d="100"/>
          <a:sy n="117" d="100"/>
        </p:scale>
        <p:origin x="176"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microsoft.com/office/2015/10/relationships/revisionInfo" Target="revisionInfo.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notesMaster" Target="notesMasters/notesMaster1.xml"/><Relationship Id="rId5" Type="http://schemas.openxmlformats.org/officeDocument/2006/relationships/slideMaster" Target="slideMasters/slideMaster2.xml"/><Relationship Id="rId61" Type="http://schemas.openxmlformats.org/officeDocument/2006/relationships/theme" Target="theme/theme1.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microsoft.com/office/2018/10/relationships/authors" Target="authors.xml"/><Relationship Id="rId8" Type="http://schemas.openxmlformats.org/officeDocument/2006/relationships/slideMaster" Target="slideMasters/slideMaster5.xml"/><Relationship Id="rId51" Type="http://schemas.openxmlformats.org/officeDocument/2006/relationships/slide" Target="slides/slide43.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presProps" Target="presProps.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Number</c:v>
                </c:pt>
              </c:strCache>
            </c:strRef>
          </c:tx>
          <c:spPr>
            <a:ln>
              <a:noFill/>
            </a:ln>
          </c:spPr>
          <c:dPt>
            <c:idx val="0"/>
            <c:bubble3D val="0"/>
            <c:spPr>
              <a:solidFill>
                <a:schemeClr val="accent1"/>
              </a:solidFill>
              <a:ln w="19050">
                <a:noFill/>
              </a:ln>
              <a:effectLst/>
            </c:spPr>
            <c:extLst>
              <c:ext xmlns:c16="http://schemas.microsoft.com/office/drawing/2014/chart" uri="{C3380CC4-5D6E-409C-BE32-E72D297353CC}">
                <c16:uniqueId val="{00000001-7BEF-45B6-B147-F965ACEC037C}"/>
              </c:ext>
            </c:extLst>
          </c:dPt>
          <c:dPt>
            <c:idx val="1"/>
            <c:bubble3D val="0"/>
            <c:spPr>
              <a:solidFill>
                <a:srgbClr val="C8C8C8"/>
              </a:solidFill>
              <a:ln w="19050">
                <a:noFill/>
              </a:ln>
              <a:effectLst/>
            </c:spPr>
            <c:extLst>
              <c:ext xmlns:c16="http://schemas.microsoft.com/office/drawing/2014/chart" uri="{C3380CC4-5D6E-409C-BE32-E72D297353CC}">
                <c16:uniqueId val="{00000003-7BEF-45B6-B147-F965ACEC037C}"/>
              </c:ext>
            </c:extLst>
          </c:dPt>
          <c:dPt>
            <c:idx val="2"/>
            <c:bubble3D val="0"/>
            <c:spPr>
              <a:solidFill>
                <a:schemeClr val="accent3"/>
              </a:solidFill>
              <a:ln w="19050">
                <a:noFill/>
              </a:ln>
              <a:effectLst/>
            </c:spPr>
            <c:extLst>
              <c:ext xmlns:c16="http://schemas.microsoft.com/office/drawing/2014/chart" uri="{C3380CC4-5D6E-409C-BE32-E72D297353CC}">
                <c16:uniqueId val="{00000005-7BEF-45B6-B147-F965ACEC037C}"/>
              </c:ext>
            </c:extLst>
          </c:dPt>
          <c:dLbls>
            <c:dLbl>
              <c:idx val="0"/>
              <c:layout>
                <c:manualLayout>
                  <c:x val="-4.3870959273068569E-3"/>
                  <c:y val="4.6858843269160594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BEF-45B6-B147-F965ACEC037C}"/>
                </c:ext>
              </c:extLst>
            </c:dLbl>
            <c:dLbl>
              <c:idx val="1"/>
              <c:layout>
                <c:manualLayout>
                  <c:x val="1.7548383709227428E-2"/>
                  <c:y val="-7.9074298016708677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BEF-45B6-B147-F965ACEC037C}"/>
                </c:ext>
              </c:extLst>
            </c:dLbl>
            <c:dLbl>
              <c:idx val="2"/>
              <c:layout>
                <c:manualLayout>
                  <c:x val="-2.1935479636534284E-3"/>
                  <c:y val="-1.4643388521612719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7BEF-45B6-B147-F965ACEC037C}"/>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extLst>
          </c:dLbls>
          <c:cat>
            <c:strRef>
              <c:f>Sheet1!$A$2:$A$4</c:f>
              <c:strCache>
                <c:ptCount val="3"/>
                <c:pt idx="0">
                  <c:v>VA</c:v>
                </c:pt>
                <c:pt idx="1">
                  <c:v>TFL</c:v>
                </c:pt>
                <c:pt idx="2">
                  <c:v>CHAMPVA</c:v>
                </c:pt>
              </c:strCache>
            </c:strRef>
          </c:cat>
          <c:val>
            <c:numRef>
              <c:f>Sheet1!$B$2:$B$4</c:f>
              <c:numCache>
                <c:formatCode>#,##0</c:formatCode>
                <c:ptCount val="3"/>
                <c:pt idx="0">
                  <c:v>4355742</c:v>
                </c:pt>
                <c:pt idx="1">
                  <c:v>2113000</c:v>
                </c:pt>
                <c:pt idx="2">
                  <c:v>560100</c:v>
                </c:pt>
              </c:numCache>
            </c:numRef>
          </c:val>
          <c:extLst>
            <c:ext xmlns:c16="http://schemas.microsoft.com/office/drawing/2014/chart" uri="{C3380CC4-5D6E-409C-BE32-E72D297353CC}">
              <c16:uniqueId val="{00000000-ED1C-104D-9092-177578D22038}"/>
            </c:ext>
          </c:extLst>
        </c:ser>
        <c:dLbls>
          <c:dLblPos val="outEnd"/>
          <c:showLegendKey val="0"/>
          <c:showVal val="1"/>
          <c:showCatName val="0"/>
          <c:showSerName val="0"/>
          <c:showPercent val="0"/>
          <c:showBubbleSize val="0"/>
          <c:showLeaderLines val="0"/>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tx1">
                    <a:lumMod val="65000"/>
                    <a:lumOff val="35000"/>
                  </a:schemeClr>
                </a:solidFill>
                <a:latin typeface="+mn-lt"/>
                <a:ea typeface="+mn-ea"/>
                <a:cs typeface="+mn-cs"/>
              </a:defRPr>
            </a:pPr>
            <a:r>
              <a:rPr lang="en-US" sz="1800"/>
              <a:t>Number of members in plans designed </a:t>
            </a:r>
            <a:br>
              <a:rPr lang="en-US" sz="1800"/>
            </a:br>
            <a:r>
              <a:rPr lang="en-US" sz="1800"/>
              <a:t>with veterans in mind</a:t>
            </a:r>
          </a:p>
        </c:rich>
      </c:tx>
      <c:overlay val="0"/>
      <c:spPr>
        <a:noFill/>
        <a:ln>
          <a:noFill/>
        </a:ln>
        <a:effectLst/>
      </c:spPr>
      <c:txPr>
        <a:bodyPr rot="0" spcFirstLastPara="1" vertOverflow="ellipsis" vert="horz" wrap="square" anchor="ctr" anchorCtr="1"/>
        <a:lstStyle/>
        <a:p>
          <a:pPr>
            <a:defRPr sz="18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Number of members in plans designed with veterans in mind</c:v>
                </c:pt>
              </c:strCache>
            </c:strRef>
          </c:tx>
          <c:spPr>
            <a:ln>
              <a:noFill/>
            </a:ln>
          </c:spPr>
          <c:dPt>
            <c:idx val="0"/>
            <c:bubble3D val="0"/>
            <c:spPr>
              <a:solidFill>
                <a:schemeClr val="accent1"/>
              </a:solidFill>
              <a:ln w="19050">
                <a:noFill/>
              </a:ln>
              <a:effectLst/>
            </c:spPr>
            <c:extLst>
              <c:ext xmlns:c16="http://schemas.microsoft.com/office/drawing/2014/chart" uri="{C3380CC4-5D6E-409C-BE32-E72D297353CC}">
                <c16:uniqueId val="{00000001-CDC9-F14C-85DE-35755C20E61A}"/>
              </c:ext>
            </c:extLst>
          </c:dPt>
          <c:dPt>
            <c:idx val="1"/>
            <c:bubble3D val="0"/>
            <c:spPr>
              <a:solidFill>
                <a:srgbClr val="C8C8C8"/>
              </a:solidFill>
              <a:ln w="19050">
                <a:noFill/>
              </a:ln>
              <a:effectLst/>
            </c:spPr>
            <c:extLst>
              <c:ext xmlns:c16="http://schemas.microsoft.com/office/drawing/2014/chart" uri="{C3380CC4-5D6E-409C-BE32-E72D297353CC}">
                <c16:uniqueId val="{00000003-CDC9-F14C-85DE-35755C20E61A}"/>
              </c:ext>
            </c:extLst>
          </c:dPt>
          <c:dPt>
            <c:idx val="2"/>
            <c:bubble3D val="0"/>
            <c:spPr>
              <a:solidFill>
                <a:schemeClr val="accent3"/>
              </a:solidFill>
              <a:ln w="19050">
                <a:noFill/>
              </a:ln>
              <a:effectLst/>
            </c:spPr>
            <c:extLst>
              <c:ext xmlns:c16="http://schemas.microsoft.com/office/drawing/2014/chart" uri="{C3380CC4-5D6E-409C-BE32-E72D297353CC}">
                <c16:uniqueId val="{00000005-CDC9-F14C-85DE-35755C20E61A}"/>
              </c:ext>
            </c:extLst>
          </c:dPt>
          <c:dPt>
            <c:idx val="3"/>
            <c:bubble3D val="0"/>
            <c:spPr>
              <a:solidFill>
                <a:schemeClr val="accent4"/>
              </a:solidFill>
              <a:ln w="19050">
                <a:noFill/>
              </a:ln>
              <a:effectLst/>
            </c:spPr>
            <c:extLst>
              <c:ext xmlns:c16="http://schemas.microsoft.com/office/drawing/2014/chart" uri="{C3380CC4-5D6E-409C-BE32-E72D297353CC}">
                <c16:uniqueId val="{00000007-CDC9-F14C-85DE-35755C20E61A}"/>
              </c:ext>
            </c:extLst>
          </c:dPt>
          <c:dPt>
            <c:idx val="4"/>
            <c:bubble3D val="0"/>
            <c:spPr>
              <a:solidFill>
                <a:schemeClr val="accent5"/>
              </a:solidFill>
              <a:ln w="19050">
                <a:noFill/>
              </a:ln>
              <a:effectLst/>
            </c:spPr>
            <c:extLst>
              <c:ext xmlns:c16="http://schemas.microsoft.com/office/drawing/2014/chart" uri="{C3380CC4-5D6E-409C-BE32-E72D297353CC}">
                <c16:uniqueId val="{00000009-CDC9-F14C-85DE-35755C20E61A}"/>
              </c:ext>
            </c:extLst>
          </c:dPt>
          <c:dPt>
            <c:idx val="5"/>
            <c:bubble3D val="0"/>
            <c:spPr>
              <a:solidFill>
                <a:schemeClr val="accent6"/>
              </a:solidFill>
              <a:ln w="19050">
                <a:noFill/>
              </a:ln>
              <a:effectLst/>
            </c:spPr>
            <c:extLst>
              <c:ext xmlns:c16="http://schemas.microsoft.com/office/drawing/2014/chart" uri="{C3380CC4-5D6E-409C-BE32-E72D297353CC}">
                <c16:uniqueId val="{0000000B-CDC9-F14C-85DE-35755C20E61A}"/>
              </c:ext>
            </c:extLst>
          </c:dPt>
          <c:dPt>
            <c:idx val="6"/>
            <c:bubble3D val="0"/>
            <c:spPr>
              <a:solidFill>
                <a:schemeClr val="tx1"/>
              </a:solidFill>
              <a:ln w="19050">
                <a:noFill/>
              </a:ln>
              <a:effectLst/>
            </c:spPr>
            <c:extLst>
              <c:ext xmlns:c16="http://schemas.microsoft.com/office/drawing/2014/chart" uri="{C3380CC4-5D6E-409C-BE32-E72D297353CC}">
                <c16:uniqueId val="{0000000D-CDC9-F14C-85DE-35755C20E61A}"/>
              </c:ext>
            </c:extLst>
          </c:dPt>
          <c:dLbls>
            <c:dLbl>
              <c:idx val="0"/>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2"/>
                      </a:solidFill>
                      <a:latin typeface="+mn-lt"/>
                      <a:ea typeface="+mn-ea"/>
                      <a:cs typeface="+mn-cs"/>
                    </a:defRPr>
                  </a:pPr>
                  <a:endParaRPr lang="en-US"/>
                </a:p>
              </c:txPr>
              <c:dLblPos val="bestFit"/>
              <c:showLegendKey val="0"/>
              <c:showVal val="1"/>
              <c:showCatName val="0"/>
              <c:showSerName val="0"/>
              <c:showPercent val="0"/>
              <c:showBubbleSize val="0"/>
              <c:extLst>
                <c:ext xmlns:c16="http://schemas.microsoft.com/office/drawing/2014/chart" uri="{C3380CC4-5D6E-409C-BE32-E72D297353CC}">
                  <c16:uniqueId val="{00000001-CDC9-F14C-85DE-35755C20E61A}"/>
                </c:ext>
              </c:extLst>
            </c:dLbl>
            <c:dLbl>
              <c:idx val="1"/>
              <c:tx>
                <c:rich>
                  <a:bodyPr rot="0" spcFirstLastPara="1" vertOverflow="ellipsis" vert="horz" wrap="square" lIns="38100" tIns="19050" rIns="38100" bIns="19050" anchor="ctr" anchorCtr="1">
                    <a:spAutoFit/>
                  </a:bodyPr>
                  <a:lstStyle/>
                  <a:p>
                    <a:pPr>
                      <a:defRPr sz="1197" b="1" i="0" u="none" strike="noStrike" kern="1200" baseline="0">
                        <a:solidFill>
                          <a:schemeClr val="bg2"/>
                        </a:solidFill>
                        <a:latin typeface="+mn-lt"/>
                        <a:ea typeface="+mn-ea"/>
                        <a:cs typeface="+mn-cs"/>
                      </a:defRPr>
                    </a:pPr>
                    <a:fld id="{4CD9F018-9F1A-1740-903A-F548125B46A8}" type="VALUE">
                      <a:rPr lang="en-US">
                        <a:solidFill>
                          <a:schemeClr val="tx1"/>
                        </a:solidFill>
                      </a:rPr>
                      <a:pPr>
                        <a:defRPr b="1">
                          <a:solidFill>
                            <a:schemeClr val="bg2"/>
                          </a:solidFill>
                        </a:defRPr>
                      </a:pPr>
                      <a:t>[VALUE]</a:t>
                    </a:fld>
                    <a:endParaRPr lang="en-US"/>
                  </a:p>
                </c:rich>
              </c:tx>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2"/>
                      </a:solidFill>
                      <a:latin typeface="+mn-lt"/>
                      <a:ea typeface="+mn-ea"/>
                      <a:cs typeface="+mn-cs"/>
                    </a:defRPr>
                  </a:pPr>
                  <a:endParaRPr lang="en-US"/>
                </a:p>
              </c:txPr>
              <c:dLblPos val="bestFi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CDC9-F14C-85DE-35755C20E61A}"/>
                </c:ext>
              </c:extLst>
            </c:dLbl>
            <c:dLbl>
              <c:idx val="2"/>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2"/>
                      </a:solidFill>
                      <a:latin typeface="+mn-lt"/>
                      <a:ea typeface="+mn-ea"/>
                      <a:cs typeface="+mn-cs"/>
                    </a:defRPr>
                  </a:pPr>
                  <a:endParaRPr lang="en-US"/>
                </a:p>
              </c:txPr>
              <c:dLblPos val="bestFit"/>
              <c:showLegendKey val="0"/>
              <c:showVal val="1"/>
              <c:showCatName val="0"/>
              <c:showSerName val="0"/>
              <c:showPercent val="0"/>
              <c:showBubbleSize val="0"/>
              <c:extLst>
                <c:ext xmlns:c16="http://schemas.microsoft.com/office/drawing/2014/chart" uri="{C3380CC4-5D6E-409C-BE32-E72D297353CC}">
                  <c16:uniqueId val="{00000005-CDC9-F14C-85DE-35755C20E61A}"/>
                </c:ext>
              </c:extLst>
            </c:dLbl>
            <c:dLbl>
              <c:idx val="3"/>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2"/>
                      </a:solidFill>
                      <a:latin typeface="+mn-lt"/>
                      <a:ea typeface="+mn-ea"/>
                      <a:cs typeface="+mn-cs"/>
                    </a:defRPr>
                  </a:pPr>
                  <a:endParaRPr lang="en-US"/>
                </a:p>
              </c:txPr>
              <c:dLblPos val="bestFit"/>
              <c:showLegendKey val="0"/>
              <c:showVal val="1"/>
              <c:showCatName val="0"/>
              <c:showSerName val="0"/>
              <c:showPercent val="0"/>
              <c:showBubbleSize val="0"/>
              <c:extLst>
                <c:ext xmlns:c16="http://schemas.microsoft.com/office/drawing/2014/chart" uri="{C3380CC4-5D6E-409C-BE32-E72D297353CC}">
                  <c16:uniqueId val="{00000007-CDC9-F14C-85DE-35755C20E61A}"/>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en-US"/>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Sheet1!$A$2:$A$8</c:f>
              <c:strCache>
                <c:ptCount val="7"/>
                <c:pt idx="0">
                  <c:v>Humana</c:v>
                </c:pt>
                <c:pt idx="1">
                  <c:v>United Healthcare</c:v>
                </c:pt>
                <c:pt idx="2">
                  <c:v>Blue Cross Blue Shield</c:v>
                </c:pt>
                <c:pt idx="3">
                  <c:v>CVS</c:v>
                </c:pt>
                <c:pt idx="4">
                  <c:v>Centene</c:v>
                </c:pt>
                <c:pt idx="5">
                  <c:v>Elevance</c:v>
                </c:pt>
                <c:pt idx="6">
                  <c:v>Cigna</c:v>
                </c:pt>
              </c:strCache>
            </c:strRef>
          </c:cat>
          <c:val>
            <c:numRef>
              <c:f>Sheet1!$B$2:$B$8</c:f>
              <c:numCache>
                <c:formatCode>0%</c:formatCode>
                <c:ptCount val="7"/>
                <c:pt idx="0">
                  <c:v>0.54202649878356246</c:v>
                </c:pt>
                <c:pt idx="1">
                  <c:v>0.3032788091738528</c:v>
                </c:pt>
                <c:pt idx="2">
                  <c:v>0.1402467360151734</c:v>
                </c:pt>
                <c:pt idx="3">
                  <c:v>6.9432616507804329E-2</c:v>
                </c:pt>
                <c:pt idx="4">
                  <c:v>3.3858388582939596E-2</c:v>
                </c:pt>
                <c:pt idx="5">
                  <c:v>3.1946994021897976E-2</c:v>
                </c:pt>
                <c:pt idx="6">
                  <c:v>1.9456692929942867E-2</c:v>
                </c:pt>
              </c:numCache>
            </c:numRef>
          </c:val>
          <c:extLst>
            <c:ext xmlns:c16="http://schemas.microsoft.com/office/drawing/2014/chart" uri="{C3380CC4-5D6E-409C-BE32-E72D297353CC}">
              <c16:uniqueId val="{00000000-04EC-D443-85E5-64B9C42D0FC6}"/>
            </c:ext>
          </c:extLst>
        </c:ser>
        <c:dLbls>
          <c:dLblPos val="bestFit"/>
          <c:showLegendKey val="0"/>
          <c:showVal val="1"/>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Percentage</c:v>
                </c:pt>
              </c:strCache>
            </c:strRef>
          </c:tx>
          <c:spPr>
            <a:ln>
              <a:noFill/>
            </a:ln>
          </c:spPr>
          <c:dPt>
            <c:idx val="0"/>
            <c:bubble3D val="0"/>
            <c:spPr>
              <a:solidFill>
                <a:schemeClr val="accent1"/>
              </a:solidFill>
              <a:ln w="19050">
                <a:noFill/>
              </a:ln>
              <a:effectLst/>
            </c:spPr>
            <c:extLst>
              <c:ext xmlns:c16="http://schemas.microsoft.com/office/drawing/2014/chart" uri="{C3380CC4-5D6E-409C-BE32-E72D297353CC}">
                <c16:uniqueId val="{00000001-C989-4E08-8540-3BBC0C2F6447}"/>
              </c:ext>
            </c:extLst>
          </c:dPt>
          <c:dPt>
            <c:idx val="1"/>
            <c:bubble3D val="0"/>
            <c:spPr>
              <a:solidFill>
                <a:srgbClr val="C8C8C8"/>
              </a:solidFill>
              <a:ln w="19050">
                <a:noFill/>
              </a:ln>
              <a:effectLst/>
            </c:spPr>
            <c:extLst>
              <c:ext xmlns:c16="http://schemas.microsoft.com/office/drawing/2014/chart" uri="{C3380CC4-5D6E-409C-BE32-E72D297353CC}">
                <c16:uniqueId val="{00000003-C989-4E08-8540-3BBC0C2F6447}"/>
              </c:ext>
            </c:extLst>
          </c:dPt>
          <c:dPt>
            <c:idx val="2"/>
            <c:bubble3D val="0"/>
            <c:spPr>
              <a:solidFill>
                <a:schemeClr val="accent3"/>
              </a:solidFill>
              <a:ln w="19050">
                <a:noFill/>
              </a:ln>
              <a:effectLst/>
            </c:spPr>
            <c:extLst>
              <c:ext xmlns:c16="http://schemas.microsoft.com/office/drawing/2014/chart" uri="{C3380CC4-5D6E-409C-BE32-E72D297353CC}">
                <c16:uniqueId val="{00000005-C989-4E08-8540-3BBC0C2F6447}"/>
              </c:ext>
            </c:extLst>
          </c:dPt>
          <c:dLbls>
            <c:dLbl>
              <c:idx val="0"/>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2"/>
                      </a:solidFill>
                      <a:latin typeface="+mn-lt"/>
                      <a:ea typeface="+mn-ea"/>
                      <a:cs typeface="+mn-cs"/>
                    </a:defRPr>
                  </a:pPr>
                  <a:endParaRPr lang="en-US"/>
                </a:p>
              </c:txPr>
              <c:showLegendKey val="0"/>
              <c:showVal val="0"/>
              <c:showCatName val="1"/>
              <c:showSerName val="0"/>
              <c:showPercent val="1"/>
              <c:showBubbleSize val="0"/>
              <c:extLst>
                <c:ext xmlns:c16="http://schemas.microsoft.com/office/drawing/2014/chart" uri="{C3380CC4-5D6E-409C-BE32-E72D297353CC}">
                  <c16:uniqueId val="{00000001-C989-4E08-8540-3BBC0C2F6447}"/>
                </c:ext>
              </c:extLst>
            </c:dLbl>
            <c:dLbl>
              <c:idx val="1"/>
              <c:tx>
                <c:rich>
                  <a:bodyPr/>
                  <a:lstStyle/>
                  <a:p>
                    <a:fld id="{E8E4CC3C-07E4-6E48-896E-C84E9AA86EC0}" type="CATEGORYNAME">
                      <a:rPr lang="en-US">
                        <a:solidFill>
                          <a:schemeClr val="tx1"/>
                        </a:solidFill>
                      </a:rPr>
                      <a:pPr/>
                      <a:t>[CATEGORY NAME]</a:t>
                    </a:fld>
                    <a:r>
                      <a:rPr lang="en-US" baseline="0">
                        <a:solidFill>
                          <a:schemeClr val="tx1"/>
                        </a:solidFill>
                      </a:rPr>
                      <a:t>
</a:t>
                    </a:r>
                    <a:fld id="{C6470334-E180-5D4B-98F9-9037815437CA}" type="PERCENTAGE">
                      <a:rPr lang="en-US" baseline="0">
                        <a:solidFill>
                          <a:schemeClr val="tx1"/>
                        </a:solidFill>
                      </a:rPr>
                      <a:pPr/>
                      <a:t>[PERCENTAGE]</a:t>
                    </a:fld>
                    <a:endParaRPr lang="en-US" baseline="0">
                      <a:solidFill>
                        <a:schemeClr val="tx1"/>
                      </a:solidFill>
                    </a:endParaRPr>
                  </a:p>
                </c:rich>
              </c:tx>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C989-4E08-8540-3BBC0C2F6447}"/>
                </c:ext>
              </c:extLst>
            </c:dLbl>
            <c:dLbl>
              <c:idx val="2"/>
              <c:layout>
                <c:manualLayout>
                  <c:x val="-0.15547127802566202"/>
                  <c:y val="-0.14526964270860954"/>
                </c:manualLayout>
              </c:layout>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C989-4E08-8540-3BBC0C2F6447}"/>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VA</c:v>
                </c:pt>
                <c:pt idx="1">
                  <c:v>TFL</c:v>
                </c:pt>
                <c:pt idx="2">
                  <c:v>CHAMPVA</c:v>
                </c:pt>
              </c:strCache>
            </c:strRef>
          </c:cat>
          <c:val>
            <c:numRef>
              <c:f>Sheet1!$B$2:$B$4</c:f>
              <c:numCache>
                <c:formatCode>0%</c:formatCode>
                <c:ptCount val="3"/>
                <c:pt idx="0">
                  <c:v>0.62</c:v>
                </c:pt>
                <c:pt idx="1">
                  <c:v>0.3</c:v>
                </c:pt>
                <c:pt idx="2">
                  <c:v>0.08</c:v>
                </c:pt>
              </c:numCache>
            </c:numRef>
          </c:val>
          <c:extLst>
            <c:ext xmlns:c16="http://schemas.microsoft.com/office/drawing/2014/chart" uri="{C3380CC4-5D6E-409C-BE32-E72D297353CC}">
              <c16:uniqueId val="{00000000-5686-D44B-A68B-8CDF0F83C44D}"/>
            </c:ext>
          </c:extLst>
        </c:ser>
        <c:dLbls>
          <c:showLegendKey val="0"/>
          <c:showVal val="0"/>
          <c:showCatName val="1"/>
          <c:showSerName val="0"/>
          <c:showPercent val="1"/>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31AEA7-F573-4542-B111-925081C37970}" type="datetimeFigureOut">
              <a:rPr lang="en-US" smtClean="0"/>
              <a:t>6/20/2023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A225FAD-FC12-384E-8030-EAB213C8DA8E}" type="slidenum">
              <a:rPr lang="en-US" smtClean="0"/>
              <a:t>‹#›</a:t>
            </a:fld>
            <a:endParaRPr lang="en-US"/>
          </a:p>
        </p:txBody>
      </p:sp>
    </p:spTree>
    <p:extLst>
      <p:ext uri="{BB962C8B-B14F-4D97-AF65-F5344CB8AC3E}">
        <p14:creationId xmlns:p14="http://schemas.microsoft.com/office/powerpoint/2010/main" val="33470176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Aaron: </a:t>
            </a:r>
            <a:r>
              <a:rPr lang="en-US"/>
              <a:t>Hello, agents! Welcome to “Simplifying healthcare for veterans.” We know this can be a tricky topic, so we’re taking another look at the ins and outs of healthcare for veterans when it comes to Medicare. </a:t>
            </a:r>
          </a:p>
          <a:p>
            <a:endParaRPr lang="en-US"/>
          </a:p>
          <a:p>
            <a:r>
              <a:rPr lang="en-US"/>
              <a:t>[Career/Partner only]: What are you hoping to learn in this presentation? Tell us in the chat.</a:t>
            </a:r>
            <a:endParaRPr lang="en-US">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3A225FAD-FC12-384E-8030-EAB213C8DA8E}" type="slidenum">
              <a:rPr lang="en-US" smtClean="0"/>
              <a:t>1</a:t>
            </a:fld>
            <a:endParaRPr lang="en-US"/>
          </a:p>
        </p:txBody>
      </p:sp>
    </p:spTree>
    <p:extLst>
      <p:ext uri="{BB962C8B-B14F-4D97-AF65-F5344CB8AC3E}">
        <p14:creationId xmlns:p14="http://schemas.microsoft.com/office/powerpoint/2010/main" val="36325906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t>Aaron: </a:t>
            </a:r>
            <a:r>
              <a:rPr lang="en-US" sz="1200" b="0"/>
              <a:t>This pie chart shows the percentage of beneficiaries per program. The number of beneficiaries is noted outside the chart. You’ll notice that the number of beneficiaries is highest for the VA. This makes sense given that many people who enlist don’t make the military their primary career. VA beneficiaries represent about 62% of the total number of Medicare-eligible veterans and spouses.</a:t>
            </a:r>
          </a:p>
          <a:p>
            <a:endParaRPr lang="en-US" sz="1200" b="0"/>
          </a:p>
          <a:p>
            <a:r>
              <a:rPr lang="en-US" sz="1200" b="1"/>
              <a:t>Andy: </a:t>
            </a:r>
            <a:r>
              <a:rPr lang="en-US" sz="1200" b="0"/>
              <a:t>That’s about 2 thirds of the total pie. Agents, this is good information for you. You’re much more likely to come into contact with veterans with VA healthcare than those with TFL or CHAMPVA.</a:t>
            </a:r>
            <a:endParaRPr lang="en-US" sz="1200" b="0">
              <a:cs typeface="Calibri"/>
            </a:endParaRPr>
          </a:p>
          <a:p>
            <a:endParaRPr lang="en-US" sz="1200" b="0"/>
          </a:p>
          <a:p>
            <a:r>
              <a:rPr lang="en-US" sz="1200" b="1"/>
              <a:t>Aaron: </a:t>
            </a:r>
            <a:r>
              <a:rPr lang="en-US" sz="1200" b="0"/>
              <a:t>That’s right. By contrast, TFL beneficiaries are just over 2 million, which is less than half of VA beneficiaries. That slice of the pie is only about 30% of the total.</a:t>
            </a:r>
            <a:endParaRPr lang="en-US" sz="1200" b="0">
              <a:cs typeface="Calibri"/>
            </a:endParaRPr>
          </a:p>
          <a:p>
            <a:endParaRPr lang="en-US" sz="1200" b="0"/>
          </a:p>
          <a:p>
            <a:r>
              <a:rPr lang="en-US" sz="1200" b="1"/>
              <a:t>Andy: </a:t>
            </a:r>
            <a:r>
              <a:rPr lang="en-US" sz="1200" b="0"/>
              <a:t>It reiterates that you should have TFL beneficiaries on your radar but probably focus most on VA beneficiaries.</a:t>
            </a:r>
            <a:endParaRPr lang="en-US" sz="1200" b="0">
              <a:cs typeface="Calibri"/>
            </a:endParaRPr>
          </a:p>
          <a:p>
            <a:endParaRPr lang="en-US" sz="1200" b="0"/>
          </a:p>
          <a:p>
            <a:r>
              <a:rPr lang="en-US" sz="1200" b="1"/>
              <a:t>Aaron: </a:t>
            </a:r>
            <a:r>
              <a:rPr lang="en-US" sz="1200" b="0"/>
              <a:t>Correct. The same goes for CHAMPVA beneficiaries, who are the smallest slice of the pie at 8% or just over half a million beneficiaries. Again, be aware of these beneficiaries and focus on the majority who have VA healthcare.</a:t>
            </a:r>
            <a:endParaRPr lang="en-US" sz="1200" b="0">
              <a:cs typeface="Calibri"/>
            </a:endParaRPr>
          </a:p>
          <a:p>
            <a:endParaRPr lang="en-US" sz="1200" b="0"/>
          </a:p>
          <a:p>
            <a:r>
              <a:rPr lang="en-US" sz="1200" b="1"/>
              <a:t>Andy [Career/Partner only]: </a:t>
            </a:r>
            <a:r>
              <a:rPr lang="en-US" sz="1200" b="0"/>
              <a:t>Are you surprised by these stats? Tell us what you think in the chat.</a:t>
            </a:r>
            <a:endParaRPr lang="en-US" sz="1200" b="1"/>
          </a:p>
        </p:txBody>
      </p:sp>
      <p:sp>
        <p:nvSpPr>
          <p:cNvPr id="4" name="Slide Number Placeholder 3"/>
          <p:cNvSpPr>
            <a:spLocks noGrp="1"/>
          </p:cNvSpPr>
          <p:nvPr>
            <p:ph type="sldNum" sz="quarter" idx="5"/>
          </p:nvPr>
        </p:nvSpPr>
        <p:spPr/>
        <p:txBody>
          <a:bodyPr/>
          <a:lstStyle/>
          <a:p>
            <a:fld id="{3A225FAD-FC12-384E-8030-EAB213C8DA8E}" type="slidenum">
              <a:rPr lang="en-US" smtClean="0"/>
              <a:t>10</a:t>
            </a:fld>
            <a:endParaRPr lang="en-US"/>
          </a:p>
        </p:txBody>
      </p:sp>
    </p:spTree>
    <p:extLst>
      <p:ext uri="{BB962C8B-B14F-4D97-AF65-F5344CB8AC3E}">
        <p14:creationId xmlns:p14="http://schemas.microsoft.com/office/powerpoint/2010/main" val="41422912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t>Andy: </a:t>
            </a:r>
            <a:r>
              <a:rPr lang="en-US" sz="1200" b="0"/>
              <a:t>We’ll cover which Medicare plans are best for each veteran next. </a:t>
            </a:r>
          </a:p>
        </p:txBody>
      </p:sp>
      <p:sp>
        <p:nvSpPr>
          <p:cNvPr id="4" name="Slide Number Placeholder 3"/>
          <p:cNvSpPr>
            <a:spLocks noGrp="1"/>
          </p:cNvSpPr>
          <p:nvPr>
            <p:ph type="sldNum" sz="quarter" idx="5"/>
          </p:nvPr>
        </p:nvSpPr>
        <p:spPr/>
        <p:txBody>
          <a:bodyPr/>
          <a:lstStyle/>
          <a:p>
            <a:fld id="{3A225FAD-FC12-384E-8030-EAB213C8DA8E}" type="slidenum">
              <a:rPr lang="en-US" smtClean="0"/>
              <a:t>11</a:t>
            </a:fld>
            <a:endParaRPr lang="en-US"/>
          </a:p>
        </p:txBody>
      </p:sp>
    </p:spTree>
    <p:extLst>
      <p:ext uri="{BB962C8B-B14F-4D97-AF65-F5344CB8AC3E}">
        <p14:creationId xmlns:p14="http://schemas.microsoft.com/office/powerpoint/2010/main" val="20416061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t>Andy: </a:t>
            </a:r>
            <a:r>
              <a:rPr lang="en-US" sz="1200"/>
              <a:t>Before we get into Medicare options for each veteran government healthcare program, let’s do a quick poll. OK, agents, tell us what you think in the chat. would you ever recommend to a beneficiary that they enroll in both a Medicare Supplement and Medicare Advantage plan? I’ll give you a few seconds to answer yes or no. [Wait for a few seconds before continuing with speaker notes.]</a:t>
            </a:r>
          </a:p>
          <a:p>
            <a:endParaRPr lang="en-US" sz="1200"/>
          </a:p>
          <a:p>
            <a:r>
              <a:rPr lang="en-US" sz="1200"/>
              <a:t>All right, I hope you chose “no” in the poll. </a:t>
            </a:r>
            <a:r>
              <a:rPr lang="en-US"/>
              <a:t>If someone has a Med Supp plan, you would not also try to enroll them in a Medicare Advantage plan. You may want to remember this analogy when it comes to Medicare plans for veteran beneficiaries. We'll explain a bit more why in a few slides, so stay tuned. Let’s</a:t>
            </a:r>
            <a:r>
              <a:rPr lang="en-US" sz="1200"/>
              <a:t> move on to Medicare options.</a:t>
            </a:r>
            <a:endParaRPr lang="en-US" sz="1200">
              <a:cs typeface="Calibri"/>
            </a:endParaRPr>
          </a:p>
        </p:txBody>
      </p:sp>
      <p:sp>
        <p:nvSpPr>
          <p:cNvPr id="4" name="Slide Number Placeholder 3"/>
          <p:cNvSpPr>
            <a:spLocks noGrp="1"/>
          </p:cNvSpPr>
          <p:nvPr>
            <p:ph type="sldNum" sz="quarter" idx="5"/>
          </p:nvPr>
        </p:nvSpPr>
        <p:spPr/>
        <p:txBody>
          <a:bodyPr/>
          <a:lstStyle/>
          <a:p>
            <a:fld id="{3A225FAD-FC12-384E-8030-EAB213C8DA8E}" type="slidenum">
              <a:rPr lang="en-US" smtClean="0"/>
              <a:t>12</a:t>
            </a:fld>
            <a:endParaRPr lang="en-US"/>
          </a:p>
        </p:txBody>
      </p:sp>
    </p:spTree>
    <p:extLst>
      <p:ext uri="{BB962C8B-B14F-4D97-AF65-F5344CB8AC3E}">
        <p14:creationId xmlns:p14="http://schemas.microsoft.com/office/powerpoint/2010/main" val="39840835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Aaron</a:t>
            </a:r>
            <a:r>
              <a:rPr lang="en-US" sz="1200" b="0">
                <a:latin typeface="+mn-lt"/>
              </a:rPr>
              <a:t>: Since VA beneficiaries outnumber TFL and CHAMPVA, let’s start with them. Medicare Advantage or MA is a great complement to VA healthcare. Here’s why:</a:t>
            </a:r>
          </a:p>
          <a:p>
            <a:endParaRPr lang="en-US" sz="1200" b="0">
              <a:latin typeface="+mn-lt"/>
            </a:endParaRPr>
          </a:p>
          <a:p>
            <a:pPr marL="228600" indent="-228600">
              <a:buFont typeface="+mj-lt"/>
              <a:buAutoNum type="arabicPeriod"/>
            </a:pPr>
            <a:r>
              <a:rPr lang="en-US" sz="1200" b="0">
                <a:latin typeface="+mn-lt"/>
              </a:rPr>
              <a:t>MA can help fill gaps in coverage from Original Medicare and VA healthcare such as dental, vision and hearing coverage.</a:t>
            </a:r>
            <a:endParaRPr lang="en-US" sz="1200" b="0">
              <a:latin typeface="+mn-lt"/>
              <a:cs typeface="Calibri"/>
            </a:endParaRPr>
          </a:p>
          <a:p>
            <a:pPr marL="228600" indent="-228600">
              <a:buFont typeface="+mj-lt"/>
              <a:buAutoNum type="arabicPeriod"/>
            </a:pPr>
            <a:r>
              <a:rPr lang="en-US" sz="1200" b="0">
                <a:latin typeface="+mn-lt"/>
              </a:rPr>
              <a:t>MA can give veterans more access to care outside the VA system so they can get second opinions or go to urgent care.</a:t>
            </a:r>
            <a:r>
              <a:rPr lang="en-US" sz="1200" b="1">
                <a:latin typeface="+mn-lt"/>
              </a:rPr>
              <a:t> </a:t>
            </a:r>
            <a:r>
              <a:rPr lang="en-US" sz="1200" b="0">
                <a:latin typeface="+mn-lt"/>
              </a:rPr>
              <a:t>VA healthcare only covers urgent care under specific conditions. Having another option for urgent care could give veterans peace of mind and be easier for them to use those facilities.</a:t>
            </a:r>
            <a:endParaRPr lang="en-US" sz="1200" b="0">
              <a:latin typeface="+mn-lt"/>
              <a:cs typeface="Calibri"/>
            </a:endParaRPr>
          </a:p>
          <a:p>
            <a:pPr marL="228600" indent="-228600">
              <a:buFont typeface="+mj-lt"/>
              <a:buAutoNum type="arabicPeriod"/>
            </a:pPr>
            <a:r>
              <a:rPr lang="en-US" sz="1200" b="0">
                <a:latin typeface="+mn-lt"/>
              </a:rPr>
              <a:t>Many MA plans offer Part B givebacks, which can be attractive for veterans on fixed incomes.</a:t>
            </a:r>
            <a:endParaRPr lang="en-US" sz="1200" b="0">
              <a:latin typeface="+mn-lt"/>
              <a:cs typeface="Calibri"/>
            </a:endParaRPr>
          </a:p>
          <a:p>
            <a:pPr marL="228600" indent="-228600">
              <a:buFont typeface="+mj-lt"/>
              <a:buAutoNum type="arabicPeriod"/>
            </a:pPr>
            <a:r>
              <a:rPr lang="en-US" sz="1200" b="0">
                <a:latin typeface="+mn-lt"/>
              </a:rPr>
              <a:t>Many MA plans offer possible extras like </a:t>
            </a:r>
            <a:r>
              <a:rPr lang="en-US" sz="1200" b="0" err="1">
                <a:latin typeface="+mn-lt"/>
              </a:rPr>
              <a:t>SilverSneakers</a:t>
            </a:r>
            <a:r>
              <a:rPr lang="en-US" sz="1200" b="0">
                <a:latin typeface="+mn-lt"/>
              </a:rPr>
              <a:t> benefits, allowances for OTC items or out-of-pocket dental, vision and hearing costs and even transportation benefits.</a:t>
            </a:r>
            <a:endParaRPr lang="en-US" sz="1200" b="0">
              <a:latin typeface="+mn-lt"/>
              <a:cs typeface="Calibri"/>
            </a:endParaRPr>
          </a:p>
          <a:p>
            <a:pPr marL="0" indent="0">
              <a:buFont typeface="+mj-lt"/>
              <a:buNone/>
            </a:pPr>
            <a:endParaRPr lang="en-US" sz="1200" b="0">
              <a:latin typeface="+mn-lt"/>
            </a:endParaRPr>
          </a:p>
          <a:p>
            <a:pPr marL="0" indent="0">
              <a:buFont typeface="+mj-lt"/>
              <a:buNone/>
            </a:pPr>
            <a:r>
              <a:rPr lang="en-US" sz="1200" b="1">
                <a:latin typeface="+mn-lt"/>
              </a:rPr>
              <a:t>Andy: </a:t>
            </a:r>
            <a:r>
              <a:rPr lang="en-US" sz="1200" b="0">
                <a:latin typeface="+mn-lt"/>
              </a:rPr>
              <a:t>MA plans really are a great way to complement veterans’ VA healthcare with robust benefits that support their health and well-being. Remember that as an agent, you are responsible for conducting a full NEADS analysis for each </a:t>
            </a:r>
            <a:r>
              <a:rPr lang="en-US"/>
              <a:t>beneficiary</a:t>
            </a:r>
            <a:r>
              <a:rPr lang="en-US" sz="1200" b="0">
                <a:latin typeface="+mn-lt"/>
              </a:rPr>
              <a:t>, including veterans, prior to recommending plans, to ensure that the plan would meet their needs.</a:t>
            </a:r>
            <a:endParaRPr lang="en-US" sz="1200" b="0">
              <a:latin typeface="+mn-lt"/>
              <a:cs typeface="Calibri"/>
            </a:endParaRPr>
          </a:p>
        </p:txBody>
      </p:sp>
      <p:sp>
        <p:nvSpPr>
          <p:cNvPr id="4" name="Slide Number Placeholder 3"/>
          <p:cNvSpPr>
            <a:spLocks noGrp="1"/>
          </p:cNvSpPr>
          <p:nvPr>
            <p:ph type="sldNum" sz="quarter" idx="5"/>
          </p:nvPr>
        </p:nvSpPr>
        <p:spPr/>
        <p:txBody>
          <a:bodyPr/>
          <a:lstStyle/>
          <a:p>
            <a:fld id="{3A225FAD-FC12-384E-8030-EAB213C8DA8E}" type="slidenum">
              <a:rPr lang="en-US" smtClean="0"/>
              <a:t>13</a:t>
            </a:fld>
            <a:endParaRPr lang="en-US"/>
          </a:p>
        </p:txBody>
      </p:sp>
    </p:spTree>
    <p:extLst>
      <p:ext uri="{BB962C8B-B14F-4D97-AF65-F5344CB8AC3E}">
        <p14:creationId xmlns:p14="http://schemas.microsoft.com/office/powerpoint/2010/main" val="2862926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1200" b="1">
                <a:latin typeface="+mn-lt"/>
              </a:rPr>
              <a:t>Andy:</a:t>
            </a:r>
            <a:r>
              <a:rPr lang="en-US" sz="1200" b="0">
                <a:latin typeface="+mn-lt"/>
              </a:rPr>
              <a:t> Now that you know why MA </a:t>
            </a:r>
            <a:r>
              <a:rPr lang="en-US"/>
              <a:t>might be</a:t>
            </a:r>
            <a:r>
              <a:rPr lang="en-US" sz="1200" b="0">
                <a:latin typeface="+mn-lt"/>
              </a:rPr>
              <a:t> the </a:t>
            </a:r>
            <a:r>
              <a:rPr lang="en-US"/>
              <a:t>best</a:t>
            </a:r>
            <a:r>
              <a:rPr lang="en-US" sz="1200" b="0">
                <a:latin typeface="+mn-lt"/>
              </a:rPr>
              <a:t> fit for veterans with VA healthcare, let’s talk about 2 Humana plans designed with veterans in mind. As a reminder: </a:t>
            </a:r>
            <a:r>
              <a:rPr lang="en-US">
                <a:solidFill>
                  <a:srgbClr val="000000"/>
                </a:solidFill>
                <a:cs typeface="Calibri"/>
              </a:rPr>
              <a:t>all</a:t>
            </a:r>
            <a:r>
              <a:rPr lang="en-US" sz="1200">
                <a:solidFill>
                  <a:srgbClr val="000000"/>
                </a:solidFill>
                <a:effectLst/>
                <a:latin typeface="+mn-lt"/>
                <a:ea typeface="Times New Roman" panose="02020603050405020304" pitchFamily="18" charset="0"/>
                <a:cs typeface="Calibri"/>
              </a:rPr>
              <a:t> Medicare beneficiaries are eligible to enroll in a Humana Honor Plan or USAA Honor with Rx Plan, where available, and Medicare-eligible Veterans can enroll in any Medicare plan. Remember to conduct a full NEADS analysis for each beneficiary, regardless of whether they are a veteran or not, to ensure that the plans recommended would meet their needs and preferences.</a:t>
            </a:r>
            <a:endParaRPr lang="en-US" sz="1200">
              <a:effectLst/>
              <a:latin typeface="+mn-lt"/>
              <a:ea typeface="Calibri" panose="020F0502020204030204" pitchFamily="34" charset="0"/>
              <a:cs typeface="Calibri"/>
            </a:endParaRPr>
          </a:p>
          <a:p>
            <a:endParaRPr lang="en-US" sz="1200" b="1">
              <a:latin typeface="+mn-lt"/>
            </a:endParaRPr>
          </a:p>
          <a:p>
            <a:r>
              <a:rPr lang="en-US" sz="1200" b="0">
                <a:latin typeface="+mn-lt"/>
              </a:rPr>
              <a:t>Let’s start with Honor Plans, which are MA-only and available in nearly every U.S. state now.</a:t>
            </a:r>
            <a:endParaRPr lang="en-US" sz="1200" b="0">
              <a:latin typeface="+mn-lt"/>
              <a:ea typeface="Calibri"/>
              <a:cs typeface="Calibri"/>
            </a:endParaRPr>
          </a:p>
          <a:p>
            <a:pPr marL="171450" indent="-171450">
              <a:buFont typeface="Arial" panose="020B0604020202020204" pitchFamily="34" charset="0"/>
              <a:buChar char="•"/>
            </a:pPr>
            <a:r>
              <a:rPr lang="en-US" sz="1200" b="0" i="0">
                <a:solidFill>
                  <a:srgbClr val="2F2F2F"/>
                </a:solidFill>
                <a:effectLst/>
                <a:latin typeface="+mn-lt"/>
              </a:rPr>
              <a:t>100% of new plans have Part B reductions ranging from $25 to $170, with 1 in 4 new plans oﬀering a $100+ reduction.</a:t>
            </a:r>
            <a:endParaRPr lang="en-US" sz="1200" b="0" i="0">
              <a:solidFill>
                <a:srgbClr val="2F2F2F"/>
              </a:solidFill>
              <a:effectLst/>
              <a:latin typeface="+mn-lt"/>
              <a:cs typeface="Calibri"/>
            </a:endParaRPr>
          </a:p>
          <a:p>
            <a:pPr marL="171450" indent="-171450">
              <a:buFont typeface="Arial" panose="020B0604020202020204" pitchFamily="34" charset="0"/>
              <a:buChar char="•"/>
            </a:pPr>
            <a:r>
              <a:rPr lang="en-US" sz="1200" b="0" i="0">
                <a:solidFill>
                  <a:srgbClr val="2F2F2F"/>
                </a:solidFill>
                <a:effectLst/>
                <a:latin typeface="+mn-lt"/>
              </a:rPr>
              <a:t>Dental, vision and hearing are offered on all Humana Honor Plans.</a:t>
            </a:r>
            <a:endParaRPr lang="en-US" sz="1200" b="0" i="0">
              <a:solidFill>
                <a:srgbClr val="2F2F2F"/>
              </a:solidFill>
              <a:effectLst/>
              <a:latin typeface="+mn-lt"/>
              <a:cs typeface="Calibri"/>
            </a:endParaRPr>
          </a:p>
          <a:p>
            <a:pPr marL="171450" indent="-171450">
              <a:buFont typeface="Arial" panose="020B0604020202020204" pitchFamily="34" charset="0"/>
              <a:buChar char="•"/>
            </a:pPr>
            <a:r>
              <a:rPr lang="en-US" sz="1200" b="0" i="0">
                <a:solidFill>
                  <a:srgbClr val="2F2F2F"/>
                </a:solidFill>
                <a:effectLst/>
                <a:latin typeface="+mn-lt"/>
              </a:rPr>
              <a:t>Most plans have an OTC offering ranging from $100 to $1,200 a year.</a:t>
            </a:r>
            <a:endParaRPr lang="en-US" sz="1200" b="0" i="0">
              <a:solidFill>
                <a:srgbClr val="2F2F2F"/>
              </a:solidFill>
              <a:effectLst/>
              <a:latin typeface="+mn-lt"/>
              <a:cs typeface="Calibri"/>
            </a:endParaRPr>
          </a:p>
          <a:p>
            <a:pPr marL="171450" indent="-171450">
              <a:buFont typeface="Arial" panose="020B0604020202020204" pitchFamily="34" charset="0"/>
              <a:buChar char="•"/>
            </a:pPr>
            <a:endParaRPr lang="en-US" sz="1200" b="0" i="0">
              <a:solidFill>
                <a:srgbClr val="2F2F2F"/>
              </a:solidFill>
              <a:effectLst/>
              <a:latin typeface="+mn-lt"/>
            </a:endParaRPr>
          </a:p>
          <a:p>
            <a:pPr marL="0" indent="0">
              <a:buFont typeface="Arial" panose="020B0604020202020204" pitchFamily="34" charset="0"/>
              <a:buNone/>
            </a:pPr>
            <a:r>
              <a:rPr lang="en-US" sz="1200" b="0" i="0">
                <a:solidFill>
                  <a:srgbClr val="2F2F2F"/>
                </a:solidFill>
                <a:effectLst/>
                <a:latin typeface="+mn-lt"/>
              </a:rPr>
              <a:t>Now let’s cover the USAA Honor with Rx Plan that was rolled out for plan year 2023. This is an MAPD plan available in 8 pilot markets as shown on the map. We found that some veterans needed prescription drug coverage outside the VA, so we developed this plan to help them. This co-branded plan provides the ﬂexibility for veterans to see in-network local doctors and fill prescriptions at pharmacies close to home, outside the VA system. It’s an opportunity for convenience, savings and personalized support—all with a $0 premium, plus money back in their Social Security check.</a:t>
            </a:r>
            <a:endParaRPr lang="en-US" sz="1200" b="0" i="0">
              <a:solidFill>
                <a:srgbClr val="2F2F2F"/>
              </a:solidFill>
              <a:effectLst/>
              <a:latin typeface="+mn-lt"/>
              <a:cs typeface="Calibri"/>
            </a:endParaRPr>
          </a:p>
          <a:p>
            <a:pPr marL="0" indent="0">
              <a:buFont typeface="Arial" panose="020B0604020202020204" pitchFamily="34" charset="0"/>
              <a:buNone/>
            </a:pPr>
            <a:endParaRPr lang="en-US" sz="1200" b="0" i="0">
              <a:solidFill>
                <a:srgbClr val="2F2F2F"/>
              </a:solidFill>
              <a:effectLst/>
              <a:latin typeface="+mn-lt"/>
            </a:endParaRPr>
          </a:p>
          <a:p>
            <a:pPr marL="0" indent="0">
              <a:buFont typeface="Arial" panose="020B0604020202020204" pitchFamily="34" charset="0"/>
              <a:buNone/>
            </a:pPr>
            <a:r>
              <a:rPr lang="en-US" sz="1200" b="0" i="0">
                <a:solidFill>
                  <a:srgbClr val="2F2F2F"/>
                </a:solidFill>
                <a:effectLst/>
                <a:latin typeface="+mn-lt"/>
              </a:rPr>
              <a:t>Here’s more about the benefits for enrollees:</a:t>
            </a:r>
            <a:endParaRPr lang="en-US" sz="1200" b="0" i="0">
              <a:solidFill>
                <a:srgbClr val="2F2F2F"/>
              </a:solidFill>
              <a:effectLst/>
              <a:latin typeface="+mn-lt"/>
              <a:cs typeface="Calibri"/>
            </a:endParaRPr>
          </a:p>
          <a:p>
            <a:pPr marL="0" indent="0">
              <a:buFont typeface="Arial" panose="020B0604020202020204" pitchFamily="34" charset="0"/>
              <a:buNone/>
            </a:pPr>
            <a:endParaRPr lang="en-US" sz="1200" b="0" i="0">
              <a:solidFill>
                <a:srgbClr val="2F2F2F"/>
              </a:solidFill>
              <a:effectLst/>
              <a:latin typeface="+mn-lt"/>
            </a:endParaRPr>
          </a:p>
          <a:p>
            <a:pPr marL="171450" indent="-171450">
              <a:buFont typeface="Arial" panose="020B0604020202020204" pitchFamily="34" charset="0"/>
              <a:buChar char="•"/>
            </a:pPr>
            <a:r>
              <a:rPr lang="en-US" sz="1200" b="0" i="0">
                <a:solidFill>
                  <a:srgbClr val="2F2F2F"/>
                </a:solidFill>
                <a:effectLst/>
                <a:latin typeface="+mn-lt"/>
              </a:rPr>
              <a:t>Part B giveback ranging from $40 to $75 a month depending on the plan.</a:t>
            </a:r>
            <a:endParaRPr lang="en-US" sz="1200" b="0" i="0">
              <a:solidFill>
                <a:srgbClr val="2F2F2F"/>
              </a:solidFill>
              <a:effectLst/>
              <a:latin typeface="+mn-lt"/>
              <a:cs typeface="Calibri"/>
            </a:endParaRPr>
          </a:p>
          <a:p>
            <a:pPr marL="171450" indent="-171450">
              <a:buFont typeface="Arial" panose="020B0604020202020204" pitchFamily="34" charset="0"/>
              <a:buChar char="•"/>
            </a:pPr>
            <a:r>
              <a:rPr lang="en-US" sz="1200" b="0" i="0">
                <a:solidFill>
                  <a:srgbClr val="2F2F2F"/>
                </a:solidFill>
                <a:effectLst/>
                <a:latin typeface="+mn-lt"/>
              </a:rPr>
              <a:t>Wide network of pharmacies and doctors.</a:t>
            </a:r>
            <a:endParaRPr lang="en-US" sz="1200" b="0" i="0">
              <a:solidFill>
                <a:srgbClr val="2F2F2F"/>
              </a:solidFill>
              <a:effectLst/>
              <a:latin typeface="+mn-lt"/>
              <a:cs typeface="Calibri"/>
            </a:endParaRPr>
          </a:p>
          <a:p>
            <a:pPr marL="171450" indent="-171450">
              <a:buFont typeface="Arial" panose="020B0604020202020204" pitchFamily="34" charset="0"/>
              <a:buChar char="•"/>
            </a:pPr>
            <a:r>
              <a:rPr lang="en-US" sz="1200">
                <a:latin typeface="+mn-lt"/>
              </a:rPr>
              <a:t>No </a:t>
            </a:r>
            <a:r>
              <a:rPr lang="en-US" sz="1200" b="0" i="0">
                <a:solidFill>
                  <a:srgbClr val="2F2F2F"/>
                </a:solidFill>
                <a:effectLst/>
                <a:latin typeface="+mn-lt"/>
              </a:rPr>
              <a:t>copays for Tier 1 and $5 or less copays for Tier 2 prescriptions at any in-network retail pharmacy, for a one-month (up to a 30-day) supply, with no deductibles and coverage through the gap for Tier 1 and Tier 2.</a:t>
            </a:r>
            <a:endParaRPr lang="en-US" sz="1200" b="0" i="0">
              <a:solidFill>
                <a:srgbClr val="2F2F2F"/>
              </a:solidFill>
              <a:effectLst/>
              <a:latin typeface="+mn-lt"/>
              <a:cs typeface="Calibri"/>
            </a:endParaRPr>
          </a:p>
          <a:p>
            <a:pPr marL="171450" indent="-171450">
              <a:buFont typeface="Arial" panose="020B0604020202020204" pitchFamily="34" charset="0"/>
              <a:buChar char="•"/>
            </a:pPr>
            <a:r>
              <a:rPr lang="en-US" sz="1200" b="0" i="0">
                <a:solidFill>
                  <a:srgbClr val="2F2F2F"/>
                </a:solidFill>
                <a:effectLst/>
                <a:latin typeface="+mn-lt"/>
              </a:rPr>
              <a:t>USAA Health Flex Card with $250 a year to use toward covered dental, vision and hearing services—available in select markets.</a:t>
            </a:r>
            <a:endParaRPr lang="en-US" sz="1200" b="0" i="0">
              <a:solidFill>
                <a:srgbClr val="2F2F2F"/>
              </a:solidFill>
              <a:effectLst/>
              <a:latin typeface="+mn-lt"/>
              <a:cs typeface="Calibri"/>
            </a:endParaRPr>
          </a:p>
          <a:p>
            <a:pPr marL="171450" indent="-171450">
              <a:buFont typeface="Arial" panose="020B0604020202020204" pitchFamily="34" charset="0"/>
              <a:buChar char="•"/>
            </a:pPr>
            <a:r>
              <a:rPr lang="en-US" sz="1200" b="0" i="0">
                <a:solidFill>
                  <a:srgbClr val="2F2F2F"/>
                </a:solidFill>
                <a:effectLst/>
                <a:latin typeface="+mn-lt"/>
              </a:rPr>
              <a:t>Preventive dental coverage with 2 free cleanings a year or $1,000 or more a year to cover many dental bills, including cleanings, exams and more. Please note: The $1,000 or more dental coverage is for in- and out-of-network services, excluding cosmetic.</a:t>
            </a:r>
            <a:endParaRPr lang="en-US" sz="1200" b="0" i="0">
              <a:solidFill>
                <a:srgbClr val="2F2F2F"/>
              </a:solidFill>
              <a:effectLst/>
              <a:latin typeface="+mn-lt"/>
              <a:cs typeface="Calibri"/>
            </a:endParaRPr>
          </a:p>
          <a:p>
            <a:pPr marL="0" indent="0">
              <a:buFont typeface="Arial" panose="020B0604020202020204" pitchFamily="34" charset="0"/>
              <a:buNone/>
            </a:pPr>
            <a:endParaRPr lang="en-US" sz="1200" b="0">
              <a:latin typeface="+mn-lt"/>
            </a:endParaRPr>
          </a:p>
          <a:p>
            <a:pPr marL="0" indent="0">
              <a:buFont typeface="Arial" panose="020B0604020202020204" pitchFamily="34" charset="0"/>
              <a:buNone/>
            </a:pPr>
            <a:r>
              <a:rPr lang="en-US" sz="1200" b="1">
                <a:latin typeface="+mn-lt"/>
              </a:rPr>
              <a:t>Aaron: </a:t>
            </a:r>
            <a:r>
              <a:rPr lang="en-US" sz="1200" b="0" i="0">
                <a:solidFill>
                  <a:srgbClr val="2F2F2F"/>
                </a:solidFill>
                <a:effectLst/>
                <a:latin typeface="+mn-lt"/>
              </a:rPr>
              <a:t>Those who gave so much to our nation deserve a health plan that gives back to them. It’s great to see Humana step up to serve those who served. Remember that this plan is available to any beneficiary eligible for Medicare, not just veterans.</a:t>
            </a:r>
            <a:endParaRPr lang="en-US" sz="1200" b="1">
              <a:latin typeface="+mn-lt"/>
            </a:endParaRPr>
          </a:p>
        </p:txBody>
      </p:sp>
      <p:sp>
        <p:nvSpPr>
          <p:cNvPr id="4" name="Slide Number Placeholder 3"/>
          <p:cNvSpPr>
            <a:spLocks noGrp="1"/>
          </p:cNvSpPr>
          <p:nvPr>
            <p:ph type="sldNum" sz="quarter" idx="5"/>
          </p:nvPr>
        </p:nvSpPr>
        <p:spPr/>
        <p:txBody>
          <a:bodyPr/>
          <a:lstStyle/>
          <a:p>
            <a:fld id="{3A225FAD-FC12-384E-8030-EAB213C8DA8E}" type="slidenum">
              <a:rPr lang="en-US" smtClean="0"/>
              <a:t>14</a:t>
            </a:fld>
            <a:endParaRPr lang="en-US"/>
          </a:p>
        </p:txBody>
      </p:sp>
    </p:spTree>
    <p:extLst>
      <p:ext uri="{BB962C8B-B14F-4D97-AF65-F5344CB8AC3E}">
        <p14:creationId xmlns:p14="http://schemas.microsoft.com/office/powerpoint/2010/main" val="26988393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Andy:</a:t>
            </a:r>
            <a:r>
              <a:rPr lang="en-US" sz="1200" b="0">
                <a:latin typeface="+mn-lt"/>
              </a:rPr>
              <a:t> Now that you know why MA may be the </a:t>
            </a:r>
            <a:r>
              <a:rPr lang="en-US"/>
              <a:t>best</a:t>
            </a:r>
            <a:r>
              <a:rPr lang="en-US" sz="1200" b="0">
                <a:latin typeface="+mn-lt"/>
              </a:rPr>
              <a:t> fit for veterans with VA healthcare, let’s talk about 2 Humana plans designed with veterans in mind. As a reminder: </a:t>
            </a:r>
            <a:r>
              <a:rPr lang="en-US" sz="1200">
                <a:solidFill>
                  <a:srgbClr val="000000"/>
                </a:solidFill>
                <a:effectLst/>
                <a:latin typeface="+mn-lt"/>
                <a:ea typeface="Times New Roman" panose="02020603050405020304" pitchFamily="18" charset="0"/>
                <a:cs typeface="Calibri"/>
              </a:rPr>
              <a:t>All Medicare beneficiaries are eligible to enroll in a Humana Honor Plan or USAA Honor with Rx Plan, where available, and Medicare-eligible Veterans can enroll in any Medicare plan. Remember to conduct a full NEADS analysis for each beneficiary, regardless of whether they are a veteran or not, to ensure that the plans recommended would meet their needs and preferences.</a:t>
            </a:r>
            <a:endParaRPr lang="en-US" sz="1200">
              <a:effectLst/>
              <a:latin typeface="+mn-lt"/>
              <a:ea typeface="Calibri" panose="020F0502020204030204" pitchFamily="34" charset="0"/>
              <a:cs typeface="Calibri"/>
            </a:endParaRPr>
          </a:p>
          <a:p>
            <a:endParaRPr lang="en-US" sz="1200" b="1">
              <a:latin typeface="+mn-lt"/>
            </a:endParaRPr>
          </a:p>
          <a:p>
            <a:r>
              <a:rPr lang="en-US" sz="1200" b="0">
                <a:latin typeface="+mn-lt"/>
              </a:rPr>
              <a:t>Let’s start with Honor Plans, which are MA-only and available in nearly every U.S. state now.</a:t>
            </a:r>
            <a:endParaRPr lang="en-US" sz="1200" b="0">
              <a:latin typeface="+mn-lt"/>
              <a:ea typeface="Calibri"/>
              <a:cs typeface="Calibri"/>
            </a:endParaRPr>
          </a:p>
          <a:p>
            <a:pPr marL="171450" indent="-171450">
              <a:buFont typeface="Arial" panose="020B0604020202020204" pitchFamily="34" charset="0"/>
              <a:buChar char="•"/>
            </a:pPr>
            <a:r>
              <a:rPr lang="en-US" sz="1200" b="0" i="0">
                <a:solidFill>
                  <a:srgbClr val="2F2F2F"/>
                </a:solidFill>
                <a:effectLst/>
                <a:latin typeface="+mn-lt"/>
              </a:rPr>
              <a:t>100% of new plans have Part B reductions ranging from $25 to $170, with 1 in 4 new plans oﬀering a $100+ reduction.</a:t>
            </a:r>
            <a:endParaRPr lang="en-US" sz="1200" b="0" i="0">
              <a:solidFill>
                <a:srgbClr val="2F2F2F"/>
              </a:solidFill>
              <a:effectLst/>
              <a:latin typeface="+mn-lt"/>
              <a:cs typeface="Calibri"/>
            </a:endParaRPr>
          </a:p>
          <a:p>
            <a:pPr marL="171450" indent="-171450">
              <a:buFont typeface="Arial" panose="020B0604020202020204" pitchFamily="34" charset="0"/>
              <a:buChar char="•"/>
            </a:pPr>
            <a:r>
              <a:rPr lang="en-US" sz="1200" b="0" i="0">
                <a:solidFill>
                  <a:srgbClr val="2F2F2F"/>
                </a:solidFill>
                <a:effectLst/>
                <a:latin typeface="+mn-lt"/>
              </a:rPr>
              <a:t>Dental, vision and hearing are offered on all Humana Honor Plans.</a:t>
            </a:r>
            <a:endParaRPr lang="en-US" sz="1200" b="0" i="0">
              <a:solidFill>
                <a:srgbClr val="2F2F2F"/>
              </a:solidFill>
              <a:effectLst/>
              <a:latin typeface="+mn-lt"/>
              <a:cs typeface="Calibri"/>
            </a:endParaRPr>
          </a:p>
          <a:p>
            <a:pPr marL="171450" indent="-171450">
              <a:buFont typeface="Arial" panose="020B0604020202020204" pitchFamily="34" charset="0"/>
              <a:buChar char="•"/>
            </a:pPr>
            <a:r>
              <a:rPr lang="en-US" sz="1200" b="0" i="0">
                <a:solidFill>
                  <a:srgbClr val="2F2F2F"/>
                </a:solidFill>
                <a:effectLst/>
                <a:latin typeface="+mn-lt"/>
              </a:rPr>
              <a:t>Most plans have an OTC offering ranging from $100 to $1,200 a year.</a:t>
            </a:r>
            <a:endParaRPr lang="en-US" sz="1200" b="0" i="0">
              <a:solidFill>
                <a:srgbClr val="2F2F2F"/>
              </a:solidFill>
              <a:effectLst/>
              <a:latin typeface="+mn-lt"/>
              <a:cs typeface="Calibri"/>
            </a:endParaRPr>
          </a:p>
          <a:p>
            <a:pPr marL="171450" indent="-171450">
              <a:buFont typeface="Arial" panose="020B0604020202020204" pitchFamily="34" charset="0"/>
              <a:buChar char="•"/>
            </a:pPr>
            <a:endParaRPr lang="en-US" sz="1200" b="0" i="0">
              <a:solidFill>
                <a:srgbClr val="2F2F2F"/>
              </a:solidFill>
              <a:effectLst/>
              <a:latin typeface="+mn-lt"/>
            </a:endParaRPr>
          </a:p>
          <a:p>
            <a:pPr marL="0" indent="0">
              <a:buFont typeface="Arial" panose="020B0604020202020204" pitchFamily="34" charset="0"/>
              <a:buNone/>
            </a:pPr>
            <a:r>
              <a:rPr lang="en-US" sz="1200" b="0" i="0">
                <a:solidFill>
                  <a:srgbClr val="2F2F2F"/>
                </a:solidFill>
                <a:effectLst/>
                <a:latin typeface="+mn-lt"/>
              </a:rPr>
              <a:t>Now let’s cover the USAA Honor with Rx Plan that was rolled out for plan year 2023. This is an MAPD plan available in 8 pilot markets as shown on the map. We found that some veterans needed prescription drug coverage outside the VA, so we developed this plan to help them. This co-branded plan provides the ﬂexibility for veterans to see in-network local doctors and fill prescriptions at pharmacies close to home, outside the VA system. It’s an opportunity for convenience, savings and personalized support—all with a $0 premium, plus money back in their Social Security check.</a:t>
            </a:r>
            <a:endParaRPr lang="en-US" sz="1200" b="0" i="0">
              <a:solidFill>
                <a:srgbClr val="2F2F2F"/>
              </a:solidFill>
              <a:effectLst/>
              <a:latin typeface="+mn-lt"/>
              <a:cs typeface="Calibri"/>
            </a:endParaRPr>
          </a:p>
          <a:p>
            <a:pPr marL="0" indent="0">
              <a:buFont typeface="Arial" panose="020B0604020202020204" pitchFamily="34" charset="0"/>
              <a:buNone/>
            </a:pPr>
            <a:endParaRPr lang="en-US" sz="1200" b="0" i="0">
              <a:solidFill>
                <a:srgbClr val="2F2F2F"/>
              </a:solidFill>
              <a:effectLst/>
              <a:latin typeface="+mn-lt"/>
            </a:endParaRPr>
          </a:p>
          <a:p>
            <a:pPr marL="0" indent="0">
              <a:buFont typeface="Arial" panose="020B0604020202020204" pitchFamily="34" charset="0"/>
              <a:buNone/>
            </a:pPr>
            <a:r>
              <a:rPr lang="en-US" sz="1200" b="0" i="0">
                <a:solidFill>
                  <a:srgbClr val="2F2F2F"/>
                </a:solidFill>
                <a:effectLst/>
                <a:latin typeface="+mn-lt"/>
              </a:rPr>
              <a:t>Here’s more about the benefits for enrollees:</a:t>
            </a:r>
            <a:endParaRPr lang="en-US" sz="1200" b="0" i="0">
              <a:solidFill>
                <a:srgbClr val="2F2F2F"/>
              </a:solidFill>
              <a:effectLst/>
              <a:latin typeface="+mn-lt"/>
              <a:cs typeface="Calibri"/>
            </a:endParaRPr>
          </a:p>
          <a:p>
            <a:pPr marL="0" indent="0">
              <a:buFont typeface="Arial" panose="020B0604020202020204" pitchFamily="34" charset="0"/>
              <a:buNone/>
            </a:pPr>
            <a:endParaRPr lang="en-US" sz="1200" b="0" i="0">
              <a:solidFill>
                <a:srgbClr val="2F2F2F"/>
              </a:solidFill>
              <a:effectLst/>
              <a:latin typeface="+mn-lt"/>
            </a:endParaRPr>
          </a:p>
          <a:p>
            <a:pPr marL="171450" indent="-171450">
              <a:buFont typeface="Arial" panose="020B0604020202020204" pitchFamily="34" charset="0"/>
              <a:buChar char="•"/>
            </a:pPr>
            <a:r>
              <a:rPr lang="en-US" sz="1200" b="0" i="0">
                <a:solidFill>
                  <a:srgbClr val="2F2F2F"/>
                </a:solidFill>
                <a:effectLst/>
                <a:latin typeface="+mn-lt"/>
              </a:rPr>
              <a:t>Part B giveback ranging from $40 to $75 a month depending on the plan.</a:t>
            </a:r>
            <a:endParaRPr lang="en-US" sz="1200" b="0" i="0">
              <a:solidFill>
                <a:srgbClr val="2F2F2F"/>
              </a:solidFill>
              <a:effectLst/>
              <a:latin typeface="+mn-lt"/>
              <a:cs typeface="Calibri"/>
            </a:endParaRPr>
          </a:p>
          <a:p>
            <a:pPr marL="171450" indent="-171450">
              <a:buFont typeface="Arial" panose="020B0604020202020204" pitchFamily="34" charset="0"/>
              <a:buChar char="•"/>
            </a:pPr>
            <a:r>
              <a:rPr lang="en-US" sz="1200" b="0" i="0">
                <a:solidFill>
                  <a:srgbClr val="2F2F2F"/>
                </a:solidFill>
                <a:effectLst/>
                <a:latin typeface="+mn-lt"/>
              </a:rPr>
              <a:t>Wide network of pharmacies and doctors.</a:t>
            </a:r>
          </a:p>
          <a:p>
            <a:pPr marL="171450" indent="-171450">
              <a:buFont typeface="Arial" panose="020B0604020202020204" pitchFamily="34" charset="0"/>
              <a:buChar char="•"/>
            </a:pPr>
            <a:r>
              <a:rPr lang="en-US" sz="1200">
                <a:latin typeface="+mn-lt"/>
              </a:rPr>
              <a:t>No </a:t>
            </a:r>
            <a:r>
              <a:rPr lang="en-US" sz="1200" b="0" i="0">
                <a:solidFill>
                  <a:srgbClr val="2F2F2F"/>
                </a:solidFill>
                <a:effectLst/>
                <a:latin typeface="+mn-lt"/>
              </a:rPr>
              <a:t>copays for Tier 1 and $5 or less copays for Tier 2 prescriptions at any in-network retail pharmacy, for a one-month (up to a 30-day) supply, with no deductibles and coverage through the gap for Tier 1 and Tier 2.</a:t>
            </a:r>
            <a:endParaRPr lang="en-US" sz="1200" b="0" i="0">
              <a:solidFill>
                <a:srgbClr val="2F2F2F"/>
              </a:solidFill>
              <a:effectLst/>
              <a:latin typeface="+mn-lt"/>
              <a:cs typeface="Calibri"/>
            </a:endParaRPr>
          </a:p>
          <a:p>
            <a:pPr marL="171450" indent="-171450">
              <a:buFont typeface="Arial" panose="020B0604020202020204" pitchFamily="34" charset="0"/>
              <a:buChar char="•"/>
            </a:pPr>
            <a:r>
              <a:rPr lang="en-US" sz="1200" b="0" i="0">
                <a:solidFill>
                  <a:srgbClr val="2F2F2F"/>
                </a:solidFill>
                <a:effectLst/>
                <a:latin typeface="+mn-lt"/>
              </a:rPr>
              <a:t>USAA Health Flex Card with $250 a year to use toward covered dental, vision and hearing services—available in select markets.</a:t>
            </a:r>
            <a:endParaRPr lang="en-US" sz="1200" b="0" i="0">
              <a:solidFill>
                <a:srgbClr val="2F2F2F"/>
              </a:solidFill>
              <a:effectLst/>
              <a:latin typeface="+mn-lt"/>
              <a:cs typeface="Calibri"/>
            </a:endParaRPr>
          </a:p>
          <a:p>
            <a:pPr marL="171450" indent="-171450">
              <a:buFont typeface="Arial" panose="020B0604020202020204" pitchFamily="34" charset="0"/>
              <a:buChar char="•"/>
            </a:pPr>
            <a:r>
              <a:rPr lang="en-US" sz="1200" b="0" i="0">
                <a:solidFill>
                  <a:srgbClr val="2F2F2F"/>
                </a:solidFill>
                <a:effectLst/>
                <a:latin typeface="+mn-lt"/>
              </a:rPr>
              <a:t>Preventive dental coverage with 2 free cleanings a year or $1,000 or more a year to cover many dental bills, including cleanings, exams and more. Please note: The $1,000 or more dental coverage is for in- and out-of-network services, excluding cosmetic.</a:t>
            </a:r>
            <a:endParaRPr lang="en-US" sz="1200" b="0" i="0">
              <a:solidFill>
                <a:srgbClr val="2F2F2F"/>
              </a:solidFill>
              <a:effectLst/>
              <a:latin typeface="+mn-lt"/>
              <a:cs typeface="Calibri"/>
            </a:endParaRPr>
          </a:p>
          <a:p>
            <a:pPr marL="0" indent="0">
              <a:buFont typeface="Arial" panose="020B0604020202020204" pitchFamily="34" charset="0"/>
              <a:buNone/>
            </a:pPr>
            <a:endParaRPr lang="en-US" sz="1200" b="0">
              <a:latin typeface="+mn-lt"/>
            </a:endParaRPr>
          </a:p>
          <a:p>
            <a:pPr marL="0" indent="0">
              <a:buFont typeface="Arial" panose="020B0604020202020204" pitchFamily="34" charset="0"/>
              <a:buNone/>
            </a:pPr>
            <a:r>
              <a:rPr lang="en-US" sz="1200" b="1">
                <a:latin typeface="+mn-lt"/>
              </a:rPr>
              <a:t>Aaron: </a:t>
            </a:r>
            <a:r>
              <a:rPr lang="en-US" sz="1200" b="0" i="0">
                <a:solidFill>
                  <a:srgbClr val="2F2F2F"/>
                </a:solidFill>
                <a:effectLst/>
                <a:latin typeface="+mn-lt"/>
              </a:rPr>
              <a:t>Those who gave so much to our nation deserve a health plan that gives back to them. It’s great to see Humana step up to serve those who served. Remember that this plan is available to any beneficiary eligible for Medicare, not just veterans.</a:t>
            </a:r>
            <a:endParaRPr lang="en-US" sz="1200" b="1">
              <a:latin typeface="+mn-lt"/>
            </a:endParaRPr>
          </a:p>
        </p:txBody>
      </p:sp>
      <p:sp>
        <p:nvSpPr>
          <p:cNvPr id="4" name="Slide Number Placeholder 3"/>
          <p:cNvSpPr>
            <a:spLocks noGrp="1"/>
          </p:cNvSpPr>
          <p:nvPr>
            <p:ph type="sldNum" sz="quarter" idx="5"/>
          </p:nvPr>
        </p:nvSpPr>
        <p:spPr/>
        <p:txBody>
          <a:bodyPr/>
          <a:lstStyle/>
          <a:p>
            <a:fld id="{3A225FAD-FC12-384E-8030-EAB213C8DA8E}" type="slidenum">
              <a:rPr lang="en-US" smtClean="0"/>
              <a:t>15</a:t>
            </a:fld>
            <a:endParaRPr lang="en-US"/>
          </a:p>
        </p:txBody>
      </p:sp>
    </p:spTree>
    <p:extLst>
      <p:ext uri="{BB962C8B-B14F-4D97-AF65-F5344CB8AC3E}">
        <p14:creationId xmlns:p14="http://schemas.microsoft.com/office/powerpoint/2010/main" val="23092170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cs typeface="Calibri"/>
              </a:rPr>
              <a:t>Aaron: </a:t>
            </a:r>
            <a:r>
              <a:rPr lang="en-US">
                <a:cs typeface="Calibri"/>
              </a:rPr>
              <a:t>Using Humana's </a:t>
            </a:r>
            <a:r>
              <a:rPr lang="en-US"/>
              <a:t>Competitor Intelligence Tool, which leverages data from the Centers for Medicare &amp; Medicaid Services or CMS, we see that Humana is leading the field when it comes to plans designed with veterans in mind.</a:t>
            </a:r>
            <a:endParaRPr lang="en-US">
              <a:cs typeface="Calibri"/>
            </a:endParaRPr>
          </a:p>
          <a:p>
            <a:endParaRPr lang="en-US">
              <a:cs typeface="Calibri"/>
            </a:endParaRPr>
          </a:p>
          <a:p>
            <a:r>
              <a:rPr lang="en-US">
                <a:cs typeface="Calibri"/>
              </a:rPr>
              <a:t>Here's how:</a:t>
            </a:r>
          </a:p>
          <a:p>
            <a:pPr marL="228600" indent="-228600">
              <a:buAutoNum type="arabicPeriod"/>
            </a:pPr>
            <a:r>
              <a:rPr lang="en-US">
                <a:cs typeface="Calibri"/>
              </a:rPr>
              <a:t>We were the first to market to roll out MA plans designed with veterans in mind.</a:t>
            </a:r>
          </a:p>
          <a:p>
            <a:pPr marL="228600" indent="-228600">
              <a:buAutoNum type="arabicPeriod"/>
            </a:pPr>
            <a:r>
              <a:rPr lang="en-US">
                <a:cs typeface="Calibri"/>
              </a:rPr>
              <a:t>We're also the largest carrier of plans designed with veterans in mind nationally.</a:t>
            </a:r>
          </a:p>
          <a:p>
            <a:pPr marL="228600" indent="-228600">
              <a:buAutoNum type="arabicPeriod"/>
            </a:pPr>
            <a:r>
              <a:rPr lang="en-US">
                <a:cs typeface="Calibri"/>
              </a:rPr>
              <a:t>Last, we're the only MA carrier recommended by USAA, a leading military and veteran brand.</a:t>
            </a:r>
          </a:p>
          <a:p>
            <a:pPr marL="228600" indent="-228600">
              <a:buAutoNum type="arabicPeriod"/>
            </a:pPr>
            <a:endParaRPr lang="en-US">
              <a:cs typeface="Calibri"/>
            </a:endParaRPr>
          </a:p>
          <a:p>
            <a:r>
              <a:rPr lang="en-US" b="1">
                <a:cs typeface="Calibri"/>
              </a:rPr>
              <a:t>Andy: </a:t>
            </a:r>
            <a:r>
              <a:rPr lang="en-US">
                <a:cs typeface="Calibri"/>
              </a:rPr>
              <a:t>Wow, this pie chart really shows Humana's dominance in this arena. Plus, Humana's long-term support for our nation's military and veterans, which we'll cover later in the presentation, adds even more credibility.</a:t>
            </a:r>
          </a:p>
        </p:txBody>
      </p:sp>
      <p:sp>
        <p:nvSpPr>
          <p:cNvPr id="4" name="Slide Number Placeholder 3"/>
          <p:cNvSpPr>
            <a:spLocks noGrp="1"/>
          </p:cNvSpPr>
          <p:nvPr>
            <p:ph type="sldNum" sz="quarter" idx="5"/>
          </p:nvPr>
        </p:nvSpPr>
        <p:spPr/>
        <p:txBody>
          <a:bodyPr/>
          <a:lstStyle/>
          <a:p>
            <a:fld id="{3A225FAD-FC12-384E-8030-EAB213C8DA8E}" type="slidenum">
              <a:rPr lang="en-US" smtClean="0"/>
              <a:t>16</a:t>
            </a:fld>
            <a:endParaRPr lang="en-US"/>
          </a:p>
        </p:txBody>
      </p:sp>
    </p:spTree>
    <p:extLst>
      <p:ext uri="{BB962C8B-B14F-4D97-AF65-F5344CB8AC3E}">
        <p14:creationId xmlns:p14="http://schemas.microsoft.com/office/powerpoint/2010/main" val="20873297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t>Aaron:</a:t>
            </a:r>
            <a:r>
              <a:rPr lang="en-US" sz="1200" b="0"/>
              <a:t> Next, let’s talk about Medicare plans that are </a:t>
            </a:r>
            <a:r>
              <a:rPr lang="en-US"/>
              <a:t>best</a:t>
            </a:r>
            <a:r>
              <a:rPr lang="en-US" sz="1200" b="0"/>
              <a:t> for those with TFL or CHAMPVA. As you’ll recall from earlier, TFL and CHAMPVA work like a Med Supp plan with prescription drug coverage.</a:t>
            </a:r>
            <a:r>
              <a:rPr lang="en-US"/>
              <a:t> There are risks to enrolling TFL and CHAMPVA beneficiaries in MA, which we'll cover on the next slide.</a:t>
            </a:r>
            <a:endParaRPr lang="en-US" sz="1200" b="0"/>
          </a:p>
          <a:p>
            <a:endParaRPr lang="en-US" sz="1200" b="0"/>
          </a:p>
          <a:p>
            <a:r>
              <a:rPr lang="en-US" sz="1200" b="1"/>
              <a:t>Andy:</a:t>
            </a:r>
            <a:r>
              <a:rPr lang="en-US" sz="1200" b="0"/>
              <a:t> That’s right. </a:t>
            </a:r>
            <a:r>
              <a:rPr lang="en-US"/>
              <a:t>There are also trainings specific to TFL and CHAMPVA on Humana </a:t>
            </a:r>
            <a:r>
              <a:rPr lang="en-US" err="1"/>
              <a:t>MarketPoint</a:t>
            </a:r>
            <a:r>
              <a:rPr lang="en-US"/>
              <a:t> University that go into details about the risks of enrolling these beneficiaries in MA. Be sure to check those out.</a:t>
            </a:r>
            <a:endParaRPr lang="en-US">
              <a:cs typeface="Calibri"/>
            </a:endParaRPr>
          </a:p>
          <a:p>
            <a:endParaRPr lang="en-US"/>
          </a:p>
          <a:p>
            <a:r>
              <a:rPr lang="en-US" sz="1200" b="0"/>
              <a:t>As agent, you </a:t>
            </a:r>
            <a:r>
              <a:rPr lang="en-US"/>
              <a:t>might</a:t>
            </a:r>
            <a:r>
              <a:rPr lang="en-US" sz="1200" b="0"/>
              <a:t> still have an opportunity to help a TFL or CHAMPVA beneficiary close coverage gaps for dental, vision and/or hearing or a beneficiary may choose a government option to get that coverage. We’ll discuss that in more detail in our veteran dental and vision-focused presentation, so be sure to check that out.</a:t>
            </a:r>
            <a:endParaRPr lang="en-US" sz="1200" b="0">
              <a:ea typeface="Calibri"/>
              <a:cs typeface="Calibri"/>
            </a:endParaRPr>
          </a:p>
          <a:p>
            <a:endParaRPr lang="en-US" sz="1200" b="0"/>
          </a:p>
          <a:p>
            <a:r>
              <a:rPr lang="en-US" sz="1200" b="1"/>
              <a:t>Aaron: </a:t>
            </a:r>
            <a:r>
              <a:rPr lang="en-US" sz="1200" b="0"/>
              <a:t>Here’s a pro tip: if TFL or CHAMPVA beneficiaries also need hearing coverage, you should tell them about the Humana Extend Plan, which combines dental, vision and hearing coverage in a single stand-alone plan. While the commission may be lower than MA, you’re doing what’s best for the veteran, and putting service first. </a:t>
            </a:r>
            <a:r>
              <a:rPr lang="en-US" sz="1200"/>
              <a:t>If you ever hear anyone at Humana talk about</a:t>
            </a:r>
            <a:r>
              <a:rPr lang="en-US" sz="1200">
                <a:cs typeface="Calibri"/>
              </a:rPr>
              <a:t> </a:t>
            </a:r>
            <a:r>
              <a:rPr lang="en-US" sz="1200"/>
              <a:t>human care, this is exactly </a:t>
            </a:r>
            <a:r>
              <a:rPr lang="en-US" sz="1200" b="0"/>
              <a:t>what we </a:t>
            </a:r>
            <a:r>
              <a:rPr lang="en-US" sz="1200"/>
              <a:t>mean</a:t>
            </a:r>
            <a:r>
              <a:rPr lang="en-US" sz="1200" b="0"/>
              <a:t>.</a:t>
            </a:r>
            <a:endParaRPr lang="en-US" sz="1200">
              <a:ea typeface="Calibri"/>
              <a:cs typeface="Calibri"/>
            </a:endParaRPr>
          </a:p>
        </p:txBody>
      </p:sp>
      <p:sp>
        <p:nvSpPr>
          <p:cNvPr id="4" name="Slide Number Placeholder 3"/>
          <p:cNvSpPr>
            <a:spLocks noGrp="1"/>
          </p:cNvSpPr>
          <p:nvPr>
            <p:ph type="sldNum" sz="quarter" idx="5"/>
          </p:nvPr>
        </p:nvSpPr>
        <p:spPr/>
        <p:txBody>
          <a:bodyPr/>
          <a:lstStyle/>
          <a:p>
            <a:fld id="{3A225FAD-FC12-384E-8030-EAB213C8DA8E}" type="slidenum">
              <a:rPr lang="en-US" smtClean="0"/>
              <a:t>17</a:t>
            </a:fld>
            <a:endParaRPr lang="en-US"/>
          </a:p>
        </p:txBody>
      </p:sp>
    </p:spTree>
    <p:extLst>
      <p:ext uri="{BB962C8B-B14F-4D97-AF65-F5344CB8AC3E}">
        <p14:creationId xmlns:p14="http://schemas.microsoft.com/office/powerpoint/2010/main" val="3022415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Aaron: </a:t>
            </a:r>
            <a:r>
              <a:rPr lang="en-US" b="0">
                <a:latin typeface="+mn-lt"/>
              </a:rPr>
              <a:t>&lt;Andy&gt;, considering all this information, what do you recommend agents do?</a:t>
            </a:r>
          </a:p>
          <a:p>
            <a:endParaRPr lang="en-US" b="0">
              <a:latin typeface="+mn-lt"/>
            </a:endParaRPr>
          </a:p>
          <a:p>
            <a:r>
              <a:rPr lang="en-US" b="1">
                <a:latin typeface="+mn-lt"/>
              </a:rPr>
              <a:t>Andy: </a:t>
            </a:r>
            <a:r>
              <a:rPr lang="en-US" b="0">
                <a:latin typeface="+mn-lt"/>
              </a:rPr>
              <a:t>Focus on the largest slice of the pie: veterans with VA benefits. As we showed earlier, this cohort accounts for 62% of all Medicare-eligible beneficiaries. Chances are, you’ll come into contact with more veterans with VA healthcare than you do TFL or CHAMPVA. If you do meet a TFL or CHAMPVA beneficiary, you can still earn a sale with a stand-alone dental, vision and/or hearing plan if that's the type of coverage they are looking for. As we’ll talk about more in one of our dental/vision presentations, these sales can radically expand your lead pipeline as you can then tap into consumers who are not Medicare eligible.</a:t>
            </a:r>
            <a:endParaRPr lang="en-US" b="0">
              <a:latin typeface="+mn-lt"/>
              <a:cs typeface="Calibri"/>
            </a:endParaRPr>
          </a:p>
          <a:p>
            <a:endParaRPr lang="en-US" b="0">
              <a:latin typeface="+mn-lt"/>
            </a:endParaRPr>
          </a:p>
          <a:p>
            <a:r>
              <a:rPr lang="en-US" b="1">
                <a:latin typeface="+mn-lt"/>
              </a:rPr>
              <a:t>Aaron: </a:t>
            </a:r>
            <a:r>
              <a:rPr lang="en-US" b="0">
                <a:latin typeface="+mn-lt"/>
              </a:rPr>
              <a:t>That’s a great point. And it’s important to remember that just because you don’t close a sale, doesn’t mean you can’t leverage that beneficiary as a source for referrals. Here’s what Scott Mathis, Regional Veteran Executive with Humana says:</a:t>
            </a:r>
            <a:br>
              <a:rPr lang="en-US" b="0">
                <a:cs typeface="+mn-lt"/>
              </a:rPr>
            </a:br>
            <a:r>
              <a:rPr lang="en-US">
                <a:effectLst/>
                <a:latin typeface="+mn-lt"/>
              </a:rPr>
              <a:t>“…</a:t>
            </a:r>
            <a:r>
              <a:rPr lang="en-US" sz="1200">
                <a:effectLst/>
                <a:latin typeface="+mn-lt"/>
                <a:ea typeface="Calibri" panose="020F0502020204030204" pitchFamily="34" charset="0"/>
              </a:rPr>
              <a:t>it’s okay to say ‘you don’t need anything other than TRICARE for Life’ and walk away without a sale. In the end, you’re doing what’s best for that veteran. That should always be an agent’s guiding principle: do what’s </a:t>
            </a:r>
            <a:r>
              <a:rPr lang="en-US">
                <a:ea typeface="Calibri" panose="020F0502020204030204" pitchFamily="34" charset="0"/>
              </a:rPr>
              <a:t>best </a:t>
            </a:r>
            <a:r>
              <a:rPr lang="en-US" sz="1200">
                <a:effectLst/>
                <a:latin typeface="+mn-lt"/>
                <a:ea typeface="Calibri" panose="020F0502020204030204" pitchFamily="34" charset="0"/>
              </a:rPr>
              <a:t>for the veteran.”</a:t>
            </a:r>
            <a:r>
              <a:rPr lang="en-US"/>
              <a:t> </a:t>
            </a:r>
            <a:endParaRPr lang="en-US">
              <a:effectLst/>
              <a:latin typeface="+mn-lt"/>
              <a:cs typeface="Calibri"/>
            </a:endParaRPr>
          </a:p>
          <a:p>
            <a:endParaRPr lang="en-US">
              <a:latin typeface="+mn-lt"/>
            </a:endParaRPr>
          </a:p>
          <a:p>
            <a:r>
              <a:rPr lang="en-US">
                <a:latin typeface="+mn-lt"/>
              </a:rPr>
              <a:t>“</a:t>
            </a:r>
            <a:r>
              <a:rPr lang="en-US" sz="1200">
                <a:effectLst/>
                <a:latin typeface="+mn-lt"/>
                <a:ea typeface="Calibri" panose="020F0502020204030204" pitchFamily="34" charset="0"/>
                <a:cs typeface="Calibri"/>
              </a:rPr>
              <a:t>Honestly, when I was an agent, I got more referrals when I told veterans they didn’t need a Humana plan…And it’s all because my primary objective was to help, not sell.”</a:t>
            </a:r>
            <a:endParaRPr lang="en-US">
              <a:latin typeface="+mn-lt"/>
              <a:cs typeface="Calibri"/>
            </a:endParaRPr>
          </a:p>
          <a:p>
            <a:endParaRPr lang="en-US" b="1">
              <a:latin typeface="+mn-lt"/>
            </a:endParaRPr>
          </a:p>
          <a:p>
            <a:r>
              <a:rPr lang="en-US" b="1">
                <a:latin typeface="+mn-lt"/>
              </a:rPr>
              <a:t>Andy: </a:t>
            </a:r>
            <a:r>
              <a:rPr lang="en-US" b="0">
                <a:latin typeface="+mn-lt"/>
              </a:rPr>
              <a:t>Words of wisdom indeed. When you have an abundance mentality like Scott has and your primary purpose is to help rather than sell, you’ll end up making more sales in the long run. I know this </a:t>
            </a:r>
            <a:r>
              <a:rPr lang="en-US"/>
              <a:t>might</a:t>
            </a:r>
            <a:r>
              <a:rPr lang="en-US" b="0">
                <a:latin typeface="+mn-lt"/>
              </a:rPr>
              <a:t> sound counterintuitive and even a little scary, especially for new agents. But if you do what is best for beneficiaries, they see and appreciate that. You position yourself as credible, reliable and, above all else, trustworthy. Your reputation will proceed you and you’ll be someone beneficiaries want to turn toward.</a:t>
            </a:r>
            <a:endParaRPr lang="en-US" b="1">
              <a:latin typeface="+mn-lt"/>
            </a:endParaRPr>
          </a:p>
        </p:txBody>
      </p:sp>
      <p:sp>
        <p:nvSpPr>
          <p:cNvPr id="4" name="Slide Number Placeholder 3"/>
          <p:cNvSpPr>
            <a:spLocks noGrp="1"/>
          </p:cNvSpPr>
          <p:nvPr>
            <p:ph type="sldNum" sz="quarter" idx="5"/>
          </p:nvPr>
        </p:nvSpPr>
        <p:spPr/>
        <p:txBody>
          <a:bodyPr/>
          <a:lstStyle/>
          <a:p>
            <a:fld id="{3A225FAD-FC12-384E-8030-EAB213C8DA8E}" type="slidenum">
              <a:rPr lang="en-US" smtClean="0"/>
              <a:t>18</a:t>
            </a:fld>
            <a:endParaRPr lang="en-US"/>
          </a:p>
        </p:txBody>
      </p:sp>
    </p:spTree>
    <p:extLst>
      <p:ext uri="{BB962C8B-B14F-4D97-AF65-F5344CB8AC3E}">
        <p14:creationId xmlns:p14="http://schemas.microsoft.com/office/powerpoint/2010/main" val="27990511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Aaron: </a:t>
            </a:r>
            <a:r>
              <a:rPr lang="en-US" b="0"/>
              <a:t>Let’s take this out of the theoretical and into the practical with some real-world examples. First up is Fred.</a:t>
            </a:r>
          </a:p>
          <a:p>
            <a:endParaRPr lang="en-US" b="0"/>
          </a:p>
          <a:p>
            <a:r>
              <a:rPr lang="en-US" b="0"/>
              <a:t>Fred lives outside San Antonio, Texas. He served in Vietnam as private in the Army. He’s Medicare eligible with VA healthcare. It’s been more difficult as he’s gotten older to get to and from the nearest VA facility, which is more than 50 miles away. He’s been relying on his daughters to help</a:t>
            </a:r>
            <a:r>
              <a:rPr lang="en-US"/>
              <a:t>,</a:t>
            </a:r>
            <a:r>
              <a:rPr lang="en-US" b="0"/>
              <a:t> but they’re also taking care of their own kids, so the logistics of getting to and from the VA are getting more complicated. Fred also needs more medications than he once did to manage his hypertension and arthritis. He also needs to make going to the dentist a more regular habit and is looking for dental coverage. His only income is from Social Security.</a:t>
            </a:r>
            <a:br>
              <a:rPr lang="en-US" b="0">
                <a:cs typeface="+mn-lt"/>
              </a:rPr>
            </a:br>
            <a:endParaRPr lang="en-US" b="0"/>
          </a:p>
          <a:p>
            <a:r>
              <a:rPr lang="en-US" b="1"/>
              <a:t>Andy: </a:t>
            </a:r>
            <a:r>
              <a:rPr lang="en-US" b="0"/>
              <a:t>Let’s move on to June, who lives in Denver, Colorado</a:t>
            </a:r>
            <a:r>
              <a:rPr lang="en-US"/>
              <a:t>,</a:t>
            </a:r>
            <a:r>
              <a:rPr lang="en-US" b="0"/>
              <a:t> and is also Medicare eligible with VA benefits. She served as a field nurse during Vietnam. Unlike Fred, she lives within 20 minutes of a VA facility. What she wants is more care options, especially for urgent care after suffering a fall last year. She also needs dental and vision coverage because she doesn’t get </a:t>
            </a:r>
            <a:r>
              <a:rPr lang="en-US"/>
              <a:t>either </a:t>
            </a:r>
            <a:r>
              <a:rPr lang="en-US" b="0"/>
              <a:t>with her Original Medicare and VA healthcare. And she wants a plan with a fitness benefit so she can work on her core strength and balance to avoid future falls.</a:t>
            </a:r>
            <a:endParaRPr lang="en-US" b="1"/>
          </a:p>
        </p:txBody>
      </p:sp>
      <p:sp>
        <p:nvSpPr>
          <p:cNvPr id="4" name="Slide Number Placeholder 3"/>
          <p:cNvSpPr>
            <a:spLocks noGrp="1"/>
          </p:cNvSpPr>
          <p:nvPr>
            <p:ph type="sldNum" sz="quarter" idx="5"/>
          </p:nvPr>
        </p:nvSpPr>
        <p:spPr/>
        <p:txBody>
          <a:bodyPr/>
          <a:lstStyle/>
          <a:p>
            <a:fld id="{3A225FAD-FC12-384E-8030-EAB213C8DA8E}" type="slidenum">
              <a:rPr lang="en-US" smtClean="0"/>
              <a:t>19</a:t>
            </a:fld>
            <a:endParaRPr lang="en-US"/>
          </a:p>
        </p:txBody>
      </p:sp>
    </p:spTree>
    <p:extLst>
      <p:ext uri="{BB962C8B-B14F-4D97-AF65-F5344CB8AC3E}">
        <p14:creationId xmlns:p14="http://schemas.microsoft.com/office/powerpoint/2010/main" val="37244962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Aaron: </a:t>
            </a:r>
            <a:r>
              <a:rPr lang="en-US"/>
              <a:t>We’ve got a jam-packed agenda. We’ll start with a high-level overview of healthcare options for veterans. Then we’ll cover which Medicare plan types are best for each veteran beneficiary, followed by lead generation and sales best practices for veteran audiences and wrapping up with additional Humana resources.</a:t>
            </a:r>
          </a:p>
          <a:p>
            <a:endParaRPr lang="en-US"/>
          </a:p>
          <a:p>
            <a:r>
              <a:rPr lang="en-US"/>
              <a:t>I’m Aaron McCoy, a Regional Veteran Executive with Humana. &lt;Add reason why speaker is excited to be here.&gt;</a:t>
            </a:r>
            <a:endParaRPr lang="en-US">
              <a:cs typeface="Calibri"/>
            </a:endParaRPr>
          </a:p>
          <a:p>
            <a:endParaRPr lang="en-US"/>
          </a:p>
          <a:p>
            <a:r>
              <a:rPr lang="en-US" b="1"/>
              <a:t>Andy: </a:t>
            </a:r>
            <a:r>
              <a:rPr lang="en-US" b="0"/>
              <a:t>And I’m </a:t>
            </a:r>
            <a:r>
              <a:rPr lang="en-US"/>
              <a:t>Andy Zinkievich, a Veterans Community Engagement Executive with Humana.</a:t>
            </a:r>
            <a:r>
              <a:rPr lang="en-US" b="0"/>
              <a:t> </a:t>
            </a:r>
            <a:r>
              <a:rPr lang="en-US"/>
              <a:t>&lt;Add reason why speaker is excited to be here.&gt;</a:t>
            </a:r>
            <a:endParaRPr lang="en-US" b="1"/>
          </a:p>
        </p:txBody>
      </p:sp>
      <p:sp>
        <p:nvSpPr>
          <p:cNvPr id="4" name="Slide Number Placeholder 3"/>
          <p:cNvSpPr>
            <a:spLocks noGrp="1"/>
          </p:cNvSpPr>
          <p:nvPr>
            <p:ph type="sldNum" sz="quarter" idx="5"/>
          </p:nvPr>
        </p:nvSpPr>
        <p:spPr/>
        <p:txBody>
          <a:bodyPr/>
          <a:lstStyle/>
          <a:p>
            <a:fld id="{3A225FAD-FC12-384E-8030-EAB213C8DA8E}" type="slidenum">
              <a:rPr lang="en-US" smtClean="0"/>
              <a:t>2</a:t>
            </a:fld>
            <a:endParaRPr lang="en-US"/>
          </a:p>
        </p:txBody>
      </p:sp>
    </p:spTree>
    <p:extLst>
      <p:ext uri="{BB962C8B-B14F-4D97-AF65-F5344CB8AC3E}">
        <p14:creationId xmlns:p14="http://schemas.microsoft.com/office/powerpoint/2010/main" val="8017163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Aaron: </a:t>
            </a:r>
            <a:r>
              <a:rPr lang="en-US" b="0"/>
              <a:t>OK, agents. Poll question time. Which Humana Medicare plan type would you recommend to Fred? [Give audience some time to answer the poll.] We’ll reveal which plan is best for Fred in a couple slides. Until then, go ahead and</a:t>
            </a:r>
            <a:r>
              <a:rPr lang="en-US"/>
              <a:t> add your recommendations for plans in the chat.</a:t>
            </a:r>
            <a:endParaRPr lang="en-US" b="0">
              <a:ea typeface="Calibri"/>
              <a:cs typeface="Calibri"/>
            </a:endParaRPr>
          </a:p>
        </p:txBody>
      </p:sp>
      <p:sp>
        <p:nvSpPr>
          <p:cNvPr id="4" name="Slide Number Placeholder 3"/>
          <p:cNvSpPr>
            <a:spLocks noGrp="1"/>
          </p:cNvSpPr>
          <p:nvPr>
            <p:ph type="sldNum" sz="quarter" idx="5"/>
          </p:nvPr>
        </p:nvSpPr>
        <p:spPr/>
        <p:txBody>
          <a:bodyPr/>
          <a:lstStyle/>
          <a:p>
            <a:fld id="{3A225FAD-FC12-384E-8030-EAB213C8DA8E}" type="slidenum">
              <a:rPr lang="en-US" smtClean="0"/>
              <a:t>20</a:t>
            </a:fld>
            <a:endParaRPr lang="en-US"/>
          </a:p>
        </p:txBody>
      </p:sp>
    </p:spTree>
    <p:extLst>
      <p:ext uri="{BB962C8B-B14F-4D97-AF65-F5344CB8AC3E}">
        <p14:creationId xmlns:p14="http://schemas.microsoft.com/office/powerpoint/2010/main" val="36124206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t>Aaron: </a:t>
            </a:r>
            <a:r>
              <a:rPr lang="en-US" sz="1200" b="0"/>
              <a:t>We’ve got 2 more real-world scenarios to test your knowledge about healthcare for veterans. Let’s talk about Howard. He’s a retired Air Force commander living in Tampa, Florida. He’s got TFL. Unfortunately, he was hit in the mouth with a hockey puck at his grandson’s hockey game and now he needs major dental work. His jawbone density is high, which makes him a great candidate for implants. </a:t>
            </a:r>
          </a:p>
          <a:p>
            <a:endParaRPr lang="en-US" sz="1200" b="0"/>
          </a:p>
          <a:p>
            <a:r>
              <a:rPr lang="en-US" sz="1200" b="1"/>
              <a:t>Andy: </a:t>
            </a:r>
            <a:r>
              <a:rPr lang="en-US" sz="1200" b="0"/>
              <a:t>Rhonda lives in Atlanta, Georgia. She’s a widow whose husband was permanently and severely injured in a Marine training exercise. She’s happy with her CHAMPVA coverage but needs to get immediate dental care to address a throbbing tooth. She’s worried she may need extensive dental care as it’s been a long time since she last visited the dentist, so a plan without a maximum to her annual benefit would be especially helpful.</a:t>
            </a:r>
          </a:p>
          <a:p>
            <a:endParaRPr lang="en-US" sz="1200" b="0"/>
          </a:p>
          <a:p>
            <a:r>
              <a:rPr lang="en-US" sz="1200" b="1"/>
              <a:t>Aaron: </a:t>
            </a:r>
            <a:r>
              <a:rPr lang="en-US" sz="1200" b="0"/>
              <a:t>Which plans do you recommend for each beneficiary? If you’re feeling confident, tell us in the chat. We’ll reveal our recommendations on the next slide.</a:t>
            </a:r>
            <a:endParaRPr lang="en-US" sz="1200" b="1"/>
          </a:p>
        </p:txBody>
      </p:sp>
      <p:sp>
        <p:nvSpPr>
          <p:cNvPr id="4" name="Slide Number Placeholder 3"/>
          <p:cNvSpPr>
            <a:spLocks noGrp="1"/>
          </p:cNvSpPr>
          <p:nvPr>
            <p:ph type="sldNum" sz="quarter" idx="5"/>
          </p:nvPr>
        </p:nvSpPr>
        <p:spPr/>
        <p:txBody>
          <a:bodyPr/>
          <a:lstStyle/>
          <a:p>
            <a:fld id="{3A225FAD-FC12-384E-8030-EAB213C8DA8E}" type="slidenum">
              <a:rPr lang="en-US" smtClean="0"/>
              <a:t>21</a:t>
            </a:fld>
            <a:endParaRPr lang="en-US"/>
          </a:p>
        </p:txBody>
      </p:sp>
    </p:spTree>
    <p:extLst>
      <p:ext uri="{BB962C8B-B14F-4D97-AF65-F5344CB8AC3E}">
        <p14:creationId xmlns:p14="http://schemas.microsoft.com/office/powerpoint/2010/main" val="21208820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t>Andy</a:t>
            </a:r>
            <a:r>
              <a:rPr lang="en-US" sz="1200" b="0"/>
              <a:t>: Here’s where we netted out with our plan recommendations:</a:t>
            </a:r>
          </a:p>
          <a:p>
            <a:endParaRPr lang="en-US" sz="1200" b="0"/>
          </a:p>
          <a:p>
            <a:pPr marL="171450" indent="-171450">
              <a:buFont typeface="Arial" panose="020B0604020202020204" pitchFamily="34" charset="0"/>
              <a:buChar char="•"/>
            </a:pPr>
            <a:r>
              <a:rPr lang="en-US" sz="1200" b="0"/>
              <a:t>Fred: MAPD and the USAA Honor with Rx plan. We chose MAPD to help Fred get access to low-cost prescription drug coverage closer to home. We also thought the Part B givebacks and dental coverage could really benefit Fred’s budget. Plus, he’ll get that $250 USAA Flex Card to help with out-of-pocket dental costs.</a:t>
            </a:r>
          </a:p>
          <a:p>
            <a:pPr marL="171450" indent="-171450">
              <a:buFont typeface="Arial" panose="020B0604020202020204" pitchFamily="34" charset="0"/>
              <a:buChar char="•"/>
            </a:pPr>
            <a:r>
              <a:rPr lang="en-US" sz="1200" b="0"/>
              <a:t>June: MA-only such as the Humana Honor Plan. With an Honor Plan, June will get access to urgent care outside the VA system along with dental and vision coverage plus </a:t>
            </a:r>
            <a:r>
              <a:rPr lang="en-US" sz="1200" b="0" err="1"/>
              <a:t>SilverSneakers</a:t>
            </a:r>
            <a:r>
              <a:rPr lang="en-US" sz="1200" b="0"/>
              <a:t>. She often visits her son and his family in Colorado Springs, so she can visit our Humana Neighborhood Center when she’s in town for Zumba classes.</a:t>
            </a:r>
          </a:p>
          <a:p>
            <a:pPr marL="171450" indent="-171450">
              <a:buFont typeface="Arial" panose="020B0604020202020204" pitchFamily="34" charset="0"/>
              <a:buChar char="•"/>
            </a:pPr>
            <a:r>
              <a:rPr lang="en-US" sz="1200" b="0"/>
              <a:t>Howard: As a TFL beneficiary, we chose a stand-alone dental/vision/hearing plan, the Humana Extend </a:t>
            </a:r>
            <a:r>
              <a:rPr lang="en-US"/>
              <a:t>5000 Plan</a:t>
            </a:r>
            <a:r>
              <a:rPr lang="en-US" sz="1200" b="0"/>
              <a:t>, because it has implant coverage.</a:t>
            </a:r>
            <a:r>
              <a:rPr lang="en-US"/>
              <a:t> As a reminder, only the Humana Extend 2500 and 5000 plans include implant coverage, not the Humana Extend 1250 plan.</a:t>
            </a:r>
            <a:endParaRPr lang="en-US">
              <a:cs typeface="Calibri"/>
            </a:endParaRPr>
          </a:p>
          <a:p>
            <a:pPr marL="171450" indent="-171450">
              <a:buFont typeface="Arial" panose="020B0604020202020204" pitchFamily="34" charset="0"/>
              <a:buChar char="•"/>
            </a:pPr>
            <a:r>
              <a:rPr lang="en-US" sz="1200" b="0"/>
              <a:t>Rhonda: We chose a stand-alone dental plan to complement Rhonda’s CHAMPVA and Original Medicare benefits. We chose </a:t>
            </a:r>
            <a:r>
              <a:rPr lang="en-US"/>
              <a:t>a stand-alone</a:t>
            </a:r>
            <a:r>
              <a:rPr lang="en-US" sz="1200" b="0"/>
              <a:t> </a:t>
            </a:r>
            <a:r>
              <a:rPr lang="en-US"/>
              <a:t>Humana dental plan that</a:t>
            </a:r>
            <a:r>
              <a:rPr lang="en-US" sz="1200" b="0"/>
              <a:t> gives her immediate access to care without any waiting periods and has no maximum on her annual benefit so she can get the dental care and coverage she needs all year long.</a:t>
            </a:r>
            <a:endParaRPr lang="en-US" sz="1200" b="0">
              <a:cs typeface="Calibri"/>
            </a:endParaRPr>
          </a:p>
          <a:p>
            <a:pPr marL="171450" indent="-171450">
              <a:buFont typeface="Arial" panose="020B0604020202020204" pitchFamily="34" charset="0"/>
              <a:buChar char="•"/>
            </a:pPr>
            <a:endParaRPr lang="en-US" sz="1200" b="0"/>
          </a:p>
          <a:p>
            <a:pPr marL="0" indent="0">
              <a:buFont typeface="Arial" panose="020B0604020202020204" pitchFamily="34" charset="0"/>
              <a:buNone/>
            </a:pPr>
            <a:r>
              <a:rPr lang="en-US" sz="1200" b="1"/>
              <a:t>Aaron: </a:t>
            </a:r>
            <a:r>
              <a:rPr lang="en-US" sz="1200" b="0"/>
              <a:t>It really helps to understand the why behind the plan recommendation. Having those details about a prospect’s needs, wants and budget really help narrow down the choices. The quantity of Medicare plans out there can feel overwhelming to agents and beneficiaries alike. But once you start to drill down on the unique situation of beneficiaries, the best plan type and specific plan gets a whole lot easier.</a:t>
            </a:r>
            <a:endParaRPr lang="en-US" sz="1200" b="1"/>
          </a:p>
        </p:txBody>
      </p:sp>
      <p:sp>
        <p:nvSpPr>
          <p:cNvPr id="4" name="Slide Number Placeholder 3"/>
          <p:cNvSpPr>
            <a:spLocks noGrp="1"/>
          </p:cNvSpPr>
          <p:nvPr>
            <p:ph type="sldNum" sz="quarter" idx="5"/>
          </p:nvPr>
        </p:nvSpPr>
        <p:spPr/>
        <p:txBody>
          <a:bodyPr/>
          <a:lstStyle/>
          <a:p>
            <a:fld id="{3A225FAD-FC12-384E-8030-EAB213C8DA8E}" type="slidenum">
              <a:rPr lang="en-US" smtClean="0"/>
              <a:t>22</a:t>
            </a:fld>
            <a:endParaRPr lang="en-US"/>
          </a:p>
        </p:txBody>
      </p:sp>
    </p:spTree>
    <p:extLst>
      <p:ext uri="{BB962C8B-B14F-4D97-AF65-F5344CB8AC3E}">
        <p14:creationId xmlns:p14="http://schemas.microsoft.com/office/powerpoint/2010/main" val="10557196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t>Aaron: </a:t>
            </a:r>
            <a:r>
              <a:rPr lang="en-US" sz="1200"/>
              <a:t>Now that you know about which plan is </a:t>
            </a:r>
            <a:r>
              <a:rPr lang="en-US"/>
              <a:t>best </a:t>
            </a:r>
            <a:r>
              <a:rPr lang="en-US" sz="1200"/>
              <a:t>for veterans on specific government programs, let’s move into lead generation. We’ll cover some best practices to drive leads with veteran audiences.</a:t>
            </a:r>
          </a:p>
          <a:p>
            <a:endParaRPr lang="en-US" sz="1200"/>
          </a:p>
          <a:p>
            <a:r>
              <a:rPr lang="en-US" sz="1200" b="0"/>
              <a:t>What best practices do you have with lead generation for veteran audiences? Tell us in the chat.</a:t>
            </a:r>
            <a:endParaRPr lang="en-US" sz="1200">
              <a:cs typeface="Calibri"/>
            </a:endParaRPr>
          </a:p>
        </p:txBody>
      </p:sp>
      <p:sp>
        <p:nvSpPr>
          <p:cNvPr id="4" name="Slide Number Placeholder 3"/>
          <p:cNvSpPr>
            <a:spLocks noGrp="1"/>
          </p:cNvSpPr>
          <p:nvPr>
            <p:ph type="sldNum" sz="quarter" idx="5"/>
          </p:nvPr>
        </p:nvSpPr>
        <p:spPr/>
        <p:txBody>
          <a:bodyPr/>
          <a:lstStyle/>
          <a:p>
            <a:fld id="{3A225FAD-FC12-384E-8030-EAB213C8DA8E}" type="slidenum">
              <a:rPr lang="en-US" smtClean="0"/>
              <a:t>23</a:t>
            </a:fld>
            <a:endParaRPr lang="en-US"/>
          </a:p>
        </p:txBody>
      </p:sp>
    </p:spTree>
    <p:extLst>
      <p:ext uri="{BB962C8B-B14F-4D97-AF65-F5344CB8AC3E}">
        <p14:creationId xmlns:p14="http://schemas.microsoft.com/office/powerpoint/2010/main" val="32877449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t>Andy: </a:t>
            </a:r>
            <a:r>
              <a:rPr lang="en-US" sz="1200" b="0"/>
              <a:t>First and foremost, you’ve got to educate yourself. Get familiar with the different branches of the military as well as basics about veterans themselves. Discover what drives their decision making.</a:t>
            </a:r>
            <a:r>
              <a:rPr lang="en-US" sz="1200"/>
              <a:t> </a:t>
            </a:r>
            <a:endParaRPr lang="en-US" sz="1200" b="0"/>
          </a:p>
          <a:p>
            <a:endParaRPr lang="en-US" sz="1200" b="0"/>
          </a:p>
          <a:p>
            <a:r>
              <a:rPr lang="en-US" sz="1200" b="0"/>
              <a:t>For example, veterans, like general market beneficiaries, are probably concerned with healthcare costs. Help them understand what affordable options are out there and how they further reduce their healthcare costs with a particular plan, staying in network, switching to generics and maximizing their benefits.</a:t>
            </a:r>
            <a:endParaRPr lang="en-US" sz="1200" b="0">
              <a:cs typeface="Calibri"/>
            </a:endParaRPr>
          </a:p>
          <a:p>
            <a:endParaRPr lang="en-US" sz="1200" b="0"/>
          </a:p>
          <a:p>
            <a:r>
              <a:rPr lang="en-US" sz="1200" b="0">
                <a:cs typeface="Calibri"/>
              </a:rPr>
              <a:t>Next, veterans </a:t>
            </a:r>
            <a:r>
              <a:rPr lang="en-US">
                <a:cs typeface="Calibri"/>
              </a:rPr>
              <a:t>might like</a:t>
            </a:r>
            <a:r>
              <a:rPr lang="en-US" sz="1200" b="0">
                <a:cs typeface="Calibri"/>
              </a:rPr>
              <a:t> the ease of access and availability of second opinions with a community-based care option from Humana’s in-network providers. Be sure you know about the providers in their local area so you can help them find a provider who meets their selection criteria.</a:t>
            </a:r>
          </a:p>
          <a:p>
            <a:endParaRPr lang="en-US" sz="1200" b="0"/>
          </a:p>
          <a:p>
            <a:r>
              <a:rPr lang="en-US" sz="1200" b="0"/>
              <a:t>Understand coverage gaps in both Original Medicare and government programs for dental, vision and/or hearing. Be sure you can explain how dental, vision and hearing health are part of whole-body health.</a:t>
            </a:r>
            <a:endParaRPr lang="en-US" sz="1200" b="0">
              <a:cs typeface="Calibri"/>
            </a:endParaRPr>
          </a:p>
          <a:p>
            <a:endParaRPr lang="en-US" sz="1200" b="0"/>
          </a:p>
          <a:p>
            <a:r>
              <a:rPr lang="en-US" sz="1200" b="1"/>
              <a:t>Aaron: </a:t>
            </a:r>
            <a:r>
              <a:rPr lang="en-US" sz="1200" b="0"/>
              <a:t>Here’s a great pro tip, agents: Check out </a:t>
            </a:r>
            <a:r>
              <a:rPr lang="en-US" sz="1200" b="0" err="1"/>
              <a:t>PsychArmor.org</a:t>
            </a:r>
            <a:r>
              <a:rPr lang="en-US" sz="1200" b="0"/>
              <a:t> for a bunch of great content about military culture and veterans. Just like at </a:t>
            </a:r>
            <a:r>
              <a:rPr lang="en-US" sz="1200" b="0" err="1"/>
              <a:t>IgniteWithHumana.com</a:t>
            </a:r>
            <a:r>
              <a:rPr lang="en-US" sz="1200" b="0"/>
              <a:t>, you can learn at your own pace with on-demand content. I especially love their course called “15 things veterans want you to know.”</a:t>
            </a:r>
            <a:endParaRPr lang="en-US" sz="1200" b="0">
              <a:cs typeface="Calibri"/>
            </a:endParaRPr>
          </a:p>
        </p:txBody>
      </p:sp>
      <p:sp>
        <p:nvSpPr>
          <p:cNvPr id="4" name="Slide Number Placeholder 3"/>
          <p:cNvSpPr>
            <a:spLocks noGrp="1"/>
          </p:cNvSpPr>
          <p:nvPr>
            <p:ph type="sldNum" sz="quarter" idx="5"/>
          </p:nvPr>
        </p:nvSpPr>
        <p:spPr/>
        <p:txBody>
          <a:bodyPr/>
          <a:lstStyle/>
          <a:p>
            <a:fld id="{3A225FAD-FC12-384E-8030-EAB213C8DA8E}" type="slidenum">
              <a:rPr lang="en-US" smtClean="0"/>
              <a:t>24</a:t>
            </a:fld>
            <a:endParaRPr lang="en-US"/>
          </a:p>
        </p:txBody>
      </p:sp>
    </p:spTree>
    <p:extLst>
      <p:ext uri="{BB962C8B-B14F-4D97-AF65-F5344CB8AC3E}">
        <p14:creationId xmlns:p14="http://schemas.microsoft.com/office/powerpoint/2010/main" val="10746325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t>Andy: </a:t>
            </a:r>
            <a:r>
              <a:rPr lang="en-US" sz="1200"/>
              <a:t>Think back to the slide we showed at the beginning of the presentation about about veteran beneficiaries may want and need from a Medicare plan: access to care outside the VA, dental, vision and hearing coverage, value-added benefits like SilverSneakers, Part B givebacks, OTC allowances and a plan that complements their VA care. That’s what Humana offers with Honor Plans and other Medicare Advantage plans.</a:t>
            </a:r>
          </a:p>
        </p:txBody>
      </p:sp>
      <p:sp>
        <p:nvSpPr>
          <p:cNvPr id="4" name="Slide Number Placeholder 3"/>
          <p:cNvSpPr>
            <a:spLocks noGrp="1"/>
          </p:cNvSpPr>
          <p:nvPr>
            <p:ph type="sldNum" sz="quarter" idx="5"/>
          </p:nvPr>
        </p:nvSpPr>
        <p:spPr/>
        <p:txBody>
          <a:bodyPr/>
          <a:lstStyle/>
          <a:p>
            <a:fld id="{3A225FAD-FC12-384E-8030-EAB213C8DA8E}" type="slidenum">
              <a:rPr lang="en-US" smtClean="0"/>
              <a:t>25</a:t>
            </a:fld>
            <a:endParaRPr lang="en-US"/>
          </a:p>
        </p:txBody>
      </p:sp>
    </p:spTree>
    <p:extLst>
      <p:ext uri="{BB962C8B-B14F-4D97-AF65-F5344CB8AC3E}">
        <p14:creationId xmlns:p14="http://schemas.microsoft.com/office/powerpoint/2010/main" val="15893364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t>Aaron: </a:t>
            </a:r>
            <a:r>
              <a:rPr lang="en-US" sz="1200" b="0"/>
              <a:t>This </a:t>
            </a:r>
            <a:r>
              <a:rPr lang="en-US" sz="1200"/>
              <a:t>piggybacks </a:t>
            </a:r>
            <a:r>
              <a:rPr lang="en-US" sz="1200" b="0"/>
              <a:t>on the last slide about knowing your audience.</a:t>
            </a:r>
            <a:r>
              <a:rPr lang="en-US" sz="1200"/>
              <a:t> </a:t>
            </a:r>
            <a:endParaRPr lang="en-US" sz="1200" b="0"/>
          </a:p>
          <a:p>
            <a:endParaRPr lang="en-US" sz="1200" b="0"/>
          </a:p>
          <a:p>
            <a:r>
              <a:rPr lang="en-US" sz="1200" b="0"/>
              <a:t>In a survey about veteran health, Advanced Survey Design found that 3 out of 4 veterans rate their health as “good,” “very good” or “excellent.” What does this mean for agents? Tap into their confidence. Explain how Humana plans can help them keep those healthy habits going with </a:t>
            </a:r>
            <a:r>
              <a:rPr lang="en-US" sz="1200" b="0" err="1"/>
              <a:t>MyHumana</a:t>
            </a:r>
            <a:r>
              <a:rPr lang="en-US" sz="1200" b="0"/>
              <a:t>, </a:t>
            </a:r>
            <a:r>
              <a:rPr lang="en-US" sz="1200" b="0" err="1"/>
              <a:t>SilverSneakers</a:t>
            </a:r>
            <a:r>
              <a:rPr lang="en-US" sz="1200" b="0"/>
              <a:t> and Go365.</a:t>
            </a:r>
            <a:r>
              <a:rPr lang="en-US" sz="1200"/>
              <a:t> As a reminder, CMS strictly prohibits discriminating based on health status or targeting potential enrollees based on health status, so understand that this is general information and should not be used in a discriminatory manner.</a:t>
            </a:r>
            <a:endParaRPr lang="en-US" sz="1200" b="0">
              <a:cs typeface="Calibri"/>
            </a:endParaRPr>
          </a:p>
          <a:p>
            <a:endParaRPr lang="en-US" sz="1200" b="0"/>
          </a:p>
          <a:p>
            <a:r>
              <a:rPr lang="en-US" sz="1200" b="0"/>
              <a:t>The U.S. Census Bureau found that the majority of veterans are homeowners. Help them connect the dots between their health and independent living as they age. Maintaining their health and well-being can help them physically maintain their home whether that’s through indoor cleaning or taking care of the exterior of the house as well as yard work. Plus, human care means going above and beyond to help our members resolve their unmet needs. We’ve helped members get access to financial and in-kind assistance to help with weatherization, climate control and access for their homes and more.</a:t>
            </a:r>
            <a:endParaRPr lang="en-US" sz="1200" b="0">
              <a:cs typeface="Calibri"/>
            </a:endParaRPr>
          </a:p>
          <a:p>
            <a:endParaRPr lang="en-US" sz="1200" b="0"/>
          </a:p>
          <a:p>
            <a:r>
              <a:rPr lang="en-US" sz="1200" b="0"/>
              <a:t>Veterans are equally split into thirds between those who completed high school, some college and those who earned a college degree. As such, it’s best to use simple and straightforward language. Be direct and credible. Make it simple to understand. Be caring and explain things in a way that makes sense to that beneficiary. Make it personal by referencing how their unique needs can be met by a Humana plan.</a:t>
            </a:r>
            <a:endParaRPr lang="en-US" sz="1200" b="0">
              <a:cs typeface="Calibri"/>
            </a:endParaRPr>
          </a:p>
          <a:p>
            <a:endParaRPr lang="en-US" sz="1200" b="0"/>
          </a:p>
          <a:p>
            <a:r>
              <a:rPr lang="en-US" sz="1200" b="0"/>
              <a:t>Last, even though a majority of Medicare-eligible veterans are male and white, it’s important not to lose sight of female veterans and veterans of color who may have different needs for their health and well-being. Be sure to showcase that diversity in with customizable, pre-approved, ready-to-use assets from Humana’s Marketing Resource Center that allow you to switch out images to be more veteran-focused.</a:t>
            </a:r>
            <a:endParaRPr lang="en-US" sz="1200" b="1"/>
          </a:p>
        </p:txBody>
      </p:sp>
      <p:sp>
        <p:nvSpPr>
          <p:cNvPr id="4" name="Slide Number Placeholder 3"/>
          <p:cNvSpPr>
            <a:spLocks noGrp="1"/>
          </p:cNvSpPr>
          <p:nvPr>
            <p:ph type="sldNum" sz="quarter" idx="5"/>
          </p:nvPr>
        </p:nvSpPr>
        <p:spPr/>
        <p:txBody>
          <a:bodyPr/>
          <a:lstStyle/>
          <a:p>
            <a:fld id="{3A225FAD-FC12-384E-8030-EAB213C8DA8E}" type="slidenum">
              <a:rPr lang="en-US" smtClean="0"/>
              <a:t>26</a:t>
            </a:fld>
            <a:endParaRPr lang="en-US"/>
          </a:p>
        </p:txBody>
      </p:sp>
    </p:spTree>
    <p:extLst>
      <p:ext uri="{BB962C8B-B14F-4D97-AF65-F5344CB8AC3E}">
        <p14:creationId xmlns:p14="http://schemas.microsoft.com/office/powerpoint/2010/main" val="7219970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Andy:</a:t>
            </a:r>
            <a:r>
              <a:rPr lang="en-US" sz="1200">
                <a:latin typeface="+mn-lt"/>
              </a:rPr>
              <a:t> You </a:t>
            </a:r>
            <a:r>
              <a:rPr lang="en-US"/>
              <a:t>might be </a:t>
            </a:r>
            <a:r>
              <a:rPr lang="en-US" sz="1200">
                <a:latin typeface="+mn-lt"/>
              </a:rPr>
              <a:t>surprised to hear that</a:t>
            </a:r>
            <a:r>
              <a:rPr lang="en-US"/>
              <a:t>,</a:t>
            </a:r>
            <a:r>
              <a:rPr lang="en-US" sz="1200">
                <a:latin typeface="+mn-lt"/>
              </a:rPr>
              <a:t> in many areas, Medicare-eligible veterans outnumber non-Medicare eligible veterans. This map shows the percentage of Medicare-eligible veterans in each </a:t>
            </a:r>
            <a:r>
              <a:rPr lang="en-US" sz="1200" b="0" i="0">
                <a:solidFill>
                  <a:srgbClr val="202124"/>
                </a:solidFill>
                <a:effectLst/>
                <a:latin typeface="+mn-lt"/>
              </a:rPr>
              <a:t>Veterans Integrated Services Network, which are the different regions of the VA healthcare system. 7 regions have 50% or more veterans aged 65 and older in the upper Midwest, Northeast, East North Central area (like Michigan and Ohio) and in Florida.</a:t>
            </a:r>
            <a:r>
              <a:rPr lang="en-US">
                <a:solidFill>
                  <a:srgbClr val="202124"/>
                </a:solidFill>
              </a:rPr>
              <a:t> </a:t>
            </a:r>
            <a:endParaRPr lang="en-US" sz="1200" b="0" i="0">
              <a:solidFill>
                <a:srgbClr val="202124"/>
              </a:solidFill>
              <a:effectLst/>
              <a:latin typeface="+mn-lt"/>
            </a:endParaRPr>
          </a:p>
          <a:p>
            <a:endParaRPr lang="en-US" sz="1200" b="0" i="0">
              <a:solidFill>
                <a:srgbClr val="202124"/>
              </a:solidFill>
              <a:effectLst/>
              <a:latin typeface="+mn-lt"/>
            </a:endParaRPr>
          </a:p>
          <a:p>
            <a:r>
              <a:rPr lang="en-US" sz="1200" b="1" i="0">
                <a:solidFill>
                  <a:srgbClr val="202124"/>
                </a:solidFill>
                <a:effectLst/>
                <a:latin typeface="+mn-lt"/>
              </a:rPr>
              <a:t>Aaron: </a:t>
            </a:r>
            <a:r>
              <a:rPr lang="en-US" sz="1200" b="0" i="0">
                <a:solidFill>
                  <a:srgbClr val="202124"/>
                </a:solidFill>
                <a:effectLst/>
                <a:latin typeface="+mn-lt"/>
              </a:rPr>
              <a:t>If you don’t live or work in one of these areas, don’t fret. As you can see from the rest of the map, the rest of the country has 38% or more Medicare-eligible veterans in those regions. That’s still a lot of veterans you can help serve.</a:t>
            </a:r>
            <a:r>
              <a:rPr lang="en-US">
                <a:solidFill>
                  <a:srgbClr val="202124"/>
                </a:solidFill>
              </a:rPr>
              <a:t> </a:t>
            </a:r>
            <a:endParaRPr lang="en-US" sz="1200" b="0">
              <a:latin typeface="+mn-lt"/>
            </a:endParaRPr>
          </a:p>
        </p:txBody>
      </p:sp>
      <p:sp>
        <p:nvSpPr>
          <p:cNvPr id="4" name="Slide Number Placeholder 3"/>
          <p:cNvSpPr>
            <a:spLocks noGrp="1"/>
          </p:cNvSpPr>
          <p:nvPr>
            <p:ph type="sldNum" sz="quarter" idx="5"/>
          </p:nvPr>
        </p:nvSpPr>
        <p:spPr/>
        <p:txBody>
          <a:bodyPr/>
          <a:lstStyle/>
          <a:p>
            <a:fld id="{3A225FAD-FC12-384E-8030-EAB213C8DA8E}" type="slidenum">
              <a:rPr lang="en-US" smtClean="0"/>
              <a:t>27</a:t>
            </a:fld>
            <a:endParaRPr lang="en-US"/>
          </a:p>
        </p:txBody>
      </p:sp>
    </p:spTree>
    <p:extLst>
      <p:ext uri="{BB962C8B-B14F-4D97-AF65-F5344CB8AC3E}">
        <p14:creationId xmlns:p14="http://schemas.microsoft.com/office/powerpoint/2010/main" val="38096029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Aaron: </a:t>
            </a:r>
            <a:r>
              <a:rPr lang="en-US" sz="1200" b="0">
                <a:latin typeface="+mn-lt"/>
              </a:rPr>
              <a:t>Lean into education with your lead generation efforts. This goes for in-person activities as well as traditional and digital marketing activities.</a:t>
            </a:r>
          </a:p>
          <a:p>
            <a:endParaRPr lang="en-US" sz="1200" b="0">
              <a:latin typeface="+mn-lt"/>
            </a:endParaRPr>
          </a:p>
          <a:p>
            <a:r>
              <a:rPr lang="en-US" sz="1200" b="0">
                <a:latin typeface="+mn-lt"/>
              </a:rPr>
              <a:t>Medicare 101 group educational events are always a great way to educate veterans at scale. You can partner with local Veteran Service Organizations or VSOs to host these events. We’ll talk more about this in our “Elevating your VSO approach” presentation you can watch after this presentation.</a:t>
            </a:r>
            <a:endParaRPr lang="en-US" sz="1200" b="0">
              <a:latin typeface="+mn-lt"/>
              <a:cs typeface="Calibri"/>
            </a:endParaRPr>
          </a:p>
          <a:p>
            <a:endParaRPr lang="en-US" sz="1200" b="0">
              <a:latin typeface="+mn-lt"/>
            </a:endParaRPr>
          </a:p>
          <a:p>
            <a:r>
              <a:rPr lang="en-US" sz="1200" b="0">
                <a:latin typeface="+mn-lt"/>
              </a:rPr>
              <a:t>1-to-1 discovery meetings are another great way to educate veterans on their personal options. Use the </a:t>
            </a:r>
            <a:r>
              <a:rPr lang="en-US" sz="1200" b="0" i="1">
                <a:latin typeface="+mn-lt"/>
              </a:rPr>
              <a:t>Medicare and You </a:t>
            </a:r>
            <a:r>
              <a:rPr lang="en-US" sz="1200" b="0">
                <a:latin typeface="+mn-lt"/>
              </a:rPr>
              <a:t>and Humana enrollment handbooks to walk them through which options may be best for them and why.</a:t>
            </a:r>
            <a:endParaRPr lang="en-US" sz="1200" b="0">
              <a:latin typeface="+mn-lt"/>
              <a:cs typeface="Calibri"/>
            </a:endParaRPr>
          </a:p>
          <a:p>
            <a:endParaRPr lang="en-US" sz="1200" b="0">
              <a:latin typeface="+mn-lt"/>
            </a:endParaRPr>
          </a:p>
          <a:p>
            <a:r>
              <a:rPr lang="en-US" sz="1200" b="0">
                <a:latin typeface="+mn-lt"/>
              </a:rPr>
              <a:t>Our eyes, ears and mouths are the windows to our overall health. Help beneficiaries understand the importance of dental, vision and hearing health and how they are connected to total-body health and well-being. You can get more information in our </a:t>
            </a:r>
            <a:r>
              <a:rPr lang="en-US" sz="1200" b="0" i="1">
                <a:latin typeface="+mn-lt"/>
              </a:rPr>
              <a:t>It Takes You </a:t>
            </a:r>
            <a:r>
              <a:rPr lang="en-US" sz="1200" i="1">
                <a:latin typeface="+mn-lt"/>
              </a:rPr>
              <a:t>to</a:t>
            </a:r>
            <a:r>
              <a:rPr lang="en-US" sz="1200" b="0" i="1">
                <a:latin typeface="+mn-lt"/>
              </a:rPr>
              <a:t> Take Two </a:t>
            </a:r>
            <a:r>
              <a:rPr lang="en-US" sz="1200" b="0">
                <a:latin typeface="+mn-lt"/>
              </a:rPr>
              <a:t>playbook that covers dental, vision and hearing health and more. Find it at </a:t>
            </a:r>
            <a:r>
              <a:rPr lang="en-US" sz="1200" b="0" err="1">
                <a:latin typeface="+mn-lt"/>
              </a:rPr>
              <a:t>IgniteWithHumana.com</a:t>
            </a:r>
            <a:r>
              <a:rPr lang="en-US" sz="1200" b="0">
                <a:latin typeface="+mn-lt"/>
              </a:rPr>
              <a:t>.</a:t>
            </a:r>
            <a:endParaRPr lang="en-US" sz="1200" b="0">
              <a:latin typeface="+mn-lt"/>
              <a:cs typeface="Calibri"/>
            </a:endParaRPr>
          </a:p>
          <a:p>
            <a:endParaRPr lang="en-US" sz="1200" b="0">
              <a:latin typeface="+mn-lt"/>
            </a:endParaRPr>
          </a:p>
          <a:p>
            <a:r>
              <a:rPr lang="en-US" sz="1200" b="0">
                <a:latin typeface="+mn-lt"/>
              </a:rPr>
              <a:t>Last on this slide, educate beneficiaries about the importance and ease of community-based providers, especially for those who live far away from VA facilities or those who </a:t>
            </a:r>
            <a:r>
              <a:rPr lang="en-US"/>
              <a:t>might need</a:t>
            </a:r>
            <a:r>
              <a:rPr lang="en-US" sz="1200" b="0">
                <a:latin typeface="+mn-lt"/>
              </a:rPr>
              <a:t> urgent care access close to home.</a:t>
            </a:r>
            <a:endParaRPr lang="en-US" sz="1200" b="1">
              <a:latin typeface="+mn-lt"/>
            </a:endParaRPr>
          </a:p>
        </p:txBody>
      </p:sp>
      <p:sp>
        <p:nvSpPr>
          <p:cNvPr id="4" name="Slide Number Placeholder 3"/>
          <p:cNvSpPr>
            <a:spLocks noGrp="1"/>
          </p:cNvSpPr>
          <p:nvPr>
            <p:ph type="sldNum" sz="quarter" idx="5"/>
          </p:nvPr>
        </p:nvSpPr>
        <p:spPr/>
        <p:txBody>
          <a:bodyPr/>
          <a:lstStyle/>
          <a:p>
            <a:fld id="{3A225FAD-FC12-384E-8030-EAB213C8DA8E}" type="slidenum">
              <a:rPr lang="en-US" smtClean="0"/>
              <a:t>28</a:t>
            </a:fld>
            <a:endParaRPr lang="en-US"/>
          </a:p>
        </p:txBody>
      </p:sp>
    </p:spTree>
    <p:extLst>
      <p:ext uri="{BB962C8B-B14F-4D97-AF65-F5344CB8AC3E}">
        <p14:creationId xmlns:p14="http://schemas.microsoft.com/office/powerpoint/2010/main" val="19803413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Andy: </a:t>
            </a:r>
            <a:r>
              <a:rPr lang="en-US" sz="1200" b="0">
                <a:latin typeface="+mn-lt"/>
              </a:rPr>
              <a:t>We’ve heard a lot over the years about agents wanting carrier-provided leads. That it </a:t>
            </a:r>
            <a:r>
              <a:rPr lang="en-US"/>
              <a:t>might seem</a:t>
            </a:r>
            <a:r>
              <a:rPr lang="en-US" sz="1200" b="0">
                <a:latin typeface="+mn-lt"/>
              </a:rPr>
              <a:t> like carriers such as Humana have the advantage in developing leads at scale, the truth is, healthcare is a local business and one that’s highly personal. As an agent, this actually gives you a huge opportunity to build long-lasting relationships on your own. You’re in the pilot’s seat. You can influence the outcome with the effort you put into it.</a:t>
            </a:r>
          </a:p>
          <a:p>
            <a:endParaRPr lang="en-US" sz="1200" b="0">
              <a:latin typeface="+mn-lt"/>
            </a:endParaRPr>
          </a:p>
          <a:p>
            <a:r>
              <a:rPr lang="en-US" sz="1200" b="1">
                <a:latin typeface="+mn-lt"/>
              </a:rPr>
              <a:t>Aaron: </a:t>
            </a:r>
            <a:r>
              <a:rPr lang="en-US" sz="1200" b="0">
                <a:latin typeface="+mn-lt"/>
              </a:rPr>
              <a:t>That’s right. As Glenn Berkley, a licensed Humana Medicare sales agent, explains, your self-generated leads means consumers have their primary relationship to you and your services. They know you before they know Humana. When you work hard, stay consistent and show your genuine interest in people, they’re more likely to see that and value you. When </a:t>
            </a:r>
            <a:r>
              <a:rPr lang="en-US"/>
              <a:t>they're</a:t>
            </a:r>
            <a:r>
              <a:rPr lang="en-US" sz="1200" b="0">
                <a:latin typeface="+mn-lt"/>
              </a:rPr>
              <a:t> heard, respected and supported, they’re more likely to recommend you to others and are more likely to remain loyal.</a:t>
            </a:r>
            <a:endParaRPr lang="en-US" sz="1200" b="0">
              <a:latin typeface="+mn-lt"/>
              <a:cs typeface="Calibri"/>
            </a:endParaRPr>
          </a:p>
          <a:p>
            <a:endParaRPr lang="en-US" sz="1200" b="0">
              <a:latin typeface="+mn-lt"/>
            </a:endParaRPr>
          </a:p>
          <a:p>
            <a:r>
              <a:rPr lang="en-US" sz="1200" b="1">
                <a:latin typeface="+mn-lt"/>
              </a:rPr>
              <a:t>Andy: </a:t>
            </a:r>
            <a:r>
              <a:rPr lang="en-US" sz="1200" b="0">
                <a:latin typeface="+mn-lt"/>
              </a:rPr>
              <a:t>When you work to generate leads yourself, you can be more assured that you’re building your book sustainably for the long-haul rather than the short-term.</a:t>
            </a:r>
            <a:endParaRPr lang="en-US" sz="1200" b="1">
              <a:latin typeface="+mn-lt"/>
            </a:endParaRPr>
          </a:p>
        </p:txBody>
      </p:sp>
      <p:sp>
        <p:nvSpPr>
          <p:cNvPr id="4" name="Slide Number Placeholder 3"/>
          <p:cNvSpPr>
            <a:spLocks noGrp="1"/>
          </p:cNvSpPr>
          <p:nvPr>
            <p:ph type="sldNum" sz="quarter" idx="5"/>
          </p:nvPr>
        </p:nvSpPr>
        <p:spPr/>
        <p:txBody>
          <a:bodyPr/>
          <a:lstStyle/>
          <a:p>
            <a:fld id="{3A225FAD-FC12-384E-8030-EAB213C8DA8E}" type="slidenum">
              <a:rPr lang="en-US" smtClean="0"/>
              <a:t>29</a:t>
            </a:fld>
            <a:endParaRPr lang="en-US"/>
          </a:p>
        </p:txBody>
      </p:sp>
    </p:spTree>
    <p:extLst>
      <p:ext uri="{BB962C8B-B14F-4D97-AF65-F5344CB8AC3E}">
        <p14:creationId xmlns:p14="http://schemas.microsoft.com/office/powerpoint/2010/main" val="28513697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Andy: </a:t>
            </a:r>
            <a:r>
              <a:rPr lang="en-US"/>
              <a:t>Diving right in, let’s cover the basics of government healthcare for Medicare-eligible veterans.</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[Career/Partner only]: Do</a:t>
            </a:r>
            <a:r>
              <a:rPr lang="en-US" b="0"/>
              <a:t> you know what the different government healthcare programs are for veterans and their spouses? Tell us in the chat.</a:t>
            </a:r>
            <a:endParaRPr lang="en-US" b="1">
              <a:cs typeface="Calibri"/>
            </a:endParaRPr>
          </a:p>
        </p:txBody>
      </p:sp>
      <p:sp>
        <p:nvSpPr>
          <p:cNvPr id="4" name="Slide Number Placeholder 3"/>
          <p:cNvSpPr>
            <a:spLocks noGrp="1"/>
          </p:cNvSpPr>
          <p:nvPr>
            <p:ph type="sldNum" sz="quarter" idx="5"/>
          </p:nvPr>
        </p:nvSpPr>
        <p:spPr/>
        <p:txBody>
          <a:bodyPr/>
          <a:lstStyle/>
          <a:p>
            <a:fld id="{3A225FAD-FC12-384E-8030-EAB213C8DA8E}" type="slidenum">
              <a:rPr lang="en-US" smtClean="0"/>
              <a:t>3</a:t>
            </a:fld>
            <a:endParaRPr lang="en-US"/>
          </a:p>
        </p:txBody>
      </p:sp>
    </p:spTree>
    <p:extLst>
      <p:ext uri="{BB962C8B-B14F-4D97-AF65-F5344CB8AC3E}">
        <p14:creationId xmlns:p14="http://schemas.microsoft.com/office/powerpoint/2010/main" val="3960790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t>Andy: </a:t>
            </a:r>
            <a:r>
              <a:rPr lang="en-US" sz="1200"/>
              <a:t>As an agent, you probably lean on a combination of referrals and marketing to grow your lead pipeline. When it comes to marketing, you want to start small and work smart. Here’s what that looks like in practice.</a:t>
            </a:r>
          </a:p>
          <a:p>
            <a:endParaRPr lang="en-US" sz="1200"/>
          </a:p>
          <a:p>
            <a:r>
              <a:rPr lang="en-US" sz="1200"/>
              <a:t>Start with a single marketing channel like direct mail, email, social or grassroots. Learn as much as you can about best practices for that channel. Really work at becoming an expert in that channel. As younger baby boomers and Gen Xers who may be more digitally savvy age into Medicare, digital channels will only grow in importance. Get ahead of the curve now so you can take advantage of these lead opportunities.</a:t>
            </a:r>
            <a:endParaRPr lang="en-US" sz="1200">
              <a:ea typeface="Calibri"/>
              <a:cs typeface="Calibri"/>
            </a:endParaRPr>
          </a:p>
          <a:p>
            <a:endParaRPr lang="en-US" sz="1200"/>
          </a:p>
          <a:p>
            <a:r>
              <a:rPr lang="en-US" sz="1200"/>
              <a:t>Leverage the Marketing Resource Center or MRC for pre-approved, customizable, ready-to-use assets for that channel. If you chose direct mail, experiment with using different formats like flyers or postcards. Use the MRC to ship materials directly to prospects or ship in bulk to yourself if you want to handwrite a personal note on anything. If you chose email or social media, be sure to explore all the digital assets we have available. Select an asset to see if it comes in a digital format and use the search filters as well. Last, you can customize images for veteran audiences and even filter for veteran-specific assets in the platform.</a:t>
            </a:r>
            <a:endParaRPr lang="en-US" sz="1200">
              <a:ea typeface="Calibri"/>
              <a:cs typeface="Calibri"/>
            </a:endParaRPr>
          </a:p>
          <a:p>
            <a:endParaRPr lang="en-US" sz="1200"/>
          </a:p>
          <a:p>
            <a:r>
              <a:rPr lang="en-US" sz="1200"/>
              <a:t>Once you’ve aced that channel, add another one. Repeat the process until you feel confident and you’re seeing positive results. Repeat under you’re firing on all cylinders and a practical marketing pro!</a:t>
            </a:r>
            <a:endParaRPr lang="en-US" sz="1200">
              <a:ea typeface="Calibri"/>
              <a:cs typeface="Calibri"/>
            </a:endParaRPr>
          </a:p>
        </p:txBody>
      </p:sp>
      <p:sp>
        <p:nvSpPr>
          <p:cNvPr id="4" name="Slide Number Placeholder 3"/>
          <p:cNvSpPr>
            <a:spLocks noGrp="1"/>
          </p:cNvSpPr>
          <p:nvPr>
            <p:ph type="sldNum" sz="quarter" idx="5"/>
          </p:nvPr>
        </p:nvSpPr>
        <p:spPr/>
        <p:txBody>
          <a:bodyPr/>
          <a:lstStyle/>
          <a:p>
            <a:fld id="{3A225FAD-FC12-384E-8030-EAB213C8DA8E}" type="slidenum">
              <a:rPr lang="en-US" smtClean="0"/>
              <a:t>30</a:t>
            </a:fld>
            <a:endParaRPr lang="en-US"/>
          </a:p>
        </p:txBody>
      </p:sp>
    </p:spTree>
    <p:extLst>
      <p:ext uri="{BB962C8B-B14F-4D97-AF65-F5344CB8AC3E}">
        <p14:creationId xmlns:p14="http://schemas.microsoft.com/office/powerpoint/2010/main" val="39590299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t>Aaron: </a:t>
            </a:r>
            <a:r>
              <a:rPr lang="en-US" sz="1200" b="0"/>
              <a:t>As we mentioned before, Veteran Service Organizations or VSOs like Veterans of Foreign Wars, American Veterans, American Legion and others can be a great way to network and find local veterans who may need your help. We’ll discuss this in more detail in our “Elevate your VSO approach” presentation, but, for now, here’s a high-level overview:</a:t>
            </a:r>
          </a:p>
          <a:p>
            <a:endParaRPr lang="en-US" sz="1200" b="0"/>
          </a:p>
          <a:p>
            <a:pPr marL="228600" indent="-228600">
              <a:buFont typeface="+mj-lt"/>
              <a:buAutoNum type="arabicPeriod"/>
            </a:pPr>
            <a:r>
              <a:rPr lang="en-US" sz="1200" b="0"/>
              <a:t>If you are eligible, join the VSO as a member. It’s typically a low-cost membership fee. This gives you credibility and shows you’re there to help the VSO and their members. Plus, you don’t have to be a veteran in order to join. For example, if you have a family member who is a veteran and eligible to join, you may be able to join as a member yourself.</a:t>
            </a:r>
          </a:p>
          <a:p>
            <a:pPr marL="228600" indent="-228600">
              <a:buFont typeface="+mj-lt"/>
              <a:buAutoNum type="arabicPeriod"/>
            </a:pPr>
            <a:r>
              <a:rPr lang="en-US" sz="1200" b="0"/>
              <a:t>Offer to volunteer first, whether that’s setting up for or cleaning up after an event or helping with a fundraiser.</a:t>
            </a:r>
          </a:p>
          <a:p>
            <a:pPr marL="228600" indent="-228600">
              <a:buFont typeface="+mj-lt"/>
              <a:buAutoNum type="arabicPeriod"/>
            </a:pPr>
            <a:r>
              <a:rPr lang="en-US" sz="1200" b="0"/>
              <a:t>If you have the funds to do so, offer to sponsor an event, whether it’s a pancake breakfast, poker night or awards ceremony. When you invest in these VSOs and their members, they’re more likely to invest in you back with referrals.</a:t>
            </a:r>
          </a:p>
          <a:p>
            <a:pPr marL="228600" indent="-228600">
              <a:buFont typeface="+mj-lt"/>
              <a:buAutoNum type="arabicPeriod"/>
            </a:pPr>
            <a:r>
              <a:rPr lang="en-US" sz="1200" b="0"/>
              <a:t>Share the VSO’s content on your Facebook business page to help spread the word about their programs and events. Be sure to complete the mandatory Humana social media training before engaging in social media activities.</a:t>
            </a:r>
          </a:p>
          <a:p>
            <a:pPr marL="228600" indent="-228600">
              <a:buFont typeface="+mj-lt"/>
              <a:buAutoNum type="arabicPeriod"/>
            </a:pPr>
            <a:endParaRPr lang="en-US" sz="1200" b="0"/>
          </a:p>
          <a:p>
            <a:pPr marL="0" indent="0">
              <a:buFont typeface="+mj-lt"/>
              <a:buNone/>
            </a:pPr>
            <a:r>
              <a:rPr lang="en-US" sz="1200" b="1"/>
              <a:t>Andy: </a:t>
            </a:r>
            <a:r>
              <a:rPr lang="en-US" sz="1200" b="0"/>
              <a:t>It’s all about establishing and building rapport. Once you do that, you can create a mutually beneficial relationship for you and the VSO. They can give you access to veteran beneficiaries and credibility with the veteran community while you can help the VSO boost its membership and engagement and help their members get the best healthcare plan for them.</a:t>
            </a:r>
            <a:br>
              <a:rPr lang="en-US" sz="1200" b="0"/>
            </a:br>
            <a:br>
              <a:rPr lang="en-US" b="0"/>
            </a:br>
            <a:endParaRPr lang="en-US" b="1"/>
          </a:p>
        </p:txBody>
      </p:sp>
      <p:sp>
        <p:nvSpPr>
          <p:cNvPr id="4" name="Slide Number Placeholder 3"/>
          <p:cNvSpPr>
            <a:spLocks noGrp="1"/>
          </p:cNvSpPr>
          <p:nvPr>
            <p:ph type="sldNum" sz="quarter" idx="5"/>
          </p:nvPr>
        </p:nvSpPr>
        <p:spPr/>
        <p:txBody>
          <a:bodyPr/>
          <a:lstStyle/>
          <a:p>
            <a:fld id="{3A225FAD-FC12-384E-8030-EAB213C8DA8E}" type="slidenum">
              <a:rPr lang="en-US" smtClean="0"/>
              <a:t>31</a:t>
            </a:fld>
            <a:endParaRPr lang="en-US"/>
          </a:p>
        </p:txBody>
      </p:sp>
    </p:spTree>
    <p:extLst>
      <p:ext uri="{BB962C8B-B14F-4D97-AF65-F5344CB8AC3E}">
        <p14:creationId xmlns:p14="http://schemas.microsoft.com/office/powerpoint/2010/main" val="889168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t>Aaron: </a:t>
            </a:r>
            <a:r>
              <a:rPr lang="en-US" sz="1200" b="0"/>
              <a:t>OK, we threw a lot of information at you. Let’s pull it all together and show you how this comes to reality.</a:t>
            </a:r>
          </a:p>
          <a:p>
            <a:endParaRPr lang="en-US" sz="1200" b="0"/>
          </a:p>
          <a:p>
            <a:r>
              <a:rPr lang="en-US" sz="1200" b="1"/>
              <a:t>Andy: </a:t>
            </a:r>
            <a:r>
              <a:rPr lang="en-US" sz="1200" b="0"/>
              <a:t>Start by joining a local VSO and volunteering for a couple months. Once you’ve proven yourself, ask to leave behind MRC flyers about Humana Honor Plans with your contact information. </a:t>
            </a:r>
          </a:p>
          <a:p>
            <a:endParaRPr lang="en-US" sz="1200" b="0"/>
          </a:p>
          <a:p>
            <a:r>
              <a:rPr lang="en-US" sz="1200" b="1"/>
              <a:t>Aaron: </a:t>
            </a:r>
            <a:r>
              <a:rPr lang="en-US" sz="1200" b="0"/>
              <a:t>Take a toe-in-the-water approach and ease into it.</a:t>
            </a:r>
          </a:p>
          <a:p>
            <a:endParaRPr lang="en-US" sz="1200" b="0"/>
          </a:p>
          <a:p>
            <a:r>
              <a:rPr lang="en-US" sz="1200" b="1"/>
              <a:t>Andy: </a:t>
            </a:r>
            <a:r>
              <a:rPr lang="en-US" sz="1200" b="0"/>
              <a:t>Exactly. Then start sharing the VSO’s event information on your Facebook business page. This is called curation and helps you to vary your posts so you’re not just talking about yourself or plans. You’re adding value for the VSOs by spreading the word about their work and you’re showing your followers you care about veterans.</a:t>
            </a:r>
          </a:p>
          <a:p>
            <a:endParaRPr lang="en-US" sz="1200" b="0"/>
          </a:p>
          <a:p>
            <a:r>
              <a:rPr lang="en-US" sz="1200" b="0"/>
              <a:t>Then host a table at a VSO event. This helps VSO members connect the dots between your face and name and your services. You’ll have been a regular presence at this point, so they are familiar with you as a person. Then you can weave in messaging about you as a Medicare agent.</a:t>
            </a:r>
          </a:p>
          <a:p>
            <a:endParaRPr lang="en-US" sz="1200" b="0"/>
          </a:p>
          <a:p>
            <a:r>
              <a:rPr lang="en-US" sz="1200" b="0"/>
              <a:t>Next, host a Medicare 101 event. We’ll talk more about this and why it matters so much in the next section of the presentation.</a:t>
            </a:r>
          </a:p>
          <a:p>
            <a:endParaRPr lang="en-US" sz="1200" b="0"/>
          </a:p>
          <a:p>
            <a:r>
              <a:rPr lang="en-US" sz="1200" b="0"/>
              <a:t>Last, be sure to follow up with event attendees by sending a thank you card. You can find greeting cards in the MRC.</a:t>
            </a:r>
          </a:p>
          <a:p>
            <a:endParaRPr lang="en-US" sz="1200" b="0"/>
          </a:p>
          <a:p>
            <a:r>
              <a:rPr lang="en-US" sz="1200" b="1"/>
              <a:t>Aaron: </a:t>
            </a:r>
            <a:r>
              <a:rPr lang="en-US" sz="1200" b="0"/>
              <a:t>We really can’t emphasize how important it is to say thank you to these veterans. Expressing your thanks for their service as well as their time with you makes a huge difference.</a:t>
            </a:r>
            <a:endParaRPr lang="en-US" sz="1200" b="1"/>
          </a:p>
        </p:txBody>
      </p:sp>
      <p:sp>
        <p:nvSpPr>
          <p:cNvPr id="4" name="Slide Number Placeholder 3"/>
          <p:cNvSpPr>
            <a:spLocks noGrp="1"/>
          </p:cNvSpPr>
          <p:nvPr>
            <p:ph type="sldNum" sz="quarter" idx="5"/>
          </p:nvPr>
        </p:nvSpPr>
        <p:spPr/>
        <p:txBody>
          <a:bodyPr/>
          <a:lstStyle/>
          <a:p>
            <a:fld id="{3A225FAD-FC12-384E-8030-EAB213C8DA8E}" type="slidenum">
              <a:rPr lang="en-US" smtClean="0"/>
              <a:t>32</a:t>
            </a:fld>
            <a:endParaRPr lang="en-US"/>
          </a:p>
        </p:txBody>
      </p:sp>
    </p:spTree>
    <p:extLst>
      <p:ext uri="{BB962C8B-B14F-4D97-AF65-F5344CB8AC3E}">
        <p14:creationId xmlns:p14="http://schemas.microsoft.com/office/powerpoint/2010/main" val="1250015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Aaron:</a:t>
            </a:r>
            <a:r>
              <a:rPr lang="en-US" b="0"/>
              <a:t> Now for sales best practices. What has worked well for you with the veteran audience? What hasn’t worked well? Tell us about your experiences in the chat.</a:t>
            </a:r>
            <a:endParaRPr lang="en-US" b="1"/>
          </a:p>
        </p:txBody>
      </p:sp>
      <p:sp>
        <p:nvSpPr>
          <p:cNvPr id="4" name="Slide Number Placeholder 3"/>
          <p:cNvSpPr>
            <a:spLocks noGrp="1"/>
          </p:cNvSpPr>
          <p:nvPr>
            <p:ph type="sldNum" sz="quarter" idx="5"/>
          </p:nvPr>
        </p:nvSpPr>
        <p:spPr/>
        <p:txBody>
          <a:bodyPr/>
          <a:lstStyle/>
          <a:p>
            <a:fld id="{3A225FAD-FC12-384E-8030-EAB213C8DA8E}" type="slidenum">
              <a:rPr lang="en-US" smtClean="0"/>
              <a:t>33</a:t>
            </a:fld>
            <a:endParaRPr lang="en-US"/>
          </a:p>
        </p:txBody>
      </p:sp>
    </p:spTree>
    <p:extLst>
      <p:ext uri="{BB962C8B-B14F-4D97-AF65-F5344CB8AC3E}">
        <p14:creationId xmlns:p14="http://schemas.microsoft.com/office/powerpoint/2010/main" val="24109477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Andy: </a:t>
            </a:r>
            <a:r>
              <a:rPr lang="en-US" b="0"/>
              <a:t>We’ve talked a lot about being authentic and serving those who served. Coming from a genuine place of helping not selling is key. Some with bad intentions try to take advantage of veterans. As a result, veterans </a:t>
            </a:r>
            <a:r>
              <a:rPr lang="en-US"/>
              <a:t>might</a:t>
            </a:r>
            <a:r>
              <a:rPr lang="en-US" b="0"/>
              <a:t> be on guard. They want to spot a sales shark a mile away.</a:t>
            </a:r>
          </a:p>
          <a:p>
            <a:endParaRPr lang="en-US" b="0"/>
          </a:p>
          <a:p>
            <a:r>
              <a:rPr lang="en-US" b="1"/>
              <a:t>Aaron: </a:t>
            </a:r>
            <a:r>
              <a:rPr lang="en-US" b="0"/>
              <a:t>That’s right. You can’t come in all salesy or beating your chest. You’ve got to earn their trust and respect. These quotes really showcase that.</a:t>
            </a:r>
            <a:endParaRPr lang="en-US" b="0">
              <a:cs typeface="Calibri"/>
            </a:endParaRPr>
          </a:p>
          <a:p>
            <a:endParaRPr lang="en-US" b="0"/>
          </a:p>
          <a:p>
            <a:pPr>
              <a:defRPr/>
            </a:pPr>
            <a:r>
              <a:rPr lang="en-US" b="1"/>
              <a:t>Andy: </a:t>
            </a:r>
            <a:r>
              <a:rPr lang="en-US" b="0"/>
              <a:t>Here’s what Scott Mathis said: </a:t>
            </a:r>
            <a:r>
              <a:rPr lang="en-US">
                <a:effectLst/>
                <a:latin typeface="Calibri"/>
                <a:ea typeface="Calibri" panose="020F0502020204030204" pitchFamily="34" charset="0"/>
                <a:cs typeface="Calibri"/>
              </a:rPr>
              <a:t>“Once you’ve shown veterans you truly care about them and their well-being, they’ll be more likely to trust you and see the value of what you and Humana plans offer to them.”</a:t>
            </a:r>
            <a:r>
              <a:rPr lang="en-US">
                <a:latin typeface="Calibri"/>
                <a:ea typeface="Calibri" panose="020F0502020204030204" pitchFamily="34" charset="0"/>
                <a:cs typeface="Calibri"/>
              </a:rPr>
              <a:t> </a:t>
            </a:r>
            <a:endParaRPr lang="en-US">
              <a:effectLst/>
              <a:latin typeface="Calibri" panose="020F0502020204030204" pitchFamily="34" charset="0"/>
              <a:ea typeface="Calibri" panose="020F0502020204030204" pitchFamily="34" charset="0"/>
              <a:cs typeface="Calibri" panose="020F0502020204030204" pitchFamily="34" charset="0"/>
            </a:endParaRPr>
          </a:p>
          <a:p>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1"/>
              <a:t>Aaron: </a:t>
            </a:r>
            <a:r>
              <a:rPr lang="en-US" b="0"/>
              <a:t>Jason </a:t>
            </a:r>
            <a:r>
              <a:rPr lang="en-US" b="0" err="1"/>
              <a:t>Rockow-Vivier</a:t>
            </a:r>
            <a:r>
              <a:rPr lang="en-US" b="0"/>
              <a:t> reiterates that. </a:t>
            </a:r>
            <a:r>
              <a:rPr lang="en-US">
                <a:effectLst/>
                <a:latin typeface="Calibri"/>
                <a:ea typeface="Calibri" panose="020F0502020204030204" pitchFamily="34" charset="0"/>
                <a:cs typeface="Calibri"/>
              </a:rPr>
              <a:t>“You’ve got to establish trust and respect up front. Put that extra time and attention into the relationships.”</a:t>
            </a:r>
          </a:p>
          <a:p>
            <a:endParaRPr lang="en-US" b="1"/>
          </a:p>
          <a:p>
            <a:r>
              <a:rPr lang="en-US" b="0"/>
              <a:t>When you’re first starting out or you feel pressure to increase your sales, it can be tempting to switch into high-pressure mode. But that’s counterproductive. You’ll get more sales by being yourself and showing beneficiaries how much you care about them and their well-being.</a:t>
            </a:r>
            <a:endParaRPr lang="en-US" b="0">
              <a:cs typeface="Calibri"/>
            </a:endParaRPr>
          </a:p>
          <a:p>
            <a:endParaRPr lang="en-US" b="0"/>
          </a:p>
          <a:p>
            <a:r>
              <a:rPr lang="en-US" b="1"/>
              <a:t>Andy: </a:t>
            </a:r>
            <a:r>
              <a:rPr lang="en-US" b="0"/>
              <a:t>Indeed. Creating that positive customer service from day 1—even before someone enrolls in a plan—has a lasting effect that’s likely to show up down the road in CMS surveys and Star Ratings.</a:t>
            </a:r>
            <a:endParaRPr lang="en-US" b="1"/>
          </a:p>
        </p:txBody>
      </p:sp>
      <p:sp>
        <p:nvSpPr>
          <p:cNvPr id="4" name="Slide Number Placeholder 3"/>
          <p:cNvSpPr>
            <a:spLocks noGrp="1"/>
          </p:cNvSpPr>
          <p:nvPr>
            <p:ph type="sldNum" sz="quarter" idx="5"/>
          </p:nvPr>
        </p:nvSpPr>
        <p:spPr/>
        <p:txBody>
          <a:bodyPr/>
          <a:lstStyle/>
          <a:p>
            <a:fld id="{3A225FAD-FC12-384E-8030-EAB213C8DA8E}" type="slidenum">
              <a:rPr lang="en-US" smtClean="0"/>
              <a:t>34</a:t>
            </a:fld>
            <a:endParaRPr lang="en-US"/>
          </a:p>
        </p:txBody>
      </p:sp>
    </p:spTree>
    <p:extLst>
      <p:ext uri="{BB962C8B-B14F-4D97-AF65-F5344CB8AC3E}">
        <p14:creationId xmlns:p14="http://schemas.microsoft.com/office/powerpoint/2010/main" val="17024047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Aaron:</a:t>
            </a:r>
            <a:r>
              <a:rPr lang="en-US" b="0"/>
              <a:t> It might feel intimidating to talk a veteran if you haven’t been around many. What do you say? Where do you start? </a:t>
            </a:r>
          </a:p>
          <a:p>
            <a:endParaRPr lang="en-US" b="0"/>
          </a:p>
          <a:p>
            <a:r>
              <a:rPr lang="en-US" b="1"/>
              <a:t>Andy: </a:t>
            </a:r>
            <a:r>
              <a:rPr lang="en-US" b="0"/>
              <a:t>Just take a look around. What do you see? Are they wearing a Vietnam veteran hat? Do they have medals or photos on their walls? Strike up a conversation about what you notice and don’t let it stall out. Keep the rapport going.</a:t>
            </a:r>
          </a:p>
          <a:p>
            <a:endParaRPr lang="en-US" b="0"/>
          </a:p>
          <a:p>
            <a:r>
              <a:rPr lang="en-US" b="1"/>
              <a:t>Aaron: </a:t>
            </a:r>
            <a:r>
              <a:rPr lang="en-US" b="0"/>
              <a:t>I love these quotes by Scott especially “They feel seen and heard” and “Spouses and family member often sacrifice just as much as the veterans.” Most of us just want to feel understood and respected. That’s especially true of veterans and their families who gave so much to our country. Commenting on something you see, even if it feels small or even insignificant in the moment, can make a big difference for someone.</a:t>
            </a:r>
            <a:endParaRPr lang="en-US" b="1"/>
          </a:p>
        </p:txBody>
      </p:sp>
      <p:sp>
        <p:nvSpPr>
          <p:cNvPr id="4" name="Slide Number Placeholder 3"/>
          <p:cNvSpPr>
            <a:spLocks noGrp="1"/>
          </p:cNvSpPr>
          <p:nvPr>
            <p:ph type="sldNum" sz="quarter" idx="5"/>
          </p:nvPr>
        </p:nvSpPr>
        <p:spPr/>
        <p:txBody>
          <a:bodyPr/>
          <a:lstStyle/>
          <a:p>
            <a:fld id="{3A225FAD-FC12-384E-8030-EAB213C8DA8E}" type="slidenum">
              <a:rPr lang="en-US" smtClean="0"/>
              <a:t>35</a:t>
            </a:fld>
            <a:endParaRPr lang="en-US"/>
          </a:p>
        </p:txBody>
      </p:sp>
    </p:spTree>
    <p:extLst>
      <p:ext uri="{BB962C8B-B14F-4D97-AF65-F5344CB8AC3E}">
        <p14:creationId xmlns:p14="http://schemas.microsoft.com/office/powerpoint/2010/main" val="404964070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Andy: </a:t>
            </a:r>
            <a:r>
              <a:rPr lang="en-US" b="0"/>
              <a:t>We’ve touched on education a few times now, but let’s dive a little deeper so you understand why this is so important.</a:t>
            </a:r>
          </a:p>
          <a:p>
            <a:endParaRPr lang="en-US" b="0"/>
          </a:p>
          <a:p>
            <a:r>
              <a:rPr lang="en-US" b="1"/>
              <a:t>Aaron: </a:t>
            </a:r>
            <a:r>
              <a:rPr lang="en-US" b="0"/>
              <a:t>Certainly. As Ryan </a:t>
            </a:r>
            <a:r>
              <a:rPr lang="en-US" b="0" err="1"/>
              <a:t>Galluci</a:t>
            </a:r>
            <a:r>
              <a:rPr lang="en-US" b="0"/>
              <a:t>, </a:t>
            </a:r>
            <a:r>
              <a:rPr lang="en-US">
                <a:effectLst/>
                <a:latin typeface="Calibri" panose="020F0502020204030204" pitchFamily="34" charset="0"/>
                <a:ea typeface="Calibri" panose="020F0502020204030204" pitchFamily="34" charset="0"/>
                <a:cs typeface="Calibri" panose="020F0502020204030204" pitchFamily="34" charset="0"/>
              </a:rPr>
              <a:t>Director, Veterans of Foreign Wars National Veterans Service, said, “Veterans consume healthcare differently when they have VA benefits… Suddenly there’s a new option on the table when they turn 65. There’s a lot of uncertainty or confusion navigating their different options. They might think they don’t need to enroll in Medicare and are surprised with Part B penalties down the road.”</a:t>
            </a:r>
          </a:p>
          <a:p>
            <a:endParaRPr lang="en-US" b="1">
              <a:effectLst/>
              <a:latin typeface="Calibri" panose="020F0502020204030204" pitchFamily="34" charset="0"/>
              <a:cs typeface="Calibri" panose="020F0502020204030204" pitchFamily="34" charset="0"/>
            </a:endParaRPr>
          </a:p>
          <a:p>
            <a:r>
              <a:rPr lang="en-US" b="1">
                <a:effectLst/>
                <a:latin typeface="Calibri" panose="020F0502020204030204" pitchFamily="34" charset="0"/>
                <a:cs typeface="Calibri" panose="020F0502020204030204" pitchFamily="34" charset="0"/>
              </a:rPr>
              <a:t>Andy: </a:t>
            </a:r>
            <a:r>
              <a:rPr lang="en-US" b="0">
                <a:effectLst/>
                <a:latin typeface="Calibri" panose="020F0502020204030204" pitchFamily="34" charset="0"/>
                <a:cs typeface="Calibri" panose="020F0502020204030204" pitchFamily="34" charset="0"/>
              </a:rPr>
              <a:t>That’s true. They could have been with the VA for decades and suddenly they have a whole new thing to contend with: Medicare. They may be confused or overwhelmed with the complexity of it.</a:t>
            </a:r>
          </a:p>
          <a:p>
            <a:endParaRPr lang="en-US" b="0">
              <a:effectLst/>
              <a:latin typeface="Calibri" panose="020F0502020204030204" pitchFamily="34" charset="0"/>
              <a:cs typeface="Calibri" panose="020F0502020204030204" pitchFamily="34" charset="0"/>
            </a:endParaRPr>
          </a:p>
          <a:p>
            <a:r>
              <a:rPr lang="en-US" b="1">
                <a:effectLst/>
                <a:latin typeface="Calibri" panose="020F0502020204030204" pitchFamily="34" charset="0"/>
                <a:cs typeface="Calibri" panose="020F0502020204030204" pitchFamily="34" charset="0"/>
              </a:rPr>
              <a:t>Aaron: </a:t>
            </a:r>
            <a:r>
              <a:rPr lang="en-US" b="0">
                <a:effectLst/>
                <a:latin typeface="Calibri" panose="020F0502020204030204" pitchFamily="34" charset="0"/>
                <a:cs typeface="Calibri" panose="020F0502020204030204" pitchFamily="34" charset="0"/>
              </a:rPr>
              <a:t>Because of that, it’s especially important to help them understand their options. Those Medicare 101s whether in a group setting or 1-on-1 really help set veterans on the right track. Be sure to do a thorough NEADS analysis reviewing what they have now for healthcare coverage, what they enjoy about it, what they what to add or alter and who will make their decision. Be sure to summarize everything and repeat it back to them to make sure you understand each other.</a:t>
            </a:r>
            <a:endParaRPr lang="en-US" b="1"/>
          </a:p>
        </p:txBody>
      </p:sp>
      <p:sp>
        <p:nvSpPr>
          <p:cNvPr id="4" name="Slide Number Placeholder 3"/>
          <p:cNvSpPr>
            <a:spLocks noGrp="1"/>
          </p:cNvSpPr>
          <p:nvPr>
            <p:ph type="sldNum" sz="quarter" idx="5"/>
          </p:nvPr>
        </p:nvSpPr>
        <p:spPr/>
        <p:txBody>
          <a:bodyPr/>
          <a:lstStyle/>
          <a:p>
            <a:fld id="{3A225FAD-FC12-384E-8030-EAB213C8DA8E}" type="slidenum">
              <a:rPr lang="en-US" smtClean="0"/>
              <a:t>36</a:t>
            </a:fld>
            <a:endParaRPr lang="en-US"/>
          </a:p>
        </p:txBody>
      </p:sp>
    </p:spTree>
    <p:extLst>
      <p:ext uri="{BB962C8B-B14F-4D97-AF65-F5344CB8AC3E}">
        <p14:creationId xmlns:p14="http://schemas.microsoft.com/office/powerpoint/2010/main" val="104677191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Andy: </a:t>
            </a:r>
            <a:r>
              <a:rPr lang="en-US" b="0"/>
              <a:t>We’ve talked about decision drivers throughout. Now, let’s get into the nitty gritty. I find it helpful to ask beneficiaries: What’s the most important element of a Medicare plan to you?</a:t>
            </a:r>
          </a:p>
          <a:p>
            <a:endParaRPr lang="en-US" b="0"/>
          </a:p>
          <a:p>
            <a:r>
              <a:rPr lang="en-US" b="0"/>
              <a:t>I’ve found beneficiaries typically fall into 1 of 4 categories:</a:t>
            </a:r>
          </a:p>
          <a:p>
            <a:pPr marL="228600" indent="-228600">
              <a:buFont typeface="+mj-lt"/>
              <a:buAutoNum type="arabicPeriod"/>
            </a:pPr>
            <a:r>
              <a:rPr lang="en-US" b="0"/>
              <a:t>Those who want a good value.</a:t>
            </a:r>
          </a:p>
          <a:p>
            <a:pPr marL="228600" indent="-228600">
              <a:buFont typeface="+mj-lt"/>
              <a:buAutoNum type="arabicPeriod"/>
            </a:pPr>
            <a:r>
              <a:rPr lang="en-US" b="0"/>
              <a:t>Those who are all about the extra benefits.</a:t>
            </a:r>
          </a:p>
          <a:p>
            <a:pPr marL="228600" indent="-228600">
              <a:buFont typeface="+mj-lt"/>
              <a:buAutoNum type="arabicPeriod"/>
            </a:pPr>
            <a:r>
              <a:rPr lang="en-US" b="0"/>
              <a:t>Those who care most about the experience.</a:t>
            </a:r>
          </a:p>
          <a:p>
            <a:pPr marL="228600" indent="-228600">
              <a:buFont typeface="+mj-lt"/>
              <a:buAutoNum type="arabicPeriod"/>
            </a:pPr>
            <a:r>
              <a:rPr lang="en-US" b="0"/>
              <a:t>Those focused primarily on doctors.</a:t>
            </a:r>
          </a:p>
          <a:p>
            <a:pPr marL="228600" indent="-228600">
              <a:buFont typeface="+mj-lt"/>
              <a:buAutoNum type="arabicPeriod"/>
            </a:pPr>
            <a:endParaRPr lang="en-US" b="0"/>
          </a:p>
          <a:p>
            <a:pPr marL="0" indent="0">
              <a:buFont typeface="+mj-lt"/>
              <a:buNone/>
            </a:pPr>
            <a:r>
              <a:rPr lang="en-US" b="1"/>
              <a:t>Aaron: </a:t>
            </a:r>
            <a:r>
              <a:rPr lang="en-US" b="0"/>
              <a:t>Here’s how you can tailor your approach to each beneficiary type.</a:t>
            </a:r>
          </a:p>
          <a:p>
            <a:pPr marL="0" indent="0">
              <a:buFont typeface="+mj-lt"/>
              <a:buNone/>
            </a:pPr>
            <a:r>
              <a:rPr lang="en-US" b="0"/>
              <a:t>Value seekers</a:t>
            </a:r>
          </a:p>
          <a:p>
            <a:r>
              <a:rPr lang="en-US" b="0"/>
              <a:t>Cost may be top of mind for them. </a:t>
            </a:r>
            <a:r>
              <a:rPr lang="en-US"/>
              <a:t>Look for plans with affordable premiums, copays, deductibles and maximum out-of-pocket costs. Part B givebacks and allowances may also be especially attractive to them.</a:t>
            </a:r>
          </a:p>
          <a:p>
            <a:endParaRPr lang="en-US"/>
          </a:p>
          <a:p>
            <a:r>
              <a:rPr lang="en-US"/>
              <a:t>Extra benefits seekers</a:t>
            </a:r>
          </a:p>
          <a:p>
            <a:r>
              <a:rPr lang="en-US"/>
              <a:t>Those beneficiaries may want all the perks of an MA/MAPD plan like coverage for dental, vision and hearing, SilverSneakers, over-the-counter allowances and transportation benefits.</a:t>
            </a:r>
          </a:p>
          <a:p>
            <a:endParaRPr lang="en-US"/>
          </a:p>
          <a:p>
            <a:r>
              <a:rPr lang="en-US"/>
              <a:t>Experience seekers</a:t>
            </a:r>
          </a:p>
          <a:p>
            <a:r>
              <a:rPr lang="en-US"/>
              <a:t>These beneficiaries may want using their plan to be easy and to taken care of from a customer service experience. You can talk up Humana’s customer service awards, the ease of use of PPO plans with expansive networks and no provider referrals plus digital tools and incentives like MyHumana and Go365 that reward members for healthy activities.</a:t>
            </a:r>
            <a:endParaRPr lang="en-US" b="1"/>
          </a:p>
          <a:p>
            <a:endParaRPr lang="en-US" b="1"/>
          </a:p>
          <a:p>
            <a:r>
              <a:rPr lang="en-US" b="0"/>
              <a:t>Provider seekers</a:t>
            </a:r>
          </a:p>
          <a:p>
            <a:r>
              <a:rPr lang="en-US"/>
              <a:t>Use Humana’s Find a Doctor tool with Care Highlight ratings to help them find providers who meet their individual selection criteria.</a:t>
            </a:r>
          </a:p>
        </p:txBody>
      </p:sp>
      <p:sp>
        <p:nvSpPr>
          <p:cNvPr id="4" name="Slide Number Placeholder 3"/>
          <p:cNvSpPr>
            <a:spLocks noGrp="1"/>
          </p:cNvSpPr>
          <p:nvPr>
            <p:ph type="sldNum" sz="quarter" idx="5"/>
          </p:nvPr>
        </p:nvSpPr>
        <p:spPr/>
        <p:txBody>
          <a:bodyPr/>
          <a:lstStyle/>
          <a:p>
            <a:fld id="{3A225FAD-FC12-384E-8030-EAB213C8DA8E}" type="slidenum">
              <a:rPr lang="en-US" smtClean="0"/>
              <a:t>37</a:t>
            </a:fld>
            <a:endParaRPr lang="en-US"/>
          </a:p>
        </p:txBody>
      </p:sp>
    </p:spTree>
    <p:extLst>
      <p:ext uri="{BB962C8B-B14F-4D97-AF65-F5344CB8AC3E}">
        <p14:creationId xmlns:p14="http://schemas.microsoft.com/office/powerpoint/2010/main" val="422620765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Andy:</a:t>
            </a:r>
            <a:r>
              <a:rPr lang="en-US" b="0"/>
              <a:t> Shopping for a Medicare plan can be difficult and confusing. Help make the process simpler. Here’s how.</a:t>
            </a:r>
          </a:p>
          <a:p>
            <a:endParaRPr lang="en-US" b="1"/>
          </a:p>
          <a:p>
            <a:r>
              <a:rPr lang="en-US" b="1"/>
              <a:t>Aaron: </a:t>
            </a:r>
            <a:r>
              <a:rPr lang="en-US" b="0"/>
              <a:t>Narrow down their possible options based on their unique situation as well as their needs and wants. As our real-world examples earlier in the presentation showed, aligning on the best plan type and plan gets easier the more you know what a beneficiary needs and wants.</a:t>
            </a:r>
            <a:endParaRPr lang="en-US" b="0">
              <a:cs typeface="Calibri"/>
            </a:endParaRPr>
          </a:p>
          <a:p>
            <a:endParaRPr lang="en-US" b="0"/>
          </a:p>
          <a:p>
            <a:r>
              <a:rPr lang="en-US" b="1"/>
              <a:t>Andy: </a:t>
            </a:r>
            <a:r>
              <a:rPr lang="en-US" b="0"/>
              <a:t>Don’t forget to use Humana’s online enrollment tools to make the sales process simple, efficient and accurate. Digital Marketing Materials or DMM is one of my favorite tools because it gives you the flexibility to send up to 3 plan materials in a single email before, during or after you have completed a fully compliant sales presentation. Beneficiaries can even enroll in one of the plans on their own time while giving you credit for the sale as agent of record. Plus, you can earn 10 Reach Rewards for every DMM send (maximum 100 points per month).</a:t>
            </a:r>
            <a:endParaRPr lang="en-US" b="0">
              <a:cs typeface="Calibri"/>
            </a:endParaRPr>
          </a:p>
          <a:p>
            <a:endParaRPr lang="en-US" b="0"/>
          </a:p>
          <a:p>
            <a:r>
              <a:rPr lang="en-US" b="0"/>
              <a:t>Enrollment Hub is also great for comparing plans and enrolling prospects. Be sure to use Rx Calculator for beneficiaries interested in an MAPD plan to compare total prescription drug costs including copays, deductibles, whether or not they’ll be exposed to the coverage gap and total out-of-pocket costs for the year not just monthly premiums.</a:t>
            </a:r>
            <a:endParaRPr lang="en-US" b="0">
              <a:cs typeface="Calibri"/>
            </a:endParaRPr>
          </a:p>
          <a:p>
            <a:endParaRPr lang="en-US" b="0"/>
          </a:p>
          <a:p>
            <a:r>
              <a:rPr lang="en-US" b="1"/>
              <a:t>Aaron: </a:t>
            </a:r>
            <a:r>
              <a:rPr lang="en-US" b="0"/>
              <a:t>Go the extra mile with a hand-written thank you note after a sales presentation. As we’ve said before</a:t>
            </a:r>
            <a:r>
              <a:rPr lang="en-US"/>
              <a:t>,</a:t>
            </a:r>
            <a:r>
              <a:rPr lang="en-US" b="0"/>
              <a:t> your gratitude to those </a:t>
            </a:r>
            <a:r>
              <a:rPr lang="en-US"/>
              <a:t>who've</a:t>
            </a:r>
            <a:r>
              <a:rPr lang="en-US" b="0"/>
              <a:t> served us goes a long way. Find Humana-branded greeting cards in the MRC. Don’t forget: Career agents can earn 10 points for every unique MRC order or download (max 100 points per month) and partner agents can earn 20 points for every unique MRC order (max 100 points per month).</a:t>
            </a:r>
            <a:endParaRPr lang="en-US" b="1"/>
          </a:p>
        </p:txBody>
      </p:sp>
      <p:sp>
        <p:nvSpPr>
          <p:cNvPr id="4" name="Slide Number Placeholder 3"/>
          <p:cNvSpPr>
            <a:spLocks noGrp="1"/>
          </p:cNvSpPr>
          <p:nvPr>
            <p:ph type="sldNum" sz="quarter" idx="5"/>
          </p:nvPr>
        </p:nvSpPr>
        <p:spPr/>
        <p:txBody>
          <a:bodyPr/>
          <a:lstStyle/>
          <a:p>
            <a:fld id="{3A225FAD-FC12-384E-8030-EAB213C8DA8E}" type="slidenum">
              <a:rPr lang="en-US" smtClean="0"/>
              <a:t>38</a:t>
            </a:fld>
            <a:endParaRPr lang="en-US"/>
          </a:p>
        </p:txBody>
      </p:sp>
    </p:spTree>
    <p:extLst>
      <p:ext uri="{BB962C8B-B14F-4D97-AF65-F5344CB8AC3E}">
        <p14:creationId xmlns:p14="http://schemas.microsoft.com/office/powerpoint/2010/main" val="317843252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Aaron: </a:t>
            </a:r>
            <a:r>
              <a:rPr lang="en-US" b="0" dirty="0"/>
              <a:t>As the saying goes, the proof is in the pudding. When you’re talking to veterans about Humana, they likely just don’t to take your word for it. They want evidence. Luckily, Humana has earned 2 key awards:</a:t>
            </a:r>
          </a:p>
          <a:p>
            <a:pPr marL="228600" indent="-228600">
              <a:buAutoNum type="arabicPeriod"/>
            </a:pPr>
            <a:r>
              <a:rPr lang="en-US" b="0" dirty="0"/>
              <a:t>U.S. News &amp; World Report ranked Humana as the best company for Medicare Advantage in 2023.</a:t>
            </a:r>
          </a:p>
          <a:p>
            <a:pPr marL="228600" indent="-228600">
              <a:buAutoNum type="arabicPeriod"/>
            </a:pPr>
            <a:r>
              <a:rPr lang="en-US" b="0" dirty="0"/>
              <a:t>We’ve already mentioned that USAA recommends Humana’s MA and MAPD plans. It’s another element to building credibility in the veteran community with such a respected military-friendly brand.</a:t>
            </a:r>
            <a:endParaRPr lang="en-US" b="0" dirty="0">
              <a:cs typeface="Calibri"/>
            </a:endParaRPr>
          </a:p>
          <a:p>
            <a:pPr marL="0" indent="0">
              <a:buNone/>
            </a:pPr>
            <a:endParaRPr lang="en-US" b="0"/>
          </a:p>
          <a:p>
            <a:pPr marL="0" indent="0">
              <a:buNone/>
            </a:pPr>
            <a:r>
              <a:rPr lang="en-US" b="1" dirty="0"/>
              <a:t>Andy: </a:t>
            </a:r>
            <a:r>
              <a:rPr lang="en-US" b="0" dirty="0"/>
              <a:t>Humana’s Star Ratings are another point to bring up. As you may know, 3 Humana plans earned 5 stars for 2023 in Kentucky, Tennessee and Louisiana. Our other plans are still highly rated with 96% of MA members in contracts rated 4-stars or above and 66% in contracts rated 4.5 stars or more.</a:t>
            </a:r>
            <a:endParaRPr lang="en-US" b="0" dirty="0">
              <a:cs typeface="Calibri"/>
            </a:endParaRPr>
          </a:p>
          <a:p>
            <a:pPr marL="0" indent="0">
              <a:buNone/>
            </a:pPr>
            <a:endParaRPr lang="en-US" b="0"/>
          </a:p>
          <a:p>
            <a:pPr marL="0" indent="0">
              <a:buNone/>
            </a:pPr>
            <a:r>
              <a:rPr lang="en-US" b="1" dirty="0"/>
              <a:t>Aaron: </a:t>
            </a:r>
            <a:r>
              <a:rPr lang="en-US" b="0" dirty="0"/>
              <a:t>Whether taken individually or as a whole, these ratings showcase Humana’s commitment to quality Medicare plans that make a difference in the health and well-being of our members. We call that human care.</a:t>
            </a:r>
            <a:endParaRPr lang="en-US" b="1"/>
          </a:p>
        </p:txBody>
      </p:sp>
      <p:sp>
        <p:nvSpPr>
          <p:cNvPr id="4" name="Slide Number Placeholder 3"/>
          <p:cNvSpPr>
            <a:spLocks noGrp="1"/>
          </p:cNvSpPr>
          <p:nvPr>
            <p:ph type="sldNum" sz="quarter" idx="5"/>
          </p:nvPr>
        </p:nvSpPr>
        <p:spPr/>
        <p:txBody>
          <a:bodyPr/>
          <a:lstStyle/>
          <a:p>
            <a:fld id="{3A225FAD-FC12-384E-8030-EAB213C8DA8E}" type="slidenum">
              <a:rPr lang="en-US" smtClean="0"/>
              <a:t>39</a:t>
            </a:fld>
            <a:endParaRPr lang="en-US"/>
          </a:p>
        </p:txBody>
      </p:sp>
    </p:spTree>
    <p:extLst>
      <p:ext uri="{BB962C8B-B14F-4D97-AF65-F5344CB8AC3E}">
        <p14:creationId xmlns:p14="http://schemas.microsoft.com/office/powerpoint/2010/main" val="40865704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solidFill>
                  <a:schemeClr val="tx1"/>
                </a:solidFill>
              </a:rPr>
              <a:t>Aaron: </a:t>
            </a:r>
            <a:r>
              <a:rPr lang="en-US">
                <a:solidFill>
                  <a:schemeClr val="tx1"/>
                </a:solidFill>
              </a:rPr>
              <a:t>Every veteran, just like every Medicare beneficiary, has unique needs. This said, many veterans </a:t>
            </a:r>
            <a:r>
              <a:rPr lang="en-US"/>
              <a:t>might be</a:t>
            </a:r>
            <a:r>
              <a:rPr lang="en-US">
                <a:solidFill>
                  <a:schemeClr val="tx1"/>
                </a:solidFill>
              </a:rPr>
              <a:t> looking for additional coverage to their government healthcare from Veteran Affairs or the VA. Veterans with VA coverage </a:t>
            </a:r>
            <a:r>
              <a:rPr lang="en-US"/>
              <a:t>might not</a:t>
            </a:r>
            <a:r>
              <a:rPr lang="en-US">
                <a:solidFill>
                  <a:schemeClr val="tx1"/>
                </a:solidFill>
              </a:rPr>
              <a:t> even know that Medicare Advantage is viable option to help cover their needs and wants. That’s why we created this presentation, to help you understand different veterans’ different needs and which Medicare plan is best for them.</a:t>
            </a:r>
          </a:p>
          <a:p>
            <a:endParaRPr lang="en-US">
              <a:solidFill>
                <a:schemeClr val="tx1"/>
              </a:solidFill>
            </a:endParaRPr>
          </a:p>
          <a:p>
            <a:r>
              <a:rPr lang="en-US" b="1">
                <a:solidFill>
                  <a:schemeClr val="tx1"/>
                </a:solidFill>
              </a:rPr>
              <a:t>Andy: </a:t>
            </a:r>
            <a:r>
              <a:rPr lang="en-US">
                <a:solidFill>
                  <a:schemeClr val="tx1"/>
                </a:solidFill>
              </a:rPr>
              <a:t>Here are some of things we found veterans may be looking for when it comes to Medicare:</a:t>
            </a:r>
            <a:endParaRPr lang="en-US">
              <a:solidFill>
                <a:schemeClr val="tx1"/>
              </a:solidFill>
              <a:cs typeface="Calibri"/>
            </a:endParaRPr>
          </a:p>
          <a:p>
            <a:pPr marL="228600" indent="-228600">
              <a:buFont typeface="+mj-lt"/>
              <a:buAutoNum type="arabicPeriod"/>
            </a:pPr>
            <a:r>
              <a:rPr lang="en-US">
                <a:solidFill>
                  <a:schemeClr val="tx1"/>
                </a:solidFill>
              </a:rPr>
              <a:t>Care outside the VA that’s easily accessible such as urgent care and second opinions for diagnoses.</a:t>
            </a:r>
            <a:endParaRPr lang="en-US">
              <a:solidFill>
                <a:schemeClr val="tx1"/>
              </a:solidFill>
              <a:cs typeface="Calibri"/>
            </a:endParaRPr>
          </a:p>
          <a:p>
            <a:pPr marL="228600" indent="-228600">
              <a:buFont typeface="+mj-lt"/>
              <a:buAutoNum type="arabicPeriod"/>
            </a:pPr>
            <a:r>
              <a:rPr lang="en-US">
                <a:solidFill>
                  <a:schemeClr val="tx1"/>
                </a:solidFill>
              </a:rPr>
              <a:t>Routine dental and vision coverage, which is generally not provided by the VA.</a:t>
            </a:r>
            <a:endParaRPr lang="en-US">
              <a:solidFill>
                <a:schemeClr val="tx1"/>
              </a:solidFill>
              <a:cs typeface="Calibri"/>
            </a:endParaRPr>
          </a:p>
          <a:p>
            <a:pPr marL="228600" indent="-228600">
              <a:buFont typeface="+mj-lt"/>
              <a:buAutoNum type="arabicPeriod"/>
            </a:pPr>
            <a:r>
              <a:rPr lang="en-US">
                <a:solidFill>
                  <a:schemeClr val="tx1"/>
                </a:solidFill>
              </a:rPr>
              <a:t>Value added benefits like hearing coverage, fitness benefits, Part B givebacks and over-the-counter (OTC) allowances.</a:t>
            </a:r>
            <a:endParaRPr lang="en-US">
              <a:solidFill>
                <a:schemeClr val="tx1"/>
              </a:solidFill>
              <a:cs typeface="Calibri"/>
            </a:endParaRPr>
          </a:p>
          <a:p>
            <a:pPr marL="228600" indent="-228600">
              <a:buFont typeface="+mj-lt"/>
              <a:buAutoNum type="arabicPeriod"/>
            </a:pPr>
            <a:r>
              <a:rPr lang="en-US">
                <a:solidFill>
                  <a:schemeClr val="tx1"/>
                </a:solidFill>
              </a:rPr>
              <a:t>In sum, they want a plan that works alongside their VA care. That’s what Humana aims to do.</a:t>
            </a:r>
            <a:endParaRPr lang="en-US">
              <a:solidFill>
                <a:schemeClr val="tx1"/>
              </a:solidFill>
              <a:cs typeface="Calibri"/>
            </a:endParaRPr>
          </a:p>
        </p:txBody>
      </p:sp>
      <p:sp>
        <p:nvSpPr>
          <p:cNvPr id="4" name="Slide Number Placeholder 3"/>
          <p:cNvSpPr>
            <a:spLocks noGrp="1"/>
          </p:cNvSpPr>
          <p:nvPr>
            <p:ph type="sldNum" sz="quarter" idx="5"/>
          </p:nvPr>
        </p:nvSpPr>
        <p:spPr/>
        <p:txBody>
          <a:bodyPr/>
          <a:lstStyle/>
          <a:p>
            <a:fld id="{3A225FAD-FC12-384E-8030-EAB213C8DA8E}" type="slidenum">
              <a:rPr lang="en-US" smtClean="0"/>
              <a:t>4</a:t>
            </a:fld>
            <a:endParaRPr lang="en-US"/>
          </a:p>
        </p:txBody>
      </p:sp>
    </p:spTree>
    <p:extLst>
      <p:ext uri="{BB962C8B-B14F-4D97-AF65-F5344CB8AC3E}">
        <p14:creationId xmlns:p14="http://schemas.microsoft.com/office/powerpoint/2010/main" val="93743600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Andy: </a:t>
            </a:r>
            <a:r>
              <a:rPr lang="en-US" b="0"/>
              <a:t>Speaking of care that makes a difference, let’s talk about value-based care for a minute. As a reminder, value-based care incentivizes providers based on the quality of care rather than the quantity of care patients receive. </a:t>
            </a:r>
          </a:p>
          <a:p>
            <a:endParaRPr lang="en-US" b="0"/>
          </a:p>
          <a:p>
            <a:r>
              <a:rPr lang="en-US" b="0"/>
              <a:t>Our annual Value-based Care Report shows that members affiliated with value-based care providers receive more preventive screenings, spend less time in the hospital and pay less out-of-pocket compared to those affiliated with non-value-based physicians.</a:t>
            </a:r>
          </a:p>
          <a:p>
            <a:endParaRPr lang="en-US" b="0"/>
          </a:p>
          <a:p>
            <a:r>
              <a:rPr lang="en-US" b="0"/>
              <a:t>Some of the reasons for this may be that value-based members </a:t>
            </a:r>
            <a:r>
              <a:rPr lang="en-US"/>
              <a:t>visited their primary care physicians more frequently throughout the year, were more adherent to their medications and experienced fewer complications with specialized care.</a:t>
            </a:r>
          </a:p>
          <a:p>
            <a:endParaRPr lang="en-US" b="1"/>
          </a:p>
          <a:p>
            <a:r>
              <a:rPr lang="en-US" b="0"/>
              <a:t>These members get more value from their plans, averaging $500 more in additional health plan benefits through home-based care, prescription drug delivery and allowances when they see a value-based care provider.</a:t>
            </a:r>
          </a:p>
          <a:p>
            <a:endParaRPr lang="en-US" b="0"/>
          </a:p>
          <a:p>
            <a:r>
              <a:rPr lang="en-US" b="1"/>
              <a:t>Aaron: </a:t>
            </a:r>
            <a:r>
              <a:rPr lang="en-US" b="0"/>
              <a:t>That’s incredible. It really goes to show the power of a health plan like Humana working with providers to maximize health outcomes and value for members.</a:t>
            </a:r>
            <a:endParaRPr lang="en-US" b="1"/>
          </a:p>
        </p:txBody>
      </p:sp>
      <p:sp>
        <p:nvSpPr>
          <p:cNvPr id="4" name="Slide Number Placeholder 3"/>
          <p:cNvSpPr>
            <a:spLocks noGrp="1"/>
          </p:cNvSpPr>
          <p:nvPr>
            <p:ph type="sldNum" sz="quarter" idx="5"/>
          </p:nvPr>
        </p:nvSpPr>
        <p:spPr/>
        <p:txBody>
          <a:bodyPr/>
          <a:lstStyle/>
          <a:p>
            <a:fld id="{3A225FAD-FC12-384E-8030-EAB213C8DA8E}" type="slidenum">
              <a:rPr lang="en-US" smtClean="0"/>
              <a:t>40</a:t>
            </a:fld>
            <a:endParaRPr lang="en-US"/>
          </a:p>
        </p:txBody>
      </p:sp>
    </p:spTree>
    <p:extLst>
      <p:ext uri="{BB962C8B-B14F-4D97-AF65-F5344CB8AC3E}">
        <p14:creationId xmlns:p14="http://schemas.microsoft.com/office/powerpoint/2010/main" val="17955339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Aaron: </a:t>
            </a:r>
            <a:r>
              <a:rPr lang="en-US" sz="1200" b="0">
                <a:latin typeface="+mn-lt"/>
              </a:rPr>
              <a:t>Another thing you can share with veteran prospects is Humana’s long-standing commitment to our nation’s military and veterans. Since 1996, Humana has served TRICARE, the health program for the Department of Defense. Today, Humana Military manages TRICARE East for 32 states and 6 million active-duty military and retirees and their families.</a:t>
            </a:r>
          </a:p>
          <a:p>
            <a:endParaRPr lang="en-US" sz="1200" b="0">
              <a:latin typeface="+mn-lt"/>
            </a:endParaRPr>
          </a:p>
          <a:p>
            <a:r>
              <a:rPr lang="en-US" sz="1200" b="0">
                <a:latin typeface="+mn-lt"/>
              </a:rPr>
              <a:t>Since 2011, we’ve hired over 6,000 veterans and military spouses. Our SALUTE Veterans Network Resource Group provides </a:t>
            </a:r>
            <a:r>
              <a:rPr lang="en-US" sz="1200">
                <a:effectLst/>
                <a:latin typeface="+mn-lt"/>
                <a:ea typeface="Calibri" panose="020F0502020204030204" pitchFamily="34" charset="0"/>
                <a:cs typeface="Calibri"/>
              </a:rPr>
              <a:t>access to career mentorship and resources that support these veteran and military-spouses employees’ success and well-being.</a:t>
            </a:r>
          </a:p>
          <a:p>
            <a:endParaRPr lang="en-US" sz="1200" b="0">
              <a:effectLst/>
              <a:latin typeface="+mn-lt"/>
            </a:endParaRPr>
          </a:p>
          <a:p>
            <a:r>
              <a:rPr lang="en-US" sz="1200" b="0">
                <a:effectLst/>
                <a:latin typeface="+mn-lt"/>
                <a:cs typeface="Calibri"/>
              </a:rPr>
              <a:t>In 2020, we rolled out Humana Honor Plans, which were inspired by the needs of Medicare-eligible veterans, which then earned a recommendation from USAA. We launched a pilot program, the Veteran Service Experience, for Honor Plan members which has since expanded to include all veteran members regardless of their MA/MAPD plan. We’ll talk more about this on the next slide. We also teamed up with the VFW to start Uniting to Combat Hunger, a food drive program meant to help alleviate food insecurity for our nation’s military and veteran families. To date, we’ve helped raise </a:t>
            </a:r>
            <a:r>
              <a:rPr lang="en-US" sz="1200">
                <a:latin typeface="+mn-lt"/>
                <a:cs typeface="Calibri"/>
              </a:rPr>
              <a:t>more than</a:t>
            </a:r>
            <a:r>
              <a:rPr lang="en-US" sz="1200" b="0">
                <a:effectLst/>
                <a:latin typeface="+mn-lt"/>
                <a:cs typeface="Calibri"/>
              </a:rPr>
              <a:t> 4 million meals.</a:t>
            </a:r>
          </a:p>
          <a:p>
            <a:endParaRPr lang="en-US" sz="1200" b="0">
              <a:effectLst/>
              <a:latin typeface="+mn-lt"/>
            </a:endParaRPr>
          </a:p>
          <a:p>
            <a:r>
              <a:rPr lang="en-US" sz="1200" b="0">
                <a:effectLst/>
                <a:latin typeface="+mn-lt"/>
                <a:cs typeface="Calibri"/>
              </a:rPr>
              <a:t>Last year, we launched our Veteran </a:t>
            </a:r>
            <a:r>
              <a:rPr lang="en-US" sz="1200">
                <a:latin typeface="+mn-lt"/>
                <a:cs typeface="Calibri"/>
              </a:rPr>
              <a:t>&lt;</a:t>
            </a:r>
            <a:r>
              <a:rPr lang="en-US" sz="1200" b="0">
                <a:effectLst/>
                <a:latin typeface="+mn-lt"/>
                <a:cs typeface="Calibri"/>
              </a:rPr>
              <a:t>Bold Goal</a:t>
            </a:r>
            <a:r>
              <a:rPr lang="en-US" sz="1200">
                <a:latin typeface="+mn-lt"/>
                <a:cs typeface="Calibri"/>
              </a:rPr>
              <a:t>/</a:t>
            </a:r>
            <a:r>
              <a:rPr lang="en-US" sz="1200">
                <a:latin typeface="+mn-lt"/>
              </a:rPr>
              <a:t>Health Equity &amp; Social Impact (HESI)&gt;</a:t>
            </a:r>
            <a:r>
              <a:rPr lang="en-US" sz="1200">
                <a:latin typeface="+mn-lt"/>
                <a:cs typeface="Calibri"/>
              </a:rPr>
              <a:t> </a:t>
            </a:r>
            <a:r>
              <a:rPr lang="en-US" sz="1200" b="0">
                <a:effectLst/>
                <a:latin typeface="+mn-lt"/>
                <a:cs typeface="Calibri"/>
              </a:rPr>
              <a:t>to help alleviate food insecurity, loneliness, social isolation, health equity and health risks for veterans. We also won awards from G.I. Jobs, DiversityInc, U.S. Veterans Magazine and 2022 VETS Indexes among others.</a:t>
            </a:r>
          </a:p>
          <a:p>
            <a:endParaRPr lang="en-US" sz="1200" b="0">
              <a:effectLst/>
              <a:latin typeface="+mn-lt"/>
            </a:endParaRPr>
          </a:p>
          <a:p>
            <a:r>
              <a:rPr lang="en-US" sz="1200" b="1">
                <a:effectLst/>
                <a:latin typeface="+mn-lt"/>
                <a:cs typeface="Calibri"/>
              </a:rPr>
              <a:t>Andy: </a:t>
            </a:r>
            <a:r>
              <a:rPr lang="en-US" sz="1200" b="0">
                <a:effectLst/>
                <a:latin typeface="+mn-lt"/>
                <a:cs typeface="Calibri"/>
              </a:rPr>
              <a:t>As you can see, our commitment isn’t lip service. We’ve got the boots on the ground nationwide proving our support day in and day out whether it’s sponsoring VSO conventions and national events or local outpost activities.</a:t>
            </a:r>
            <a:endParaRPr lang="en-US" sz="1200" b="1">
              <a:effectLst/>
              <a:latin typeface="+mn-lt"/>
              <a:cs typeface="Calibri"/>
            </a:endParaRPr>
          </a:p>
        </p:txBody>
      </p:sp>
      <p:sp>
        <p:nvSpPr>
          <p:cNvPr id="4" name="Slide Number Placeholder 3"/>
          <p:cNvSpPr>
            <a:spLocks noGrp="1"/>
          </p:cNvSpPr>
          <p:nvPr>
            <p:ph type="sldNum" sz="quarter" idx="5"/>
          </p:nvPr>
        </p:nvSpPr>
        <p:spPr/>
        <p:txBody>
          <a:bodyPr/>
          <a:lstStyle/>
          <a:p>
            <a:fld id="{3A225FAD-FC12-384E-8030-EAB213C8DA8E}" type="slidenum">
              <a:rPr lang="en-US" smtClean="0"/>
              <a:t>41</a:t>
            </a:fld>
            <a:endParaRPr lang="en-US"/>
          </a:p>
        </p:txBody>
      </p:sp>
    </p:spTree>
    <p:extLst>
      <p:ext uri="{BB962C8B-B14F-4D97-AF65-F5344CB8AC3E}">
        <p14:creationId xmlns:p14="http://schemas.microsoft.com/office/powerpoint/2010/main" val="242906725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Andy: </a:t>
            </a:r>
            <a:r>
              <a:rPr lang="en-US" b="0"/>
              <a:t>Let’s </a:t>
            </a:r>
            <a:r>
              <a:rPr lang="en-US"/>
              <a:t>double-click</a:t>
            </a:r>
            <a:r>
              <a:rPr lang="en-US" b="0"/>
              <a:t> on the Veteran Service Experience for a moment. This is a unique offering that differentiates Humana. Here are the basics.</a:t>
            </a:r>
          </a:p>
          <a:p>
            <a:endParaRPr lang="en-US" b="0"/>
          </a:p>
          <a:p>
            <a:pPr marL="228600" indent="-228600">
              <a:buAutoNum type="arabicPeriod"/>
            </a:pPr>
            <a:r>
              <a:rPr lang="en-US" b="0"/>
              <a:t>It’s a customer service program with Humana associates who are specifically trained on veteran-related healthcare. They’ve been specially trained on things like VA healthcare, TFL and CHAMPVA.</a:t>
            </a:r>
          </a:p>
          <a:p>
            <a:pPr marL="228600" indent="-228600">
              <a:buAutoNum type="arabicPeriod"/>
            </a:pPr>
            <a:r>
              <a:rPr lang="en-US" b="0">
                <a:cs typeface="Calibri"/>
              </a:rPr>
              <a:t>That special training is thanks to USAA, a leading and respected military and veteran brand.</a:t>
            </a:r>
          </a:p>
          <a:p>
            <a:pPr marL="228600" indent="-228600">
              <a:buAutoNum type="arabicPeriod"/>
            </a:pPr>
            <a:r>
              <a:rPr lang="en-US" b="0"/>
              <a:t>We designed it to meet the unique needs of veteran members who may need a customer service person who can devote more time and niche knowledge to them.</a:t>
            </a:r>
            <a:endParaRPr lang="en-US" b="0">
              <a:cs typeface="Calibri"/>
            </a:endParaRPr>
          </a:p>
          <a:p>
            <a:pPr marL="228600" indent="-228600">
              <a:buAutoNum type="arabicPeriod"/>
            </a:pPr>
            <a:r>
              <a:rPr lang="en-US" b="0"/>
              <a:t>We’ve expanded the program to include any Humana veteran and/or their spouse regardless of their Medicare plan type.</a:t>
            </a:r>
            <a:endParaRPr lang="en-US" b="0">
              <a:cs typeface="Calibri"/>
            </a:endParaRPr>
          </a:p>
          <a:p>
            <a:pPr marL="228600" indent="-228600">
              <a:buAutoNum type="arabicPeriod"/>
            </a:pPr>
            <a:endParaRPr lang="en-US" b="0"/>
          </a:p>
          <a:p>
            <a:pPr marL="0" indent="0">
              <a:buNone/>
            </a:pPr>
            <a:r>
              <a:rPr lang="en-US" b="0"/>
              <a:t>Veteran and veteran spouse members can access this one-of-a-kind service by calling 1-800-HUM-VETS.</a:t>
            </a:r>
            <a:endParaRPr lang="en-US" b="0">
              <a:cs typeface="Calibri"/>
            </a:endParaRPr>
          </a:p>
        </p:txBody>
      </p:sp>
      <p:sp>
        <p:nvSpPr>
          <p:cNvPr id="4" name="Slide Number Placeholder 3"/>
          <p:cNvSpPr>
            <a:spLocks noGrp="1"/>
          </p:cNvSpPr>
          <p:nvPr>
            <p:ph type="sldNum" sz="quarter" idx="5"/>
          </p:nvPr>
        </p:nvSpPr>
        <p:spPr/>
        <p:txBody>
          <a:bodyPr/>
          <a:lstStyle/>
          <a:p>
            <a:fld id="{3A225FAD-FC12-384E-8030-EAB213C8DA8E}" type="slidenum">
              <a:rPr lang="en-US" smtClean="0"/>
              <a:t>42</a:t>
            </a:fld>
            <a:endParaRPr lang="en-US"/>
          </a:p>
        </p:txBody>
      </p:sp>
    </p:spTree>
    <p:extLst>
      <p:ext uri="{BB962C8B-B14F-4D97-AF65-F5344CB8AC3E}">
        <p14:creationId xmlns:p14="http://schemas.microsoft.com/office/powerpoint/2010/main" val="198292961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Andy: </a:t>
            </a:r>
            <a:r>
              <a:rPr lang="en-US" b="0"/>
              <a:t>Before we move on, let’s tackle our final poll question. </a:t>
            </a:r>
            <a:r>
              <a:rPr lang="en-US" sz="1200">
                <a:effectLst/>
                <a:latin typeface="Calibri"/>
                <a:ea typeface="Calibri" panose="020F0502020204030204" pitchFamily="34" charset="0"/>
                <a:cs typeface="Calibri"/>
              </a:rPr>
              <a:t>Which fact about Humana’s commitment to the military and veterans do you think is most impactful for prospects and members? Tell us your thoughts in the chat. There’s no right answer, we just want to get your opinion. If you think of something that isn’t on our list, go ahead and add that in the chat.</a:t>
            </a:r>
            <a:endParaRPr lang="en-US" b="1">
              <a:latin typeface="Calibri"/>
              <a:cs typeface="Calibri"/>
            </a:endParaRPr>
          </a:p>
        </p:txBody>
      </p:sp>
      <p:sp>
        <p:nvSpPr>
          <p:cNvPr id="4" name="Slide Number Placeholder 3"/>
          <p:cNvSpPr>
            <a:spLocks noGrp="1"/>
          </p:cNvSpPr>
          <p:nvPr>
            <p:ph type="sldNum" sz="quarter" idx="5"/>
          </p:nvPr>
        </p:nvSpPr>
        <p:spPr/>
        <p:txBody>
          <a:bodyPr/>
          <a:lstStyle/>
          <a:p>
            <a:fld id="{3A225FAD-FC12-384E-8030-EAB213C8DA8E}" type="slidenum">
              <a:rPr lang="en-US" smtClean="0"/>
              <a:t>43</a:t>
            </a:fld>
            <a:endParaRPr lang="en-US"/>
          </a:p>
        </p:txBody>
      </p:sp>
    </p:spTree>
    <p:extLst>
      <p:ext uri="{BB962C8B-B14F-4D97-AF65-F5344CB8AC3E}">
        <p14:creationId xmlns:p14="http://schemas.microsoft.com/office/powerpoint/2010/main" val="76467838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Aaron: </a:t>
            </a:r>
            <a:r>
              <a:rPr lang="en-US" b="0"/>
              <a:t>We’re in the home stretch. Let’s review additional Humana resources.</a:t>
            </a:r>
            <a:endParaRPr lang="en-US" b="1"/>
          </a:p>
        </p:txBody>
      </p:sp>
      <p:sp>
        <p:nvSpPr>
          <p:cNvPr id="4" name="Slide Number Placeholder 3"/>
          <p:cNvSpPr>
            <a:spLocks noGrp="1"/>
          </p:cNvSpPr>
          <p:nvPr>
            <p:ph type="sldNum" sz="quarter" idx="5"/>
          </p:nvPr>
        </p:nvSpPr>
        <p:spPr/>
        <p:txBody>
          <a:bodyPr/>
          <a:lstStyle/>
          <a:p>
            <a:fld id="{3A225FAD-FC12-384E-8030-EAB213C8DA8E}" type="slidenum">
              <a:rPr lang="en-US" smtClean="0"/>
              <a:t>44</a:t>
            </a:fld>
            <a:endParaRPr lang="en-US"/>
          </a:p>
        </p:txBody>
      </p:sp>
    </p:spTree>
    <p:extLst>
      <p:ext uri="{BB962C8B-B14F-4D97-AF65-F5344CB8AC3E}">
        <p14:creationId xmlns:p14="http://schemas.microsoft.com/office/powerpoint/2010/main" val="384571948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Aaron: </a:t>
            </a:r>
            <a:r>
              <a:rPr lang="en-US" b="0"/>
              <a:t>You’ve got to head over to IgniteWithHumana.com for a plethora of helpful resources. </a:t>
            </a:r>
          </a:p>
          <a:p>
            <a:endParaRPr lang="en-US" b="0"/>
          </a:p>
          <a:p>
            <a:r>
              <a:rPr lang="en-US" b="0"/>
              <a:t>Check out our Veteran Hub and Veteran Service Experience pages. </a:t>
            </a:r>
          </a:p>
          <a:p>
            <a:endParaRPr lang="en-US" b="0"/>
          </a:p>
          <a:p>
            <a:r>
              <a:rPr lang="en-US" b="0"/>
              <a:t>Get a quick overview of Honor Plan and USAA Honor with Rx Plan details in the product pages. </a:t>
            </a:r>
          </a:p>
          <a:p>
            <a:endParaRPr lang="en-US" b="0"/>
          </a:p>
          <a:p>
            <a:r>
              <a:rPr lang="en-US" b="0"/>
              <a:t>Check out our veteran-focused educational resources. We’ve got playbooks, videos, webinars and whole lot more.</a:t>
            </a:r>
          </a:p>
          <a:p>
            <a:endParaRPr lang="en-US" b="0"/>
          </a:p>
          <a:p>
            <a:r>
              <a:rPr lang="en-US" b="0"/>
              <a:t>Be sure to tap into your local support team including your local Veteran Community Engagement Executives who can help you understand healthcare for veterans and connect you with local VSOs. Don’t forget about Agent Support for technical or enrollment questions.</a:t>
            </a:r>
            <a:endParaRPr lang="en-US"/>
          </a:p>
        </p:txBody>
      </p:sp>
      <p:sp>
        <p:nvSpPr>
          <p:cNvPr id="4" name="Slide Number Placeholder 3"/>
          <p:cNvSpPr>
            <a:spLocks noGrp="1"/>
          </p:cNvSpPr>
          <p:nvPr>
            <p:ph type="sldNum" sz="quarter" idx="5"/>
          </p:nvPr>
        </p:nvSpPr>
        <p:spPr/>
        <p:txBody>
          <a:bodyPr/>
          <a:lstStyle/>
          <a:p>
            <a:fld id="{3A225FAD-FC12-384E-8030-EAB213C8DA8E}" type="slidenum">
              <a:rPr lang="en-US" smtClean="0"/>
              <a:t>45</a:t>
            </a:fld>
            <a:endParaRPr lang="en-US"/>
          </a:p>
        </p:txBody>
      </p:sp>
    </p:spTree>
    <p:extLst>
      <p:ext uri="{BB962C8B-B14F-4D97-AF65-F5344CB8AC3E}">
        <p14:creationId xmlns:p14="http://schemas.microsoft.com/office/powerpoint/2010/main" val="46148513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Andy: </a:t>
            </a:r>
            <a:r>
              <a:rPr lang="en-US" b="0"/>
              <a:t>Humana MarketPoint University has several helpful resources to better help you understand the ins and outs of healthcare for veterans including courses and learning modules.</a:t>
            </a:r>
            <a:endParaRPr lang="en-US" b="1"/>
          </a:p>
        </p:txBody>
      </p:sp>
      <p:sp>
        <p:nvSpPr>
          <p:cNvPr id="4" name="Slide Number Placeholder 3"/>
          <p:cNvSpPr>
            <a:spLocks noGrp="1"/>
          </p:cNvSpPr>
          <p:nvPr>
            <p:ph type="sldNum" sz="quarter" idx="5"/>
          </p:nvPr>
        </p:nvSpPr>
        <p:spPr/>
        <p:txBody>
          <a:bodyPr/>
          <a:lstStyle/>
          <a:p>
            <a:fld id="{3A225FAD-FC12-384E-8030-EAB213C8DA8E}" type="slidenum">
              <a:rPr lang="en-US" smtClean="0"/>
              <a:t>46</a:t>
            </a:fld>
            <a:endParaRPr lang="en-US"/>
          </a:p>
        </p:txBody>
      </p:sp>
    </p:spTree>
    <p:extLst>
      <p:ext uri="{BB962C8B-B14F-4D97-AF65-F5344CB8AC3E}">
        <p14:creationId xmlns:p14="http://schemas.microsoft.com/office/powerpoint/2010/main" val="198933116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Andy: </a:t>
            </a:r>
            <a:r>
              <a:rPr lang="en-US" b="0"/>
              <a:t>As we mentioned earlier, the MRC is chock full of ready-to-use, pre-approved, customizable assets you can download and order today. Check out our wide array of materials from Medicare 101 presentations to social media posts to greeting cards. What’s your favorite asset? What do you want to see more of in the MRC? Tell us in the chat.</a:t>
            </a:r>
            <a:endParaRPr lang="en-US" b="1"/>
          </a:p>
        </p:txBody>
      </p:sp>
      <p:sp>
        <p:nvSpPr>
          <p:cNvPr id="4" name="Slide Number Placeholder 3"/>
          <p:cNvSpPr>
            <a:spLocks noGrp="1"/>
          </p:cNvSpPr>
          <p:nvPr>
            <p:ph type="sldNum" sz="quarter" idx="5"/>
          </p:nvPr>
        </p:nvSpPr>
        <p:spPr/>
        <p:txBody>
          <a:bodyPr/>
          <a:lstStyle/>
          <a:p>
            <a:fld id="{3A225FAD-FC12-384E-8030-EAB213C8DA8E}" type="slidenum">
              <a:rPr lang="en-US" smtClean="0"/>
              <a:t>47</a:t>
            </a:fld>
            <a:endParaRPr lang="en-US"/>
          </a:p>
        </p:txBody>
      </p:sp>
    </p:spTree>
    <p:extLst>
      <p:ext uri="{BB962C8B-B14F-4D97-AF65-F5344CB8AC3E}">
        <p14:creationId xmlns:p14="http://schemas.microsoft.com/office/powerpoint/2010/main" val="238061423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Andy: </a:t>
            </a:r>
            <a:r>
              <a:rPr lang="en-US" b="0"/>
              <a:t>Thank you so much for attending this presentation! Be sure to check out the other veteran and dental-vision presentations. Don’t forget: you can re-watch this presentation any time on demand and you can also download the one pager for a high-level summary of today’s most important slides.</a:t>
            </a:r>
          </a:p>
          <a:p>
            <a:endParaRPr lang="en-US" b="0"/>
          </a:p>
          <a:p>
            <a:r>
              <a:rPr lang="en-US" b="0"/>
              <a:t>Between presentations, check out the exhibition hall and networking lounges. Ask questions and share ideas. Today is all about making connections between ideas and people to help you drive leads and sales all year long. Remember that we do well by doing good for veterans. When you do what’s </a:t>
            </a:r>
            <a:r>
              <a:rPr lang="en-US"/>
              <a:t>best </a:t>
            </a:r>
            <a:r>
              <a:rPr lang="en-US" b="0"/>
              <a:t>for them, you’re more likely to earn their trust and gain referrals.</a:t>
            </a:r>
          </a:p>
          <a:p>
            <a:endParaRPr lang="en-US" b="0"/>
          </a:p>
          <a:p>
            <a:r>
              <a:rPr lang="en-US" b="0"/>
              <a:t>Thank you for helping us serve those who served us.</a:t>
            </a:r>
            <a:endParaRPr lang="en-US" b="1"/>
          </a:p>
        </p:txBody>
      </p:sp>
      <p:sp>
        <p:nvSpPr>
          <p:cNvPr id="4" name="Slide Number Placeholder 3"/>
          <p:cNvSpPr>
            <a:spLocks noGrp="1"/>
          </p:cNvSpPr>
          <p:nvPr>
            <p:ph type="sldNum" sz="quarter" idx="5"/>
          </p:nvPr>
        </p:nvSpPr>
        <p:spPr/>
        <p:txBody>
          <a:bodyPr/>
          <a:lstStyle/>
          <a:p>
            <a:fld id="{3A225FAD-FC12-384E-8030-EAB213C8DA8E}" type="slidenum">
              <a:rPr lang="en-US" smtClean="0"/>
              <a:t>48</a:t>
            </a:fld>
            <a:endParaRPr lang="en-US"/>
          </a:p>
        </p:txBody>
      </p:sp>
    </p:spTree>
    <p:extLst>
      <p:ext uri="{BB962C8B-B14F-4D97-AF65-F5344CB8AC3E}">
        <p14:creationId xmlns:p14="http://schemas.microsoft.com/office/powerpoint/2010/main" val="370421114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A225FAD-FC12-384E-8030-EAB213C8DA8E}" type="slidenum">
              <a:rPr lang="en-US" smtClean="0"/>
              <a:t>49</a:t>
            </a:fld>
            <a:endParaRPr lang="en-US"/>
          </a:p>
        </p:txBody>
      </p:sp>
    </p:spTree>
    <p:extLst>
      <p:ext uri="{BB962C8B-B14F-4D97-AF65-F5344CB8AC3E}">
        <p14:creationId xmlns:p14="http://schemas.microsoft.com/office/powerpoint/2010/main" val="36797137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t>Aaron: </a:t>
            </a:r>
            <a:r>
              <a:rPr lang="en-US" sz="1200" b="0"/>
              <a:t>Medicare-eligible veterans and/or their families have 1 of 3 government programs available to them: </a:t>
            </a:r>
          </a:p>
          <a:p>
            <a:pPr marL="228600" indent="-228600">
              <a:buAutoNum type="arabicPeriod"/>
            </a:pPr>
            <a:r>
              <a:rPr lang="en-US" sz="1200" b="0"/>
              <a:t>Veterans Affairs or VA healthcare</a:t>
            </a:r>
          </a:p>
          <a:p>
            <a:pPr marL="228600" indent="-228600">
              <a:buAutoNum type="arabicPeriod"/>
            </a:pPr>
            <a:r>
              <a:rPr lang="en-US" sz="1200" b="0"/>
              <a:t>TRICARE for Life or TFL</a:t>
            </a:r>
          </a:p>
          <a:p>
            <a:pPr marL="228600" indent="-228600">
              <a:buAutoNum type="arabicPeriod"/>
            </a:pPr>
            <a:r>
              <a:rPr lang="en-US" sz="1200" b="0"/>
              <a:t>Civilian Health and Medical Program of the Department of Veteran Affairs (CHAMPVA)</a:t>
            </a:r>
          </a:p>
          <a:p>
            <a:pPr marL="228600" indent="-228600">
              <a:buAutoNum type="arabicPeriod"/>
            </a:pPr>
            <a:endParaRPr lang="en-US" sz="1200" b="0"/>
          </a:p>
          <a:p>
            <a:pPr marL="0" indent="0">
              <a:buNone/>
            </a:pPr>
            <a:r>
              <a:rPr lang="en-US" sz="1200" b="0"/>
              <a:t>It’s important to remember that not all veterans who are eligible for VA healthcare have applied for coverage or are enrolled. Veterans who are not enrolled in VA healthcare should see if they are eligible and take advantage of that coverage. After all, they earned it.</a:t>
            </a:r>
          </a:p>
          <a:p>
            <a:pPr marL="0" indent="0">
              <a:buNone/>
            </a:pPr>
            <a:endParaRPr lang="en-US" sz="1200" b="1"/>
          </a:p>
          <a:p>
            <a:pPr marL="0" indent="0">
              <a:buNone/>
            </a:pPr>
            <a:r>
              <a:rPr lang="en-US" sz="1200" b="0"/>
              <a:t>&lt;Andy&gt;, can you cover the chart?</a:t>
            </a:r>
          </a:p>
          <a:p>
            <a:pPr marL="0" indent="0">
              <a:buNone/>
            </a:pPr>
            <a:endParaRPr lang="en-US" sz="1200" b="0"/>
          </a:p>
          <a:p>
            <a:pPr marL="0" indent="0">
              <a:buNone/>
            </a:pPr>
            <a:r>
              <a:rPr lang="en-US" sz="1200" b="1"/>
              <a:t>Andy: </a:t>
            </a:r>
            <a:r>
              <a:rPr lang="en-US" sz="1200" b="0"/>
              <a:t>Absolutely. I’ll start with VA healthcare and then move from left to right.</a:t>
            </a:r>
          </a:p>
          <a:p>
            <a:pPr marL="0" indent="0">
              <a:buNone/>
            </a:pPr>
            <a:endParaRPr lang="en-US" sz="1200" b="0"/>
          </a:p>
          <a:p>
            <a:pPr marL="0" indent="0">
              <a:buNone/>
            </a:pPr>
            <a:r>
              <a:rPr lang="en-US" sz="1200" b="0"/>
              <a:t>Let’s start with the who for VA healthcare. It is for veterans based on their service and qualification of their financial status and service-related injury. </a:t>
            </a:r>
          </a:p>
          <a:p>
            <a:pPr marL="0" indent="0">
              <a:buNone/>
            </a:pPr>
            <a:endParaRPr lang="en-US" sz="1200" b="0"/>
          </a:p>
          <a:p>
            <a:pPr marL="0" indent="0">
              <a:buNone/>
            </a:pPr>
            <a:r>
              <a:rPr lang="en-US" sz="1200" b="0"/>
              <a:t>Let’s move one column to the right to TRICARE for Life or TFL.</a:t>
            </a:r>
          </a:p>
          <a:p>
            <a:pPr marL="0" indent="0">
              <a:buNone/>
            </a:pPr>
            <a:endParaRPr lang="en-US" sz="1200" b="0"/>
          </a:p>
          <a:p>
            <a:pPr marL="0" indent="0">
              <a:buNone/>
            </a:pPr>
            <a:r>
              <a:rPr lang="en-US" sz="1200" b="0"/>
              <a:t>TFL is for retired military members and their families. These are veterans who spent the majority of their careers with the military. </a:t>
            </a:r>
          </a:p>
          <a:p>
            <a:pPr marL="0" indent="0">
              <a:buNone/>
            </a:pPr>
            <a:endParaRPr lang="en-US" sz="1200" b="0"/>
          </a:p>
          <a:p>
            <a:pPr marL="0" indent="0">
              <a:buNone/>
            </a:pPr>
            <a:r>
              <a:rPr lang="en-US" sz="1200" b="0"/>
              <a:t>Last but certainly not least is is the Civilian Health and Medical Program of the Department of Veterans Affairs or CHAMPVA. This program was designed specifically for the spouses and dependents of a veteran who has been rated permanently and totally disabled for a service-connected disability or who falls into one of the other specified categories. </a:t>
            </a:r>
            <a:endParaRPr lang="en-US" b="0"/>
          </a:p>
        </p:txBody>
      </p:sp>
      <p:sp>
        <p:nvSpPr>
          <p:cNvPr id="4" name="Slide Number Placeholder 3"/>
          <p:cNvSpPr>
            <a:spLocks noGrp="1"/>
          </p:cNvSpPr>
          <p:nvPr>
            <p:ph type="sldNum" sz="quarter" idx="5"/>
          </p:nvPr>
        </p:nvSpPr>
        <p:spPr/>
        <p:txBody>
          <a:bodyPr/>
          <a:lstStyle/>
          <a:p>
            <a:fld id="{3A225FAD-FC12-384E-8030-EAB213C8DA8E}" type="slidenum">
              <a:rPr lang="en-US" smtClean="0"/>
              <a:t>5</a:t>
            </a:fld>
            <a:endParaRPr lang="en-US"/>
          </a:p>
        </p:txBody>
      </p:sp>
    </p:spTree>
    <p:extLst>
      <p:ext uri="{BB962C8B-B14F-4D97-AF65-F5344CB8AC3E}">
        <p14:creationId xmlns:p14="http://schemas.microsoft.com/office/powerpoint/2010/main" val="5977409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t>Aaron: </a:t>
            </a:r>
            <a:r>
              <a:rPr lang="en-US" sz="1200" b="0"/>
              <a:t>Now for the what: veterans with VA benefits receive healthcare from the VA. </a:t>
            </a:r>
          </a:p>
          <a:p>
            <a:pPr marL="0" indent="0">
              <a:buNone/>
            </a:pPr>
            <a:endParaRPr lang="en-US" sz="1200" b="0"/>
          </a:p>
          <a:p>
            <a:pPr marL="0" indent="0">
              <a:buNone/>
            </a:pPr>
            <a:r>
              <a:rPr lang="en-US" sz="1200" b="0"/>
              <a:t>TFL is like a Medicare Supplement plan with prescription drug coverage. Like Original Medicare, it allows beneficiaries to see any provider who accepts Medicare patients. </a:t>
            </a:r>
          </a:p>
          <a:p>
            <a:pPr marL="0" indent="0">
              <a:buNone/>
            </a:pPr>
            <a:endParaRPr lang="en-US" sz="1200" b="0"/>
          </a:p>
          <a:p>
            <a:pPr marL="0" indent="0">
              <a:buNone/>
            </a:pPr>
            <a:r>
              <a:rPr lang="en-US" sz="1200" b="0"/>
              <a:t>Like TFL, CHAMPVA is similar to a Med Supp plan with prescription drug coverage. </a:t>
            </a:r>
            <a:endParaRPr lang="en-US" b="0"/>
          </a:p>
        </p:txBody>
      </p:sp>
      <p:sp>
        <p:nvSpPr>
          <p:cNvPr id="4" name="Slide Number Placeholder 3"/>
          <p:cNvSpPr>
            <a:spLocks noGrp="1"/>
          </p:cNvSpPr>
          <p:nvPr>
            <p:ph type="sldNum" sz="quarter" idx="5"/>
          </p:nvPr>
        </p:nvSpPr>
        <p:spPr/>
        <p:txBody>
          <a:bodyPr/>
          <a:lstStyle/>
          <a:p>
            <a:fld id="{3A225FAD-FC12-384E-8030-EAB213C8DA8E}" type="slidenum">
              <a:rPr lang="en-US" smtClean="0"/>
              <a:t>6</a:t>
            </a:fld>
            <a:endParaRPr lang="en-US"/>
          </a:p>
        </p:txBody>
      </p:sp>
    </p:spTree>
    <p:extLst>
      <p:ext uri="{BB962C8B-B14F-4D97-AF65-F5344CB8AC3E}">
        <p14:creationId xmlns:p14="http://schemas.microsoft.com/office/powerpoint/2010/main" val="25784838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b="1"/>
              <a:t>Andy: </a:t>
            </a:r>
            <a:r>
              <a:rPr lang="en-US" sz="1200" b="0"/>
              <a:t>Now for the when. Veterans with VA healthcare get this care after discharge and applying for and receiving benefits. </a:t>
            </a:r>
          </a:p>
          <a:p>
            <a:pPr marL="0" indent="0">
              <a:buNone/>
            </a:pPr>
            <a:endParaRPr lang="en-US" sz="1200" b="0"/>
          </a:p>
          <a:p>
            <a:pPr marL="0" indent="0">
              <a:buNone/>
            </a:pPr>
            <a:r>
              <a:rPr lang="en-US" sz="1200" b="0"/>
              <a:t>Beneficiaries with TFL get it automatically when they enroll in Medicare Parts A and B. </a:t>
            </a:r>
          </a:p>
          <a:p>
            <a:pPr marL="0" indent="0">
              <a:buNone/>
            </a:pPr>
            <a:endParaRPr lang="en-US" sz="1200" b="0"/>
          </a:p>
          <a:p>
            <a:pPr marL="0" indent="0">
              <a:buNone/>
            </a:pPr>
            <a:r>
              <a:rPr lang="en-US" sz="1200" b="0"/>
              <a:t>CHAMPVA beneficiaries have to enroll in Medicare to keep their CHAMVPA benefits once they become Medicare eligible. </a:t>
            </a:r>
          </a:p>
        </p:txBody>
      </p:sp>
      <p:sp>
        <p:nvSpPr>
          <p:cNvPr id="4" name="Slide Number Placeholder 3"/>
          <p:cNvSpPr>
            <a:spLocks noGrp="1"/>
          </p:cNvSpPr>
          <p:nvPr>
            <p:ph type="sldNum" sz="quarter" idx="5"/>
          </p:nvPr>
        </p:nvSpPr>
        <p:spPr/>
        <p:txBody>
          <a:bodyPr/>
          <a:lstStyle/>
          <a:p>
            <a:fld id="{3A225FAD-FC12-384E-8030-EAB213C8DA8E}" type="slidenum">
              <a:rPr lang="en-US" smtClean="0"/>
              <a:t>7</a:t>
            </a:fld>
            <a:endParaRPr lang="en-US"/>
          </a:p>
        </p:txBody>
      </p:sp>
    </p:spTree>
    <p:extLst>
      <p:ext uri="{BB962C8B-B14F-4D97-AF65-F5344CB8AC3E}">
        <p14:creationId xmlns:p14="http://schemas.microsoft.com/office/powerpoint/2010/main" val="6115722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t>Aaron:</a:t>
            </a:r>
            <a:r>
              <a:rPr lang="en-US" sz="1200" b="0"/>
              <a:t> Most often VA care is given at VA hospitals and clinics. In certain situations, they could also get care through a community care facility that works with the VA. </a:t>
            </a:r>
          </a:p>
          <a:p>
            <a:endParaRPr lang="en-US" sz="1200" b="0"/>
          </a:p>
          <a:p>
            <a:r>
              <a:rPr lang="en-US" sz="1200" b="0"/>
              <a:t>Like Original Medicare, TFL and CHAMPVA allow beneficiaries to see any provider who accepts Medicare patients. Beneficiaries get TFL automatically when they enroll in Medicare Parts A and B. TFL works both domestically and in U.S. territories overseas. CHAMPVA beneficiaries can see any provider who accepts Medicare in the U.S. </a:t>
            </a:r>
            <a:endParaRPr lang="en-US" b="0"/>
          </a:p>
        </p:txBody>
      </p:sp>
      <p:sp>
        <p:nvSpPr>
          <p:cNvPr id="4" name="Slide Number Placeholder 3"/>
          <p:cNvSpPr>
            <a:spLocks noGrp="1"/>
          </p:cNvSpPr>
          <p:nvPr>
            <p:ph type="sldNum" sz="quarter" idx="5"/>
          </p:nvPr>
        </p:nvSpPr>
        <p:spPr/>
        <p:txBody>
          <a:bodyPr/>
          <a:lstStyle/>
          <a:p>
            <a:fld id="{3A225FAD-FC12-384E-8030-EAB213C8DA8E}" type="slidenum">
              <a:rPr lang="en-US" smtClean="0"/>
              <a:t>8</a:t>
            </a:fld>
            <a:endParaRPr lang="en-US"/>
          </a:p>
        </p:txBody>
      </p:sp>
    </p:spTree>
    <p:extLst>
      <p:ext uri="{BB962C8B-B14F-4D97-AF65-F5344CB8AC3E}">
        <p14:creationId xmlns:p14="http://schemas.microsoft.com/office/powerpoint/2010/main" val="38800804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b="1"/>
              <a:t>Andy: </a:t>
            </a:r>
            <a:r>
              <a:rPr lang="en-US" sz="1200" b="0"/>
              <a:t>The why is one of the most important parts. Our nation’s veterans served our nation, so it’s only fitting we serve them back. The VA system helps meet the changing medical needs and improved the lives of America’s patriots.</a:t>
            </a:r>
          </a:p>
          <a:p>
            <a:pPr marL="0" indent="0">
              <a:buNone/>
            </a:pPr>
            <a:endParaRPr lang="en-US" sz="1200" b="0"/>
          </a:p>
          <a:p>
            <a:pPr marL="0" indent="0">
              <a:buNone/>
            </a:pPr>
            <a:r>
              <a:rPr lang="en-US" sz="1200" b="0"/>
              <a:t>The why behind TFL is to help ease out-of-pocket Medicare costs for older retirees.</a:t>
            </a:r>
          </a:p>
          <a:p>
            <a:pPr marL="0" indent="0">
              <a:buNone/>
            </a:pPr>
            <a:endParaRPr lang="en-US" sz="1200" b="0"/>
          </a:p>
          <a:p>
            <a:pPr marL="0" indent="0">
              <a:buNone/>
            </a:pPr>
            <a:r>
              <a:rPr lang="en-US" sz="1200" b="0"/>
              <a:t>It’s important to remember that often the families of veterans sacrifice as much as veterans themselves. CHAMPVA gives families care and assistance in return for that sacrifice.</a:t>
            </a:r>
          </a:p>
          <a:p>
            <a:pPr marL="0" indent="0">
              <a:buNone/>
            </a:pPr>
            <a:endParaRPr lang="en-US" sz="1200" b="0"/>
          </a:p>
          <a:p>
            <a:pPr marL="0" indent="0">
              <a:buNone/>
            </a:pPr>
            <a:r>
              <a:rPr lang="en-US" sz="1200" b="1"/>
              <a:t>Aaron: </a:t>
            </a:r>
            <a:r>
              <a:rPr lang="en-US" sz="1200" b="0"/>
              <a:t>That was a lot, thanks for helping to cover all that. On the next slide, we’ll dive into the numbers of beneficiaries per program.</a:t>
            </a:r>
          </a:p>
        </p:txBody>
      </p:sp>
      <p:sp>
        <p:nvSpPr>
          <p:cNvPr id="4" name="Slide Number Placeholder 3"/>
          <p:cNvSpPr>
            <a:spLocks noGrp="1"/>
          </p:cNvSpPr>
          <p:nvPr>
            <p:ph type="sldNum" sz="quarter" idx="5"/>
          </p:nvPr>
        </p:nvSpPr>
        <p:spPr/>
        <p:txBody>
          <a:bodyPr/>
          <a:lstStyle/>
          <a:p>
            <a:fld id="{3A225FAD-FC12-384E-8030-EAB213C8DA8E}" type="slidenum">
              <a:rPr lang="en-US" smtClean="0"/>
              <a:t>9</a:t>
            </a:fld>
            <a:endParaRPr lang="en-US"/>
          </a:p>
        </p:txBody>
      </p:sp>
    </p:spTree>
    <p:extLst>
      <p:ext uri="{BB962C8B-B14F-4D97-AF65-F5344CB8AC3E}">
        <p14:creationId xmlns:p14="http://schemas.microsoft.com/office/powerpoint/2010/main" val="18058932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8.svg"/><Relationship Id="rId7" Type="http://schemas.openxmlformats.org/officeDocument/2006/relationships/image" Target="../media/image22.svg"/><Relationship Id="rId2" Type="http://schemas.openxmlformats.org/officeDocument/2006/relationships/image" Target="../media/image17.png"/><Relationship Id="rId1" Type="http://schemas.openxmlformats.org/officeDocument/2006/relationships/slideMaster" Target="../slideMasters/slideMaster2.xml"/><Relationship Id="rId6" Type="http://schemas.openxmlformats.org/officeDocument/2006/relationships/image" Target="../media/image21.png"/><Relationship Id="rId5" Type="http://schemas.openxmlformats.org/officeDocument/2006/relationships/image" Target="../media/image20.svg"/><Relationship Id="rId4" Type="http://schemas.openxmlformats.org/officeDocument/2006/relationships/image" Target="../media/image19.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4.svg"/><Relationship Id="rId7" Type="http://schemas.openxmlformats.org/officeDocument/2006/relationships/image" Target="../media/image28.svg"/><Relationship Id="rId2" Type="http://schemas.openxmlformats.org/officeDocument/2006/relationships/image" Target="../media/image23.png"/><Relationship Id="rId1" Type="http://schemas.openxmlformats.org/officeDocument/2006/relationships/slideMaster" Target="../slideMasters/slideMaster2.xml"/><Relationship Id="rId6" Type="http://schemas.openxmlformats.org/officeDocument/2006/relationships/image" Target="../media/image27.png"/><Relationship Id="rId5" Type="http://schemas.openxmlformats.org/officeDocument/2006/relationships/image" Target="../media/image26.svg"/><Relationship Id="rId4" Type="http://schemas.openxmlformats.org/officeDocument/2006/relationships/image" Target="../media/image25.png"/></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5.jpeg"/><Relationship Id="rId1" Type="http://schemas.openxmlformats.org/officeDocument/2006/relationships/slideMaster" Target="../slideMasters/slideMaster3.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8.jpeg"/><Relationship Id="rId1" Type="http://schemas.openxmlformats.org/officeDocument/2006/relationships/slideMaster" Target="../slideMasters/slideMaster3.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9.sv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9.jpeg"/><Relationship Id="rId1" Type="http://schemas.openxmlformats.org/officeDocument/2006/relationships/slideMaster" Target="../slideMasters/slideMaster3.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9.svg"/></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image" Target="../media/image41.pn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2022_TITLE - WHITE">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pic>
        <p:nvPicPr>
          <p:cNvPr id="5" name="Picture 4" title="Humana Logo">
            <a:extLst>
              <a:ext uri="{FF2B5EF4-FFF2-40B4-BE49-F238E27FC236}">
                <a16:creationId xmlns:a16="http://schemas.microsoft.com/office/drawing/2014/main" id="{A5474D75-8369-D34D-B5BF-4810462D727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4400" y="5962989"/>
            <a:ext cx="1446306" cy="281021"/>
          </a:xfrm>
          <a:prstGeom prst="rect">
            <a:avLst/>
          </a:prstGeom>
        </p:spPr>
      </p:pic>
    </p:spTree>
    <p:extLst>
      <p:ext uri="{BB962C8B-B14F-4D97-AF65-F5344CB8AC3E}">
        <p14:creationId xmlns:p14="http://schemas.microsoft.com/office/powerpoint/2010/main" val="15280579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93E27-B76B-5A88-3169-95154248585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8E5572F-AB7A-4C59-BF53-14BBAEB2CEA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3FB7CE7-DD3B-177C-C3EB-F06E302EDDC7}"/>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DFF213AB-13D0-B3B4-0836-59091D2B6F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A8EE0D4-A81C-4D2E-99E5-917E7D9DF786}"/>
              </a:ext>
            </a:extLst>
          </p:cNvPr>
          <p:cNvSpPr>
            <a:spLocks noGrp="1"/>
          </p:cNvSpPr>
          <p:nvPr>
            <p:ph type="sldNum" sz="quarter" idx="12"/>
          </p:nvPr>
        </p:nvSpPr>
        <p:spPr/>
        <p:txBody>
          <a:bodyPr/>
          <a:lstStyle/>
          <a:p>
            <a:fld id="{BE653105-3AF5-894A-949B-24050B02DEF2}" type="slidenum">
              <a:rPr lang="en-US" smtClean="0"/>
              <a:t>‹#›</a:t>
            </a:fld>
            <a:endParaRPr lang="en-US"/>
          </a:p>
        </p:txBody>
      </p:sp>
    </p:spTree>
    <p:extLst>
      <p:ext uri="{BB962C8B-B14F-4D97-AF65-F5344CB8AC3E}">
        <p14:creationId xmlns:p14="http://schemas.microsoft.com/office/powerpoint/2010/main" val="13051250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3CB028-68E9-21E0-C776-3511B737EB7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AC51399-3AD2-295C-5A6D-BF7D28E8EB9E}"/>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116819C8-1573-7E93-7592-8CFE12D38B9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5F05D83-8197-2C06-4879-EF42ACDE7DDD}"/>
              </a:ext>
            </a:extLst>
          </p:cNvPr>
          <p:cNvSpPr>
            <a:spLocks noGrp="1"/>
          </p:cNvSpPr>
          <p:nvPr>
            <p:ph type="sldNum" sz="quarter" idx="12"/>
          </p:nvPr>
        </p:nvSpPr>
        <p:spPr/>
        <p:txBody>
          <a:bodyPr/>
          <a:lstStyle/>
          <a:p>
            <a:fld id="{BE653105-3AF5-894A-949B-24050B02DEF2}" type="slidenum">
              <a:rPr lang="en-US" smtClean="0"/>
              <a:t>‹#›</a:t>
            </a:fld>
            <a:endParaRPr lang="en-US"/>
          </a:p>
        </p:txBody>
      </p:sp>
    </p:spTree>
    <p:extLst>
      <p:ext uri="{BB962C8B-B14F-4D97-AF65-F5344CB8AC3E}">
        <p14:creationId xmlns:p14="http://schemas.microsoft.com/office/powerpoint/2010/main" val="36828060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D66160-33C6-23A5-7908-D40A3A0C64F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5987787-9ECB-50F2-FB10-0139E3668A6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8D8B0FA-5A01-CC96-278C-EC1B6B802762}"/>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F5FDC38C-50E6-2CC3-50AB-0CB78B3791B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D5865AD-24A5-3D57-FB52-20C33B9AEBE8}"/>
              </a:ext>
            </a:extLst>
          </p:cNvPr>
          <p:cNvSpPr>
            <a:spLocks noGrp="1"/>
          </p:cNvSpPr>
          <p:nvPr>
            <p:ph type="sldNum" sz="quarter" idx="12"/>
          </p:nvPr>
        </p:nvSpPr>
        <p:spPr/>
        <p:txBody>
          <a:bodyPr/>
          <a:lstStyle/>
          <a:p>
            <a:fld id="{BE653105-3AF5-894A-949B-24050B02DEF2}" type="slidenum">
              <a:rPr lang="en-US" smtClean="0"/>
              <a:t>‹#›</a:t>
            </a:fld>
            <a:endParaRPr lang="en-US"/>
          </a:p>
        </p:txBody>
      </p:sp>
    </p:spTree>
    <p:extLst>
      <p:ext uri="{BB962C8B-B14F-4D97-AF65-F5344CB8AC3E}">
        <p14:creationId xmlns:p14="http://schemas.microsoft.com/office/powerpoint/2010/main" val="28619950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C4408C-520A-F720-C0B1-436B23981D4A}"/>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EE813711-062F-1BF2-1365-94B3C5EB6F2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03AEA61-1ACC-E431-3897-5BDFE9569E1B}"/>
              </a:ext>
            </a:extLst>
          </p:cNvPr>
          <p:cNvSpPr>
            <a:spLocks noGrp="1"/>
          </p:cNvSpPr>
          <p:nvPr>
            <p:ph type="sldNum" sz="quarter" idx="12"/>
          </p:nvPr>
        </p:nvSpPr>
        <p:spPr/>
        <p:txBody>
          <a:bodyPr/>
          <a:lstStyle/>
          <a:p>
            <a:fld id="{BE653105-3AF5-894A-949B-24050B02DEF2}" type="slidenum">
              <a:rPr lang="en-US" smtClean="0"/>
              <a:t>‹#›</a:t>
            </a:fld>
            <a:endParaRPr lang="en-US"/>
          </a:p>
        </p:txBody>
      </p:sp>
    </p:spTree>
    <p:extLst>
      <p:ext uri="{BB962C8B-B14F-4D97-AF65-F5344CB8AC3E}">
        <p14:creationId xmlns:p14="http://schemas.microsoft.com/office/powerpoint/2010/main" val="6300157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022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endParaRPr lang="en-US"/>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3" name="Group 2">
            <a:extLst>
              <a:ext uri="{FF2B5EF4-FFF2-40B4-BE49-F238E27FC236}">
                <a16:creationId xmlns:a16="http://schemas.microsoft.com/office/drawing/2014/main" id="{ECDDB306-CBBE-2D40-B492-830E47DBB66A}"/>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
        <p:nvSpPr>
          <p:cNvPr id="5" name="TextBox 4">
            <a:extLst>
              <a:ext uri="{FF2B5EF4-FFF2-40B4-BE49-F238E27FC236}">
                <a16:creationId xmlns:a16="http://schemas.microsoft.com/office/drawing/2014/main" id="{4B1284EC-8978-9264-B418-D0BF398A9B9A}"/>
              </a:ext>
            </a:extLst>
          </p:cNvPr>
          <p:cNvSpPr txBox="1"/>
          <p:nvPr userDrawn="1"/>
        </p:nvSpPr>
        <p:spPr>
          <a:xfrm>
            <a:off x="587251" y="6269995"/>
            <a:ext cx="7439584" cy="261610"/>
          </a:xfrm>
          <a:prstGeom prst="rect">
            <a:avLst/>
          </a:prstGeom>
          <a:noFill/>
        </p:spPr>
        <p:txBody>
          <a:bodyPr wrap="square">
            <a:spAutoFit/>
          </a:bodyPr>
          <a:lstStyle/>
          <a:p>
            <a:pPr algn="l"/>
            <a:r>
              <a:rPr lang="en-US" sz="1100"/>
              <a:t>For agent use only. Confidential and proprietary. Do not distribute.</a:t>
            </a:r>
          </a:p>
        </p:txBody>
      </p:sp>
      <p:sp>
        <p:nvSpPr>
          <p:cNvPr id="9" name="Slide Number Placeholder 2">
            <a:extLst>
              <a:ext uri="{FF2B5EF4-FFF2-40B4-BE49-F238E27FC236}">
                <a16:creationId xmlns:a16="http://schemas.microsoft.com/office/drawing/2014/main" id="{87BEC9A1-5A16-A16B-6BD6-61C2ADCFF9A4}"/>
              </a:ext>
            </a:extLst>
          </p:cNvPr>
          <p:cNvSpPr txBox="1">
            <a:spLocks/>
          </p:cNvSpPr>
          <p:nvPr userDrawn="1"/>
        </p:nvSpPr>
        <p:spPr>
          <a:xfrm>
            <a:off x="10603992" y="6247884"/>
            <a:ext cx="1219200" cy="304800"/>
          </a:xfrm>
          <a:prstGeom prst="rect">
            <a:avLst/>
          </a:prstGeom>
          <a:noFill/>
        </p:spPr>
        <p:txBody>
          <a:bodyPr wrap="square" lIns="0" tIns="0" rIns="0" bIns="0" rtlCol="0" anchor="ctr">
            <a:noAutofit/>
          </a:bodyPr>
          <a:lstStyle>
            <a:defPPr>
              <a:defRPr lang="uk-UA"/>
            </a:defPPr>
            <a:lvl1pPr marL="0" algn="r" defTabSz="914309" rtl="0" eaLnBrk="1" latinLnBrk="0" hangingPunct="1">
              <a:defRPr lang="uk-UA" sz="1200" b="0" i="0" kern="1200" smtClean="0">
                <a:solidFill>
                  <a:schemeClr val="bg1"/>
                </a:solidFill>
                <a:latin typeface="Calibri Light" panose="020F0302020204030204" pitchFamily="34" charset="0"/>
                <a:ea typeface="+mn-ea"/>
                <a:cs typeface="Calibri Light" panose="020F0302020204030204" pitchFamily="34" charset="0"/>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Tree>
    <p:extLst>
      <p:ext uri="{BB962C8B-B14F-4D97-AF65-F5344CB8AC3E}">
        <p14:creationId xmlns:p14="http://schemas.microsoft.com/office/powerpoint/2010/main" val="18406176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022_2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endParaRPr lang="en-US"/>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5" name="Group 4">
            <a:extLst>
              <a:ext uri="{FF2B5EF4-FFF2-40B4-BE49-F238E27FC236}">
                <a16:creationId xmlns:a16="http://schemas.microsoft.com/office/drawing/2014/main" id="{3A95C990-C328-ED4A-896E-340C7734DF86}"/>
              </a:ext>
            </a:extLst>
          </p:cNvPr>
          <p:cNvGrpSpPr/>
          <p:nvPr userDrawn="1"/>
        </p:nvGrpSpPr>
        <p:grpSpPr>
          <a:xfrm>
            <a:off x="-1" y="-1"/>
            <a:ext cx="320041" cy="6858001"/>
            <a:chOff x="-1" y="-1"/>
            <a:chExt cx="320041" cy="6858001"/>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3" name="Group 2">
              <a:extLst>
                <a:ext uri="{FF2B5EF4-FFF2-40B4-BE49-F238E27FC236}">
                  <a16:creationId xmlns:a16="http://schemas.microsoft.com/office/drawing/2014/main" id="{BC3DE34F-9958-4140-A860-CEEAF2205957}"/>
                </a:ext>
              </a:extLst>
            </p:cNvPr>
            <p:cNvGrpSpPr/>
            <p:nvPr userDrawn="1"/>
          </p:nvGrpSpPr>
          <p:grpSpPr>
            <a:xfrm>
              <a:off x="-1" y="-1"/>
              <a:ext cx="320041" cy="6858001"/>
              <a:chOff x="-1" y="-1"/>
              <a:chExt cx="320041" cy="6858001"/>
            </a:xfrm>
          </p:grpSpPr>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0" name="Picture 9">
                <a:extLst>
                  <a:ext uri="{FF2B5EF4-FFF2-40B4-BE49-F238E27FC236}">
                    <a16:creationId xmlns:a16="http://schemas.microsoft.com/office/drawing/2014/main" id="{44A69AAB-DF05-A24C-B991-5CE638A4D558}"/>
                  </a:ext>
                </a:extLst>
              </p:cNvPr>
              <p:cNvPicPr>
                <a:picLocks noChangeAspect="1"/>
              </p:cNvPicPr>
              <p:nvPr userDrawn="1"/>
            </p:nvPicPr>
            <p:blipFill rotWithShape="1">
              <a:blip r:embed="rId2" cstate="email">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14778305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022_3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endParaRPr lang="en-US"/>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9" name="Group 8">
            <a:extLst>
              <a:ext uri="{FF2B5EF4-FFF2-40B4-BE49-F238E27FC236}">
                <a16:creationId xmlns:a16="http://schemas.microsoft.com/office/drawing/2014/main" id="{5F4A8DA6-711D-034D-B3E6-EA2643064FC0}"/>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3" name="Group 2">
              <a:extLst>
                <a:ext uri="{FF2B5EF4-FFF2-40B4-BE49-F238E27FC236}">
                  <a16:creationId xmlns:a16="http://schemas.microsoft.com/office/drawing/2014/main" id="{42F5F7E3-4198-4243-AC3A-543822139DAC}"/>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5" name="Picture 4">
                <a:extLst>
                  <a:ext uri="{FF2B5EF4-FFF2-40B4-BE49-F238E27FC236}">
                    <a16:creationId xmlns:a16="http://schemas.microsoft.com/office/drawing/2014/main" id="{6B0EEC4C-1176-A241-B5B2-1B9C48A6FBE3}"/>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40675190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022_4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endParaRPr lang="en-US"/>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5" name="Group 4">
            <a:extLst>
              <a:ext uri="{FF2B5EF4-FFF2-40B4-BE49-F238E27FC236}">
                <a16:creationId xmlns:a16="http://schemas.microsoft.com/office/drawing/2014/main" id="{E81B2C61-0D02-EF4E-9CE6-8F664DB20776}"/>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3" name="Group 2">
              <a:extLst>
                <a:ext uri="{FF2B5EF4-FFF2-40B4-BE49-F238E27FC236}">
                  <a16:creationId xmlns:a16="http://schemas.microsoft.com/office/drawing/2014/main" id="{83EDB790-8B8A-684D-A51A-144084BEA85E}"/>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2EE5B52A-170C-B142-994F-2FC59843C470}"/>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2613381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022_1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7363226B-3C02-4048-876C-833D3AB4F33D}"/>
              </a:ext>
            </a:extLst>
          </p:cNvPr>
          <p:cNvSpPr>
            <a:spLocks noGrp="1"/>
          </p:cNvSpPr>
          <p:nvPr>
            <p:ph type="ftr" sz="quarter" idx="12"/>
          </p:nvPr>
        </p:nvSpPr>
        <p:spPr/>
        <p:txBody>
          <a:bodyPr/>
          <a:lstStyle/>
          <a:p>
            <a:endParaRPr lang="en-US"/>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3" name="TextBox 2">
            <a:extLst>
              <a:ext uri="{FF2B5EF4-FFF2-40B4-BE49-F238E27FC236}">
                <a16:creationId xmlns:a16="http://schemas.microsoft.com/office/drawing/2014/main" id="{112090CD-4AB1-8935-E5A0-89451B8C0489}"/>
              </a:ext>
            </a:extLst>
          </p:cNvPr>
          <p:cNvSpPr txBox="1"/>
          <p:nvPr userDrawn="1"/>
        </p:nvSpPr>
        <p:spPr>
          <a:xfrm>
            <a:off x="587251" y="6269995"/>
            <a:ext cx="7439584" cy="261610"/>
          </a:xfrm>
          <a:prstGeom prst="rect">
            <a:avLst/>
          </a:prstGeom>
          <a:noFill/>
        </p:spPr>
        <p:txBody>
          <a:bodyPr wrap="square">
            <a:spAutoFit/>
          </a:bodyPr>
          <a:lstStyle/>
          <a:p>
            <a:pPr algn="l"/>
            <a:r>
              <a:rPr lang="en-US" sz="1100"/>
              <a:t>For agent use only. Confidential and proprietary. Do not distribute.</a:t>
            </a:r>
          </a:p>
        </p:txBody>
      </p:sp>
      <p:sp>
        <p:nvSpPr>
          <p:cNvPr id="5" name="Slide Number Placeholder 2">
            <a:extLst>
              <a:ext uri="{FF2B5EF4-FFF2-40B4-BE49-F238E27FC236}">
                <a16:creationId xmlns:a16="http://schemas.microsoft.com/office/drawing/2014/main" id="{8DF4E7A3-8591-963D-BA35-48DF62B3B5D8}"/>
              </a:ext>
            </a:extLst>
          </p:cNvPr>
          <p:cNvSpPr txBox="1">
            <a:spLocks/>
          </p:cNvSpPr>
          <p:nvPr userDrawn="1"/>
        </p:nvSpPr>
        <p:spPr>
          <a:xfrm>
            <a:off x="10603992" y="6247884"/>
            <a:ext cx="1219200" cy="304800"/>
          </a:xfrm>
          <a:prstGeom prst="rect">
            <a:avLst/>
          </a:prstGeom>
          <a:noFill/>
        </p:spPr>
        <p:txBody>
          <a:bodyPr wrap="square" lIns="0" tIns="0" rIns="0" bIns="0" rtlCol="0" anchor="ctr">
            <a:noAutofit/>
          </a:bodyPr>
          <a:lstStyle>
            <a:defPPr>
              <a:defRPr lang="uk-UA"/>
            </a:defPPr>
            <a:lvl1pPr marL="0" algn="r" defTabSz="914309" rtl="0" eaLnBrk="1" latinLnBrk="0" hangingPunct="1">
              <a:defRPr lang="uk-UA" sz="1200" b="0" i="0" kern="1200" smtClean="0">
                <a:solidFill>
                  <a:schemeClr val="bg1"/>
                </a:solidFill>
                <a:latin typeface="Calibri Light" panose="020F0302020204030204" pitchFamily="34" charset="0"/>
                <a:ea typeface="+mn-ea"/>
                <a:cs typeface="Calibri Light" panose="020F0302020204030204" pitchFamily="34" charset="0"/>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Tree>
    <p:extLst>
      <p:ext uri="{BB962C8B-B14F-4D97-AF65-F5344CB8AC3E}">
        <p14:creationId xmlns:p14="http://schemas.microsoft.com/office/powerpoint/2010/main" val="30653569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022_DEFAULT SLID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685800" y="365760"/>
            <a:ext cx="11137392" cy="603504"/>
          </a:xfrm>
        </p:spPr>
        <p:txBody>
          <a:bodyPr/>
          <a:lstStyle>
            <a:lvl1pPr>
              <a:defRPr>
                <a:solidFill>
                  <a:srgbClr val="5C9A1B"/>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687028" y="1463040"/>
            <a:ext cx="11137392" cy="4572000"/>
          </a:xfrm>
        </p:spPr>
        <p:txBody>
          <a:bodyPr/>
          <a:lstStyle>
            <a:lvl1pPr marL="0" indent="0">
              <a:buNone/>
              <a:defRPr>
                <a:latin typeface="+mn-lt"/>
              </a:defRPr>
            </a:lvl1pPr>
            <a:lvl2pPr>
              <a:defRPr sz="1900"/>
            </a:lvl2pPr>
            <a:lvl3pPr>
              <a:defRPr/>
            </a:lvl3pPr>
            <a:lvl4pPr>
              <a:defRPr/>
            </a:lvl4pPr>
            <a:lvl5pPr>
              <a:defRPr/>
            </a:lvl5pPr>
            <a:lvl6pPr>
              <a:defRPr/>
            </a:lvl6pPr>
            <a:lvl7pPr>
              <a:defRPr/>
            </a:lvl7pPr>
            <a:lvl8pPr>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D14CAEA5-C3E1-4D4E-A4F1-C597FD6EE3BA}"/>
              </a:ext>
            </a:extLst>
          </p:cNvPr>
          <p:cNvSpPr>
            <a:spLocks noGrp="1"/>
          </p:cNvSpPr>
          <p:nvPr>
            <p:ph type="ftr" sz="quarter" idx="16"/>
          </p:nvPr>
        </p:nvSpPr>
        <p:spPr/>
        <p:txBody>
          <a:bodyPr/>
          <a:lstStyle/>
          <a:p>
            <a:endParaRPr lang="en-US"/>
          </a:p>
        </p:txBody>
      </p:sp>
      <p:sp>
        <p:nvSpPr>
          <p:cNvPr id="7" name="Slide Number Placeholder 6">
            <a:extLst>
              <a:ext uri="{FF2B5EF4-FFF2-40B4-BE49-F238E27FC236}">
                <a16:creationId xmlns:a16="http://schemas.microsoft.com/office/drawing/2014/main" id="{6E6D1DB1-C1CC-BD45-B461-0B638A0285F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9" name="Group 18">
            <a:extLst>
              <a:ext uri="{FF2B5EF4-FFF2-40B4-BE49-F238E27FC236}">
                <a16:creationId xmlns:a16="http://schemas.microsoft.com/office/drawing/2014/main" id="{9C6D5E11-CBF5-FE44-BA9D-B4E7B9C6CEA2}"/>
              </a:ext>
            </a:extLst>
          </p:cNvPr>
          <p:cNvGrpSpPr/>
          <p:nvPr userDrawn="1"/>
        </p:nvGrpSpPr>
        <p:grpSpPr>
          <a:xfrm>
            <a:off x="-1" y="-1"/>
            <a:ext cx="320041" cy="6858001"/>
            <a:chOff x="-1" y="-1"/>
            <a:chExt cx="320041" cy="6858001"/>
          </a:xfrm>
        </p:grpSpPr>
        <p:sp>
          <p:nvSpPr>
            <p:cNvPr id="20" name="Rectangle 19">
              <a:extLst>
                <a:ext uri="{FF2B5EF4-FFF2-40B4-BE49-F238E27FC236}">
                  <a16:creationId xmlns:a16="http://schemas.microsoft.com/office/drawing/2014/main" id="{E50DB23D-AB6A-9241-A77F-E74CEF7774D9}"/>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1" name="Group 20">
              <a:extLst>
                <a:ext uri="{FF2B5EF4-FFF2-40B4-BE49-F238E27FC236}">
                  <a16:creationId xmlns:a16="http://schemas.microsoft.com/office/drawing/2014/main" id="{8FB4402E-2D64-8C49-9234-65900EBE5A23}"/>
                </a:ext>
              </a:extLst>
            </p:cNvPr>
            <p:cNvGrpSpPr/>
            <p:nvPr userDrawn="1"/>
          </p:nvGrpSpPr>
          <p:grpSpPr>
            <a:xfrm>
              <a:off x="-1" y="-1"/>
              <a:ext cx="320041" cy="6858001"/>
              <a:chOff x="-1" y="-1"/>
              <a:chExt cx="320041" cy="6858001"/>
            </a:xfrm>
          </p:grpSpPr>
          <p:sp>
            <p:nvSpPr>
              <p:cNvPr id="22" name="Rectangle 21">
                <a:extLst>
                  <a:ext uri="{FF2B5EF4-FFF2-40B4-BE49-F238E27FC236}">
                    <a16:creationId xmlns:a16="http://schemas.microsoft.com/office/drawing/2014/main" id="{4E3CA006-39E4-A843-AE4B-2578EBC30D4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3" name="Picture 22">
                <a:extLst>
                  <a:ext uri="{FF2B5EF4-FFF2-40B4-BE49-F238E27FC236}">
                    <a16:creationId xmlns:a16="http://schemas.microsoft.com/office/drawing/2014/main" id="{B17C5DAE-0BDB-E247-9B22-3C1AAF8C5946}"/>
                  </a:ext>
                </a:extLst>
              </p:cNvPr>
              <p:cNvPicPr>
                <a:picLocks noChangeAspect="1"/>
              </p:cNvPicPr>
              <p:nvPr userDrawn="1"/>
            </p:nvPicPr>
            <p:blipFill rotWithShape="1">
              <a:blip r:embed="rId2" cstate="email">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20081914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2022_2_TITLE - WHITE">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35814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grpSp>
        <p:nvGrpSpPr>
          <p:cNvPr id="11" name="Group 10">
            <a:extLst>
              <a:ext uri="{FF2B5EF4-FFF2-40B4-BE49-F238E27FC236}">
                <a16:creationId xmlns:a16="http://schemas.microsoft.com/office/drawing/2014/main" id="{C536BB15-AA6C-C047-9EFB-02BF4DCF6537}"/>
              </a:ext>
            </a:extLst>
          </p:cNvPr>
          <p:cNvGrpSpPr/>
          <p:nvPr/>
        </p:nvGrpSpPr>
        <p:grpSpPr>
          <a:xfrm>
            <a:off x="870115" y="4356100"/>
            <a:ext cx="5583493" cy="2273300"/>
            <a:chOff x="881703" y="4724400"/>
            <a:chExt cx="5240374" cy="2133600"/>
          </a:xfrm>
        </p:grpSpPr>
        <p:pic>
          <p:nvPicPr>
            <p:cNvPr id="3" name="Graphic 2">
              <a:extLst>
                <a:ext uri="{FF2B5EF4-FFF2-40B4-BE49-F238E27FC236}">
                  <a16:creationId xmlns:a16="http://schemas.microsoft.com/office/drawing/2014/main" id="{B6E3CFDA-96AA-E74B-BE65-6EBB3589893A}"/>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625725" y="4724400"/>
              <a:ext cx="1828800" cy="2133600"/>
            </a:xfrm>
            <a:prstGeom prst="rect">
              <a:avLst/>
            </a:prstGeom>
          </p:spPr>
        </p:pic>
        <p:pic>
          <p:nvPicPr>
            <p:cNvPr id="6" name="Graphic 5">
              <a:extLst>
                <a:ext uri="{FF2B5EF4-FFF2-40B4-BE49-F238E27FC236}">
                  <a16:creationId xmlns:a16="http://schemas.microsoft.com/office/drawing/2014/main" id="{45A80116-09A3-EE4D-88BC-BDF357E1585A}"/>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615010" y="4876800"/>
              <a:ext cx="1507067" cy="1828800"/>
            </a:xfrm>
            <a:prstGeom prst="rect">
              <a:avLst/>
            </a:prstGeom>
          </p:spPr>
        </p:pic>
        <p:pic>
          <p:nvPicPr>
            <p:cNvPr id="10" name="Picture 9">
              <a:extLst>
                <a:ext uri="{FF2B5EF4-FFF2-40B4-BE49-F238E27FC236}">
                  <a16:creationId xmlns:a16="http://schemas.microsoft.com/office/drawing/2014/main" id="{AF533670-5326-9A48-98DA-469D609882A3}"/>
                </a:ext>
              </a:extLst>
            </p:cNvPr>
            <p:cNvPicPr>
              <a:picLocks noChangeAspect="1"/>
            </p:cNvPicPr>
            <p:nvPr userDrawn="1"/>
          </p:nvPicPr>
          <p:blipFill>
            <a:blip r:embed="rId6" cstate="email">
              <a:extLst>
                <a:ext uri="{28A0092B-C50C-407E-A947-70E740481C1C}">
                  <a14:useLocalDpi xmlns:a14="http://schemas.microsoft.com/office/drawing/2010/main"/>
                </a:ext>
              </a:extLst>
            </a:blip>
            <a:srcRect/>
            <a:stretch/>
          </p:blipFill>
          <p:spPr>
            <a:xfrm>
              <a:off x="881703" y="4812405"/>
              <a:ext cx="1592747" cy="1964149"/>
            </a:xfrm>
            <a:prstGeom prst="rect">
              <a:avLst/>
            </a:prstGeom>
          </p:spPr>
        </p:pic>
      </p:grpSp>
      <p:pic>
        <p:nvPicPr>
          <p:cNvPr id="8" name="Picture 7" title="Humana Logo">
            <a:extLst>
              <a:ext uri="{FF2B5EF4-FFF2-40B4-BE49-F238E27FC236}">
                <a16:creationId xmlns:a16="http://schemas.microsoft.com/office/drawing/2014/main" id="{B86135B1-CA30-DE43-BD60-1762B136A7CF}"/>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914400" y="633379"/>
            <a:ext cx="1446306" cy="281021"/>
          </a:xfrm>
          <a:prstGeom prst="rect">
            <a:avLst/>
          </a:prstGeom>
        </p:spPr>
      </p:pic>
    </p:spTree>
    <p:extLst>
      <p:ext uri="{BB962C8B-B14F-4D97-AF65-F5344CB8AC3E}">
        <p14:creationId xmlns:p14="http://schemas.microsoft.com/office/powerpoint/2010/main" val="18119016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022_AGEND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2916958" y="365760"/>
            <a:ext cx="8909282" cy="603504"/>
          </a:xfrm>
        </p:spPr>
        <p:txBody>
          <a:bodyPr/>
          <a:lstStyle>
            <a:lvl1pPr>
              <a:defRPr>
                <a:solidFill>
                  <a:srgbClr val="5C9A1B"/>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2916958" y="1463040"/>
            <a:ext cx="8906233" cy="4572000"/>
          </a:xfrm>
        </p:spPr>
        <p:txBody>
          <a:bodyPr/>
          <a:lstStyle>
            <a:lvl1pPr marL="304815" indent="-304815">
              <a:lnSpc>
                <a:spcPct val="150000"/>
              </a:lnSpc>
              <a:buClr>
                <a:schemeClr val="tx1"/>
              </a:buClr>
              <a:buFont typeface="+mj-lt"/>
              <a:buAutoNum type="arabicPeriod"/>
              <a:defRPr>
                <a:latin typeface="+mn-lt"/>
              </a:defRPr>
            </a:lvl1pPr>
            <a:lvl2pPr marL="487704" indent="-182889">
              <a:defRPr sz="1900"/>
            </a:lvl2pPr>
            <a:lvl3pPr marL="670594">
              <a:defRPr/>
            </a:lvl3pPr>
            <a:lvl4pPr marL="853483">
              <a:defRPr/>
            </a:lvl4pPr>
            <a:lvl5pPr marL="1036372">
              <a:defRPr/>
            </a:lvl5pPr>
            <a:lvl6pPr marL="1219261">
              <a:defRPr/>
            </a:lvl6pPr>
            <a:lvl7pPr marL="1402150">
              <a:defRPr/>
            </a:lvl7pPr>
            <a:lvl8pPr marL="1585039">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9">
            <a:extLst>
              <a:ext uri="{FF2B5EF4-FFF2-40B4-BE49-F238E27FC236}">
                <a16:creationId xmlns:a16="http://schemas.microsoft.com/office/drawing/2014/main" id="{21BF7590-CEA5-424C-B50D-F5DAF189D775}"/>
              </a:ext>
            </a:extLst>
          </p:cNvPr>
          <p:cNvSpPr>
            <a:spLocks noGrp="1"/>
          </p:cNvSpPr>
          <p:nvPr>
            <p:ph type="ftr" sz="quarter" idx="16"/>
          </p:nvPr>
        </p:nvSpPr>
        <p:spPr>
          <a:xfrm>
            <a:off x="2916958" y="6248400"/>
            <a:ext cx="7687034" cy="304800"/>
          </a:xfrm>
        </p:spPr>
        <p:txBody>
          <a:bodyPr/>
          <a:lstStyle/>
          <a:p>
            <a:endParaRPr lang="en-US"/>
          </a:p>
        </p:txBody>
      </p:sp>
      <p:sp>
        <p:nvSpPr>
          <p:cNvPr id="7" name="Slide Number Placeholder 6">
            <a:extLst>
              <a:ext uri="{FF2B5EF4-FFF2-40B4-BE49-F238E27FC236}">
                <a16:creationId xmlns:a16="http://schemas.microsoft.com/office/drawing/2014/main" id="{6E6D1DB1-C1CC-BD45-B461-0B638A0285F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6" name="Group 15">
            <a:extLst>
              <a:ext uri="{FF2B5EF4-FFF2-40B4-BE49-F238E27FC236}">
                <a16:creationId xmlns:a16="http://schemas.microsoft.com/office/drawing/2014/main" id="{33A6F67B-1464-1C41-A0C8-4F32E1BE0A38}"/>
              </a:ext>
            </a:extLst>
          </p:cNvPr>
          <p:cNvGrpSpPr/>
          <p:nvPr userDrawn="1"/>
        </p:nvGrpSpPr>
        <p:grpSpPr>
          <a:xfrm>
            <a:off x="0" y="-1"/>
            <a:ext cx="2231249" cy="6858001"/>
            <a:chOff x="-12700" y="-41020"/>
            <a:chExt cx="2231249" cy="6858001"/>
          </a:xfrm>
        </p:grpSpPr>
        <p:pic>
          <p:nvPicPr>
            <p:cNvPr id="5" name="Graphic 4">
              <a:extLst>
                <a:ext uri="{FF2B5EF4-FFF2-40B4-BE49-F238E27FC236}">
                  <a16:creationId xmlns:a16="http://schemas.microsoft.com/office/drawing/2014/main" id="{7ACA53B3-FE53-9D48-846F-410038E6F21E}"/>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2700" y="2057400"/>
              <a:ext cx="2216266" cy="2699512"/>
            </a:xfrm>
            <a:prstGeom prst="rect">
              <a:avLst/>
            </a:prstGeom>
          </p:spPr>
        </p:pic>
        <p:pic>
          <p:nvPicPr>
            <p:cNvPr id="13" name="Graphic 12">
              <a:extLst>
                <a:ext uri="{FF2B5EF4-FFF2-40B4-BE49-F238E27FC236}">
                  <a16:creationId xmlns:a16="http://schemas.microsoft.com/office/drawing/2014/main" id="{06430B34-B9B8-CB44-885D-7DED7D41BFB1}"/>
                </a:ext>
              </a:extLst>
            </p:cNvPr>
            <p:cNvPicPr>
              <a:picLocks noChangeAspect="1"/>
            </p:cNvPicPr>
            <p:nvPr userDrawn="1"/>
          </p:nvPicPr>
          <p:blipFill rotWithShape="1">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b="48479"/>
            <a:stretch/>
          </p:blipFill>
          <p:spPr>
            <a:xfrm>
              <a:off x="-12700" y="5427222"/>
              <a:ext cx="2189622" cy="1389759"/>
            </a:xfrm>
            <a:prstGeom prst="rect">
              <a:avLst/>
            </a:prstGeom>
          </p:spPr>
        </p:pic>
        <p:pic>
          <p:nvPicPr>
            <p:cNvPr id="15" name="Graphic 14">
              <a:extLst>
                <a:ext uri="{FF2B5EF4-FFF2-40B4-BE49-F238E27FC236}">
                  <a16:creationId xmlns:a16="http://schemas.microsoft.com/office/drawing/2014/main" id="{13552D74-FA06-FB48-8209-84A223B443C3}"/>
                </a:ext>
              </a:extLst>
            </p:cNvPr>
            <p:cNvPicPr>
              <a:picLocks noChangeAspect="1"/>
            </p:cNvPicPr>
            <p:nvPr userDrawn="1"/>
          </p:nvPicPr>
          <p:blipFill rotWithShape="1">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rcRect t="48479"/>
            <a:stretch/>
          </p:blipFill>
          <p:spPr>
            <a:xfrm>
              <a:off x="-12700" y="-41020"/>
              <a:ext cx="2231249" cy="1389759"/>
            </a:xfrm>
            <a:prstGeom prst="rect">
              <a:avLst/>
            </a:prstGeom>
          </p:spPr>
        </p:pic>
      </p:grpSp>
      <p:sp>
        <p:nvSpPr>
          <p:cNvPr id="4" name="Slide Number Placeholder 2">
            <a:extLst>
              <a:ext uri="{FF2B5EF4-FFF2-40B4-BE49-F238E27FC236}">
                <a16:creationId xmlns:a16="http://schemas.microsoft.com/office/drawing/2014/main" id="{BBA46547-C076-6CD4-AAA3-120C24BA6D0A}"/>
              </a:ext>
            </a:extLst>
          </p:cNvPr>
          <p:cNvSpPr txBox="1">
            <a:spLocks/>
          </p:cNvSpPr>
          <p:nvPr userDrawn="1"/>
        </p:nvSpPr>
        <p:spPr>
          <a:xfrm>
            <a:off x="10601410" y="6245819"/>
            <a:ext cx="1219200" cy="304800"/>
          </a:xfrm>
          <a:prstGeom prst="rect">
            <a:avLst/>
          </a:prstGeom>
          <a:noFill/>
        </p:spPr>
        <p:txBody>
          <a:bodyPr wrap="square" lIns="0" tIns="0" rIns="0" bIns="0" rtlCol="0" anchor="ctr">
            <a:noAutofit/>
          </a:bodyPr>
          <a:lstStyle>
            <a:defPPr>
              <a:defRPr lang="uk-UA"/>
            </a:defPPr>
            <a:lvl1pPr marL="0" algn="r" defTabSz="914309" rtl="0" eaLnBrk="1" latinLnBrk="0" hangingPunct="1">
              <a:defRPr lang="uk-UA" sz="1200" b="0" i="0" kern="1200" smtClean="0">
                <a:solidFill>
                  <a:schemeClr val="bg1"/>
                </a:solidFill>
                <a:latin typeface="Calibri Light" panose="020F0302020204030204" pitchFamily="34" charset="0"/>
                <a:ea typeface="+mn-ea"/>
                <a:cs typeface="Calibri Light" panose="020F0302020204030204" pitchFamily="34" charset="0"/>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Tree>
    <p:extLst>
      <p:ext uri="{BB962C8B-B14F-4D97-AF65-F5344CB8AC3E}">
        <p14:creationId xmlns:p14="http://schemas.microsoft.com/office/powerpoint/2010/main" val="10459814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022_1_AGEND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2916958" y="365760"/>
            <a:ext cx="8909282" cy="603504"/>
          </a:xfrm>
        </p:spPr>
        <p:txBody>
          <a:bodyPr/>
          <a:lstStyle>
            <a:lvl1pPr>
              <a:defRPr>
                <a:solidFill>
                  <a:schemeClr val="tx2"/>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2916958" y="1463040"/>
            <a:ext cx="8906233" cy="4572000"/>
          </a:xfrm>
        </p:spPr>
        <p:txBody>
          <a:bodyPr/>
          <a:lstStyle>
            <a:lvl1pPr marL="304815" indent="-304815">
              <a:lnSpc>
                <a:spcPct val="150000"/>
              </a:lnSpc>
              <a:buClr>
                <a:schemeClr val="tx2"/>
              </a:buClr>
              <a:buFont typeface="+mj-lt"/>
              <a:buAutoNum type="arabicPeriod"/>
              <a:defRPr>
                <a:solidFill>
                  <a:schemeClr val="tx2"/>
                </a:solidFill>
                <a:latin typeface="+mn-lt"/>
              </a:defRPr>
            </a:lvl1pPr>
            <a:lvl2pPr marL="487704" indent="-182889">
              <a:buClr>
                <a:schemeClr val="tx2"/>
              </a:buClr>
              <a:defRPr sz="1900">
                <a:solidFill>
                  <a:schemeClr val="tx2"/>
                </a:solidFill>
              </a:defRPr>
            </a:lvl2pPr>
            <a:lvl3pPr marL="670594">
              <a:buClr>
                <a:schemeClr val="tx2"/>
              </a:buClr>
              <a:defRPr>
                <a:solidFill>
                  <a:schemeClr val="tx2"/>
                </a:solidFill>
              </a:defRPr>
            </a:lvl3pPr>
            <a:lvl4pPr marL="853483">
              <a:buClr>
                <a:schemeClr val="tx2"/>
              </a:buClr>
              <a:defRPr>
                <a:solidFill>
                  <a:schemeClr val="tx2"/>
                </a:solidFill>
              </a:defRPr>
            </a:lvl4pPr>
            <a:lvl5pPr marL="1036372">
              <a:buClr>
                <a:schemeClr val="tx2"/>
              </a:buClr>
              <a:defRPr>
                <a:solidFill>
                  <a:schemeClr val="tx2"/>
                </a:solidFill>
              </a:defRPr>
            </a:lvl5pPr>
            <a:lvl6pPr marL="1219261">
              <a:buClr>
                <a:schemeClr val="tx2"/>
              </a:buClr>
              <a:defRPr>
                <a:solidFill>
                  <a:schemeClr val="tx2"/>
                </a:solidFill>
              </a:defRPr>
            </a:lvl6pPr>
            <a:lvl7pPr marL="1402150">
              <a:buClr>
                <a:schemeClr val="tx2"/>
              </a:buClr>
              <a:defRPr>
                <a:solidFill>
                  <a:schemeClr val="tx2"/>
                </a:solidFill>
              </a:defRPr>
            </a:lvl7pPr>
            <a:lvl8pPr marL="1585039">
              <a:buClr>
                <a:schemeClr val="tx2"/>
              </a:buClr>
              <a:defRPr>
                <a:solidFill>
                  <a:schemeClr val="tx2"/>
                </a:solidFill>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9">
            <a:extLst>
              <a:ext uri="{FF2B5EF4-FFF2-40B4-BE49-F238E27FC236}">
                <a16:creationId xmlns:a16="http://schemas.microsoft.com/office/drawing/2014/main" id="{21BF7590-CEA5-424C-B50D-F5DAF189D775}"/>
              </a:ext>
            </a:extLst>
          </p:cNvPr>
          <p:cNvSpPr>
            <a:spLocks noGrp="1"/>
          </p:cNvSpPr>
          <p:nvPr>
            <p:ph type="ftr" sz="quarter" idx="16"/>
          </p:nvPr>
        </p:nvSpPr>
        <p:spPr>
          <a:xfrm>
            <a:off x="2916958" y="6248400"/>
            <a:ext cx="7687034" cy="304800"/>
          </a:xfrm>
        </p:spPr>
        <p:txBody>
          <a:bodyPr/>
          <a:lstStyle/>
          <a:p>
            <a:endParaRPr lang="en-US"/>
          </a:p>
        </p:txBody>
      </p:sp>
      <p:sp>
        <p:nvSpPr>
          <p:cNvPr id="7" name="Slide Number Placeholder 6">
            <a:extLst>
              <a:ext uri="{FF2B5EF4-FFF2-40B4-BE49-F238E27FC236}">
                <a16:creationId xmlns:a16="http://schemas.microsoft.com/office/drawing/2014/main" id="{6E6D1DB1-C1CC-BD45-B461-0B638A0285F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6" name="Group 15">
            <a:extLst>
              <a:ext uri="{FF2B5EF4-FFF2-40B4-BE49-F238E27FC236}">
                <a16:creationId xmlns:a16="http://schemas.microsoft.com/office/drawing/2014/main" id="{33A6F67B-1464-1C41-A0C8-4F32E1BE0A38}"/>
              </a:ext>
            </a:extLst>
          </p:cNvPr>
          <p:cNvGrpSpPr/>
          <p:nvPr userDrawn="1"/>
        </p:nvGrpSpPr>
        <p:grpSpPr>
          <a:xfrm>
            <a:off x="0" y="-1"/>
            <a:ext cx="2231249" cy="6858001"/>
            <a:chOff x="-12700" y="-41020"/>
            <a:chExt cx="2231249" cy="6858001"/>
          </a:xfrm>
          <a:solidFill>
            <a:schemeClr val="tx2"/>
          </a:solidFill>
        </p:grpSpPr>
        <p:pic>
          <p:nvPicPr>
            <p:cNvPr id="5" name="Graphic 4">
              <a:extLst>
                <a:ext uri="{FF2B5EF4-FFF2-40B4-BE49-F238E27FC236}">
                  <a16:creationId xmlns:a16="http://schemas.microsoft.com/office/drawing/2014/main" id="{7ACA53B3-FE53-9D48-846F-410038E6F21E}"/>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2700" y="2057400"/>
              <a:ext cx="2216266" cy="2699512"/>
            </a:xfrm>
            <a:prstGeom prst="rect">
              <a:avLst/>
            </a:prstGeom>
          </p:spPr>
        </p:pic>
        <p:pic>
          <p:nvPicPr>
            <p:cNvPr id="13" name="Graphic 12">
              <a:extLst>
                <a:ext uri="{FF2B5EF4-FFF2-40B4-BE49-F238E27FC236}">
                  <a16:creationId xmlns:a16="http://schemas.microsoft.com/office/drawing/2014/main" id="{06430B34-B9B8-CB44-885D-7DED7D41BFB1}"/>
                </a:ext>
              </a:extLst>
            </p:cNvPr>
            <p:cNvPicPr>
              <a:picLocks noChangeAspect="1"/>
            </p:cNvPicPr>
            <p:nvPr userDrawn="1"/>
          </p:nvPicPr>
          <p:blipFill rotWithShape="1">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rcRect b="48479"/>
            <a:stretch/>
          </p:blipFill>
          <p:spPr>
            <a:xfrm>
              <a:off x="-12700" y="5427222"/>
              <a:ext cx="2189622" cy="1389759"/>
            </a:xfrm>
            <a:prstGeom prst="rect">
              <a:avLst/>
            </a:prstGeom>
          </p:spPr>
        </p:pic>
        <p:pic>
          <p:nvPicPr>
            <p:cNvPr id="15" name="Graphic 14">
              <a:extLst>
                <a:ext uri="{FF2B5EF4-FFF2-40B4-BE49-F238E27FC236}">
                  <a16:creationId xmlns:a16="http://schemas.microsoft.com/office/drawing/2014/main" id="{13552D74-FA06-FB48-8209-84A223B443C3}"/>
                </a:ext>
              </a:extLst>
            </p:cNvPr>
            <p:cNvPicPr>
              <a:picLocks noChangeAspect="1"/>
            </p:cNvPicPr>
            <p:nvPr userDrawn="1"/>
          </p:nvPicPr>
          <p:blipFill rotWithShape="1">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rcRect t="48479"/>
            <a:stretch/>
          </p:blipFill>
          <p:spPr>
            <a:xfrm>
              <a:off x="-12700" y="-41020"/>
              <a:ext cx="2231249" cy="1389759"/>
            </a:xfrm>
            <a:prstGeom prst="rect">
              <a:avLst/>
            </a:prstGeom>
          </p:spPr>
        </p:pic>
      </p:grpSp>
    </p:spTree>
    <p:extLst>
      <p:ext uri="{BB962C8B-B14F-4D97-AF65-F5344CB8AC3E}">
        <p14:creationId xmlns:p14="http://schemas.microsoft.com/office/powerpoint/2010/main" val="31825980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022_SPEAKER SLIDE -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A140E-C3B9-7249-8B71-09A343E86A9A}"/>
              </a:ext>
            </a:extLst>
          </p:cNvPr>
          <p:cNvSpPr>
            <a:spLocks noGrp="1"/>
          </p:cNvSpPr>
          <p:nvPr userDrawn="1">
            <p:ph type="title"/>
          </p:nvPr>
        </p:nvSpPr>
        <p:spPr/>
        <p:txBody>
          <a:bodyPr/>
          <a:lstStyle>
            <a:lvl1pPr>
              <a:defRPr>
                <a:solidFill>
                  <a:srgbClr val="5C9A1B"/>
                </a:solidFill>
              </a:defRPr>
            </a:lvl1pPr>
          </a:lstStyle>
          <a:p>
            <a:r>
              <a:rPr lang="en-US"/>
              <a:t>Click to edit Master title style</a:t>
            </a:r>
          </a:p>
        </p:txBody>
      </p:sp>
      <p:sp>
        <p:nvSpPr>
          <p:cNvPr id="11" name="Picture Placeholder 12"/>
          <p:cNvSpPr>
            <a:spLocks noGrp="1"/>
          </p:cNvSpPr>
          <p:nvPr userDrawn="1">
            <p:ph type="pic" sz="quarter" idx="11"/>
          </p:nvPr>
        </p:nvSpPr>
        <p:spPr>
          <a:xfrm>
            <a:off x="3586599" y="2148447"/>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3" name="Text Placeholder 2">
            <a:extLst>
              <a:ext uri="{FF2B5EF4-FFF2-40B4-BE49-F238E27FC236}">
                <a16:creationId xmlns:a16="http://schemas.microsoft.com/office/drawing/2014/main" id="{DCB85BD6-1A03-1946-9B62-D5C7E43C47BF}"/>
              </a:ext>
            </a:extLst>
          </p:cNvPr>
          <p:cNvSpPr>
            <a:spLocks noGrp="1"/>
          </p:cNvSpPr>
          <p:nvPr userDrawn="1">
            <p:ph type="body" sz="quarter" idx="15" hasCustomPrompt="1"/>
          </p:nvPr>
        </p:nvSpPr>
        <p:spPr>
          <a:xfrm>
            <a:off x="2916959" y="3968984"/>
            <a:ext cx="296127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10" name="Picture Placeholder 12"/>
          <p:cNvSpPr>
            <a:spLocks noGrp="1"/>
          </p:cNvSpPr>
          <p:nvPr userDrawn="1">
            <p:ph type="pic" sz="quarter" idx="12"/>
          </p:nvPr>
        </p:nvSpPr>
        <p:spPr>
          <a:xfrm>
            <a:off x="7302859" y="2148447"/>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12" name="Text Placeholder 2">
            <a:extLst>
              <a:ext uri="{FF2B5EF4-FFF2-40B4-BE49-F238E27FC236}">
                <a16:creationId xmlns:a16="http://schemas.microsoft.com/office/drawing/2014/main" id="{E1169706-2771-1342-BC54-D83D997E21A0}"/>
              </a:ext>
            </a:extLst>
          </p:cNvPr>
          <p:cNvSpPr>
            <a:spLocks noGrp="1"/>
          </p:cNvSpPr>
          <p:nvPr userDrawn="1">
            <p:ph type="body" sz="quarter" idx="16" hasCustomPrompt="1"/>
          </p:nvPr>
        </p:nvSpPr>
        <p:spPr>
          <a:xfrm>
            <a:off x="6633219" y="3968984"/>
            <a:ext cx="296127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4" name="Footer Placeholder 3">
            <a:extLst>
              <a:ext uri="{FF2B5EF4-FFF2-40B4-BE49-F238E27FC236}">
                <a16:creationId xmlns:a16="http://schemas.microsoft.com/office/drawing/2014/main" id="{26D083DF-F4A2-154D-AA9B-C4ECB7018587}"/>
              </a:ext>
            </a:extLst>
          </p:cNvPr>
          <p:cNvSpPr>
            <a:spLocks noGrp="1"/>
          </p:cNvSpPr>
          <p:nvPr userDrawn="1">
            <p:ph type="ftr" sz="quarter" idx="19"/>
          </p:nvPr>
        </p:nvSpPr>
        <p:spPr/>
        <p:txBody>
          <a:bodyPr/>
          <a:lstStyle/>
          <a:p>
            <a:endParaRPr lang="en-US"/>
          </a:p>
        </p:txBody>
      </p:sp>
      <p:sp>
        <p:nvSpPr>
          <p:cNvPr id="7" name="Slide Number Placeholder 6">
            <a:extLst>
              <a:ext uri="{FF2B5EF4-FFF2-40B4-BE49-F238E27FC236}">
                <a16:creationId xmlns:a16="http://schemas.microsoft.com/office/drawing/2014/main" id="{D01172D9-C10D-224D-99BD-8F93F0014515}"/>
              </a:ext>
            </a:extLst>
          </p:cNvPr>
          <p:cNvSpPr>
            <a:spLocks noGrp="1"/>
          </p:cNvSpPr>
          <p:nvPr userDrawn="1">
            <p:ph type="sldNum" sz="quarter" idx="18"/>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9" name="Group 8">
            <a:extLst>
              <a:ext uri="{FF2B5EF4-FFF2-40B4-BE49-F238E27FC236}">
                <a16:creationId xmlns:a16="http://schemas.microsoft.com/office/drawing/2014/main" id="{1C6F7A5D-B218-C348-A93E-A09AA752177E}"/>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21E5B178-AB77-E142-B2FF-2A0071A67B5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4" name="Group 13">
              <a:extLst>
                <a:ext uri="{FF2B5EF4-FFF2-40B4-BE49-F238E27FC236}">
                  <a16:creationId xmlns:a16="http://schemas.microsoft.com/office/drawing/2014/main" id="{58A8C888-B822-194C-866E-8285DA3434BA}"/>
                </a:ext>
              </a:extLst>
            </p:cNvPr>
            <p:cNvGrpSpPr/>
            <p:nvPr userDrawn="1"/>
          </p:nvGrpSpPr>
          <p:grpSpPr>
            <a:xfrm>
              <a:off x="-1" y="0"/>
              <a:ext cx="320041" cy="6858000"/>
              <a:chOff x="-1" y="0"/>
              <a:chExt cx="320041" cy="6858000"/>
            </a:xfrm>
          </p:grpSpPr>
          <p:sp>
            <p:nvSpPr>
              <p:cNvPr id="15" name="Rectangle 14">
                <a:extLst>
                  <a:ext uri="{FF2B5EF4-FFF2-40B4-BE49-F238E27FC236}">
                    <a16:creationId xmlns:a16="http://schemas.microsoft.com/office/drawing/2014/main" id="{B4B7FAD9-F9D3-C245-84CB-0C8A0F560605}"/>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6" name="Picture 15">
                <a:extLst>
                  <a:ext uri="{FF2B5EF4-FFF2-40B4-BE49-F238E27FC236}">
                    <a16:creationId xmlns:a16="http://schemas.microsoft.com/office/drawing/2014/main" id="{A6B88E7D-376D-FA42-ADBA-2A25D506A908}"/>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275020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022_SPEAKER SLIDE -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A140E-C3B9-7249-8B71-09A343E86A9A}"/>
              </a:ext>
            </a:extLst>
          </p:cNvPr>
          <p:cNvSpPr>
            <a:spLocks noGrp="1"/>
          </p:cNvSpPr>
          <p:nvPr>
            <p:ph type="title"/>
          </p:nvPr>
        </p:nvSpPr>
        <p:spPr/>
        <p:txBody>
          <a:bodyPr/>
          <a:lstStyle/>
          <a:p>
            <a:r>
              <a:rPr lang="en-US"/>
              <a:t>Click to edit Master title style</a:t>
            </a:r>
          </a:p>
        </p:txBody>
      </p:sp>
      <p:sp>
        <p:nvSpPr>
          <p:cNvPr id="9" name="Picture Placeholder 12">
            <a:extLst>
              <a:ext uri="{FF2B5EF4-FFF2-40B4-BE49-F238E27FC236}">
                <a16:creationId xmlns:a16="http://schemas.microsoft.com/office/drawing/2014/main" id="{56D570B6-EDA8-D549-8E95-F9AE4E934A03}"/>
              </a:ext>
            </a:extLst>
          </p:cNvPr>
          <p:cNvSpPr>
            <a:spLocks noGrp="1"/>
          </p:cNvSpPr>
          <p:nvPr>
            <p:ph type="pic" sz="quarter" idx="19"/>
          </p:nvPr>
        </p:nvSpPr>
        <p:spPr>
          <a:xfrm>
            <a:off x="2465855" y="2144266"/>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16" name="Text Placeholder 2">
            <a:extLst>
              <a:ext uri="{FF2B5EF4-FFF2-40B4-BE49-F238E27FC236}">
                <a16:creationId xmlns:a16="http://schemas.microsoft.com/office/drawing/2014/main" id="{9E564787-CBDB-A747-8277-DB5B8577BE28}"/>
              </a:ext>
            </a:extLst>
          </p:cNvPr>
          <p:cNvSpPr>
            <a:spLocks noGrp="1"/>
          </p:cNvSpPr>
          <p:nvPr>
            <p:ph type="body" sz="quarter" idx="20" hasCustomPrompt="1"/>
          </p:nvPr>
        </p:nvSpPr>
        <p:spPr>
          <a:xfrm>
            <a:off x="2159513" y="3959624"/>
            <a:ext cx="222975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11" name="Picture Placeholder 12"/>
          <p:cNvSpPr>
            <a:spLocks noGrp="1"/>
          </p:cNvSpPr>
          <p:nvPr>
            <p:ph type="pic" sz="quarter" idx="11"/>
          </p:nvPr>
        </p:nvSpPr>
        <p:spPr>
          <a:xfrm>
            <a:off x="5438860" y="2144266"/>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3" name="Text Placeholder 2">
            <a:extLst>
              <a:ext uri="{FF2B5EF4-FFF2-40B4-BE49-F238E27FC236}">
                <a16:creationId xmlns:a16="http://schemas.microsoft.com/office/drawing/2014/main" id="{DCB85BD6-1A03-1946-9B62-D5C7E43C47BF}"/>
              </a:ext>
            </a:extLst>
          </p:cNvPr>
          <p:cNvSpPr>
            <a:spLocks noGrp="1"/>
          </p:cNvSpPr>
          <p:nvPr>
            <p:ph type="body" sz="quarter" idx="15" hasCustomPrompt="1"/>
          </p:nvPr>
        </p:nvSpPr>
        <p:spPr>
          <a:xfrm>
            <a:off x="5140843" y="3959624"/>
            <a:ext cx="2229763"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10" name="Picture Placeholder 12"/>
          <p:cNvSpPr>
            <a:spLocks noGrp="1"/>
          </p:cNvSpPr>
          <p:nvPr>
            <p:ph type="pic" sz="quarter" idx="12"/>
          </p:nvPr>
        </p:nvSpPr>
        <p:spPr>
          <a:xfrm>
            <a:off x="8406695" y="2144266"/>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12" name="Text Placeholder 2">
            <a:extLst>
              <a:ext uri="{FF2B5EF4-FFF2-40B4-BE49-F238E27FC236}">
                <a16:creationId xmlns:a16="http://schemas.microsoft.com/office/drawing/2014/main" id="{E1169706-2771-1342-BC54-D83D997E21A0}"/>
              </a:ext>
            </a:extLst>
          </p:cNvPr>
          <p:cNvSpPr>
            <a:spLocks noGrp="1"/>
          </p:cNvSpPr>
          <p:nvPr>
            <p:ph type="body" sz="quarter" idx="16" hasCustomPrompt="1"/>
          </p:nvPr>
        </p:nvSpPr>
        <p:spPr>
          <a:xfrm>
            <a:off x="8107991" y="3959624"/>
            <a:ext cx="223113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4" name="Footer Placeholder 3">
            <a:extLst>
              <a:ext uri="{FF2B5EF4-FFF2-40B4-BE49-F238E27FC236}">
                <a16:creationId xmlns:a16="http://schemas.microsoft.com/office/drawing/2014/main" id="{DA42D0F9-08A4-0F4D-A0B4-2042E516E6C7}"/>
              </a:ext>
            </a:extLst>
          </p:cNvPr>
          <p:cNvSpPr>
            <a:spLocks noGrp="1"/>
          </p:cNvSpPr>
          <p:nvPr>
            <p:ph type="ftr" sz="quarter" idx="21"/>
          </p:nvPr>
        </p:nvSpPr>
        <p:spPr/>
        <p:txBody>
          <a:bodyPr/>
          <a:lstStyle/>
          <a:p>
            <a:endParaRPr lang="en-US"/>
          </a:p>
        </p:txBody>
      </p:sp>
      <p:sp>
        <p:nvSpPr>
          <p:cNvPr id="7" name="Slide Number Placeholder 6">
            <a:extLst>
              <a:ext uri="{FF2B5EF4-FFF2-40B4-BE49-F238E27FC236}">
                <a16:creationId xmlns:a16="http://schemas.microsoft.com/office/drawing/2014/main" id="{D01172D9-C10D-224D-99BD-8F93F0014515}"/>
              </a:ext>
            </a:extLst>
          </p:cNvPr>
          <p:cNvSpPr>
            <a:spLocks noGrp="1"/>
          </p:cNvSpPr>
          <p:nvPr>
            <p:ph type="sldNum" sz="quarter" idx="18"/>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3" name="Group 12">
            <a:extLst>
              <a:ext uri="{FF2B5EF4-FFF2-40B4-BE49-F238E27FC236}">
                <a16:creationId xmlns:a16="http://schemas.microsoft.com/office/drawing/2014/main" id="{1C2703F9-A1F3-C541-A93C-216A6BCFCAF6}"/>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906F3A0C-DA47-2E45-8CFD-9960ED26C35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A0806CF9-9DB7-964D-988D-3C14CC8C9817}"/>
                </a:ext>
              </a:extLst>
            </p:cNvPr>
            <p:cNvGrpSpPr/>
            <p:nvPr userDrawn="1"/>
          </p:nvGrpSpPr>
          <p:grpSpPr>
            <a:xfrm>
              <a:off x="-1" y="0"/>
              <a:ext cx="320041" cy="6858000"/>
              <a:chOff x="-1" y="0"/>
              <a:chExt cx="320041" cy="6858000"/>
            </a:xfrm>
          </p:grpSpPr>
          <p:sp>
            <p:nvSpPr>
              <p:cNvPr id="17" name="Rectangle 16">
                <a:extLst>
                  <a:ext uri="{FF2B5EF4-FFF2-40B4-BE49-F238E27FC236}">
                    <a16:creationId xmlns:a16="http://schemas.microsoft.com/office/drawing/2014/main" id="{C55E58E0-A32D-6149-81EF-7114904F2F26}"/>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Graphic 17">
                <a:extLst>
                  <a:ext uri="{FF2B5EF4-FFF2-40B4-BE49-F238E27FC236}">
                    <a16:creationId xmlns:a16="http://schemas.microsoft.com/office/drawing/2014/main" id="{71283955-F548-B24E-BF92-03097B4804D5}"/>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422935630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022_CENTER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5473DB-1F75-834F-927D-ADB5216B269C}"/>
              </a:ext>
            </a:extLst>
          </p:cNvPr>
          <p:cNvSpPr>
            <a:spLocks noGrp="1"/>
          </p:cNvSpPr>
          <p:nvPr>
            <p:ph type="title"/>
          </p:nvPr>
        </p:nvSpPr>
        <p:spPr/>
        <p:txBody>
          <a:bodyPr/>
          <a:lstStyle/>
          <a:p>
            <a:r>
              <a:rPr lang="en-US"/>
              <a:t>Click to edit Master title style</a:t>
            </a:r>
          </a:p>
        </p:txBody>
      </p:sp>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685800" y="1463040"/>
            <a:ext cx="11137392" cy="4572000"/>
          </a:xfrm>
          <a:prstGeom prst="rect">
            <a:avLst/>
          </a:prstGeom>
        </p:spPr>
        <p:txBody>
          <a:bodyPr anchor="ctr"/>
          <a:lstStyle>
            <a:lvl1pPr marL="0" indent="0" algn="ctr">
              <a:lnSpc>
                <a:spcPct val="150000"/>
              </a:lnSpc>
              <a:buNone/>
              <a:defRPr sz="1900">
                <a:solidFill>
                  <a:schemeClr val="tx1"/>
                </a:solidFill>
              </a:defRPr>
            </a:lvl1pPr>
          </a:lstStyle>
          <a:p>
            <a:pPr lvl="0"/>
            <a:r>
              <a:rPr lang="en-US"/>
              <a:t>Click to edit Master text styles</a:t>
            </a:r>
          </a:p>
        </p:txBody>
      </p:sp>
      <p:sp>
        <p:nvSpPr>
          <p:cNvPr id="4" name="Footer Placeholder 3">
            <a:extLst>
              <a:ext uri="{FF2B5EF4-FFF2-40B4-BE49-F238E27FC236}">
                <a16:creationId xmlns:a16="http://schemas.microsoft.com/office/drawing/2014/main" id="{73BA5E07-3F71-5443-8384-74F9B787AEFC}"/>
              </a:ext>
            </a:extLst>
          </p:cNvPr>
          <p:cNvSpPr>
            <a:spLocks noGrp="1"/>
          </p:cNvSpPr>
          <p:nvPr>
            <p:ph type="ftr" sz="quarter" idx="15"/>
          </p:nvPr>
        </p:nvSpPr>
        <p:spPr/>
        <p:txBody>
          <a:bodyPr/>
          <a:lstStyle/>
          <a:p>
            <a:endParaRPr lang="en-US"/>
          </a:p>
        </p:txBody>
      </p:sp>
      <p:sp>
        <p:nvSpPr>
          <p:cNvPr id="7" name="Slide Number Placeholder 6">
            <a:extLst>
              <a:ext uri="{FF2B5EF4-FFF2-40B4-BE49-F238E27FC236}">
                <a16:creationId xmlns:a16="http://schemas.microsoft.com/office/drawing/2014/main" id="{E82A76A7-610A-284F-8CBA-26689485FF52}"/>
              </a:ext>
            </a:extLst>
          </p:cNvPr>
          <p:cNvSpPr>
            <a:spLocks noGrp="1"/>
          </p:cNvSpPr>
          <p:nvPr>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9" name="Group 8">
            <a:extLst>
              <a:ext uri="{FF2B5EF4-FFF2-40B4-BE49-F238E27FC236}">
                <a16:creationId xmlns:a16="http://schemas.microsoft.com/office/drawing/2014/main" id="{3961C3EF-7FA3-1248-9967-95A00E2B846A}"/>
              </a:ext>
            </a:extLst>
          </p:cNvPr>
          <p:cNvGrpSpPr/>
          <p:nvPr userDrawn="1"/>
        </p:nvGrpSpPr>
        <p:grpSpPr>
          <a:xfrm>
            <a:off x="-1" y="-1"/>
            <a:ext cx="320041" cy="6858001"/>
            <a:chOff x="-1" y="-1"/>
            <a:chExt cx="320041" cy="6858001"/>
          </a:xfrm>
        </p:grpSpPr>
        <p:sp>
          <p:nvSpPr>
            <p:cNvPr id="11" name="Rectangle 10">
              <a:extLst>
                <a:ext uri="{FF2B5EF4-FFF2-40B4-BE49-F238E27FC236}">
                  <a16:creationId xmlns:a16="http://schemas.microsoft.com/office/drawing/2014/main" id="{ADED1D16-863E-A74A-A34B-0CB43025A4EF}"/>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2" name="Group 11">
              <a:extLst>
                <a:ext uri="{FF2B5EF4-FFF2-40B4-BE49-F238E27FC236}">
                  <a16:creationId xmlns:a16="http://schemas.microsoft.com/office/drawing/2014/main" id="{ABA92E88-DAEF-2F41-AEF5-B7C77D621677}"/>
                </a:ext>
              </a:extLst>
            </p:cNvPr>
            <p:cNvGrpSpPr/>
            <p:nvPr userDrawn="1"/>
          </p:nvGrpSpPr>
          <p:grpSpPr>
            <a:xfrm>
              <a:off x="-1" y="-1"/>
              <a:ext cx="320041" cy="6858001"/>
              <a:chOff x="-1" y="-1"/>
              <a:chExt cx="320041" cy="6858001"/>
            </a:xfrm>
          </p:grpSpPr>
          <p:sp>
            <p:nvSpPr>
              <p:cNvPr id="13" name="Rectangle 12">
                <a:extLst>
                  <a:ext uri="{FF2B5EF4-FFF2-40B4-BE49-F238E27FC236}">
                    <a16:creationId xmlns:a16="http://schemas.microsoft.com/office/drawing/2014/main" id="{3365F065-9D3C-7B42-9481-247B96FFB609}"/>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4" name="Picture 13">
                <a:extLst>
                  <a:ext uri="{FF2B5EF4-FFF2-40B4-BE49-F238E27FC236}">
                    <a16:creationId xmlns:a16="http://schemas.microsoft.com/office/drawing/2014/main" id="{C8AC8E6F-6026-4646-BE94-2B8A086752CC}"/>
                  </a:ext>
                </a:extLst>
              </p:cNvPr>
              <p:cNvPicPr>
                <a:picLocks noChangeAspect="1"/>
              </p:cNvPicPr>
              <p:nvPr userDrawn="1"/>
            </p:nvPicPr>
            <p:blipFill rotWithShape="1">
              <a:blip r:embed="rId2" cstate="email">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291842344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022_QUOTE">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685800" y="1828800"/>
            <a:ext cx="11137392" cy="3044952"/>
          </a:xfrm>
          <a:prstGeom prst="rect">
            <a:avLst/>
          </a:prstGeom>
        </p:spPr>
        <p:txBody>
          <a:bodyPr anchor="ctr"/>
          <a:lstStyle>
            <a:lvl1pPr marL="0" indent="0" algn="ctr">
              <a:lnSpc>
                <a:spcPct val="100000"/>
              </a:lnSpc>
              <a:buNone/>
              <a:defRPr sz="3200">
                <a:solidFill>
                  <a:schemeClr val="tx1"/>
                </a:solidFill>
              </a:defRPr>
            </a:lvl1pPr>
          </a:lstStyle>
          <a:p>
            <a:pPr lvl="0"/>
            <a:r>
              <a:rPr lang="en-US"/>
              <a:t>Click to edit Master text styles</a:t>
            </a:r>
          </a:p>
        </p:txBody>
      </p:sp>
      <p:sp>
        <p:nvSpPr>
          <p:cNvPr id="4" name="Footer Placeholder 3">
            <a:extLst>
              <a:ext uri="{FF2B5EF4-FFF2-40B4-BE49-F238E27FC236}">
                <a16:creationId xmlns:a16="http://schemas.microsoft.com/office/drawing/2014/main" id="{CFB950B3-1F1A-9A44-8C60-DC7B00458312}"/>
              </a:ext>
            </a:extLst>
          </p:cNvPr>
          <p:cNvSpPr>
            <a:spLocks noGrp="1"/>
          </p:cNvSpPr>
          <p:nvPr>
            <p:ph type="ftr" sz="quarter" idx="15"/>
          </p:nvPr>
        </p:nvSpPr>
        <p:spPr/>
        <p:txBody>
          <a:bodyPr/>
          <a:lstStyle/>
          <a:p>
            <a:endParaRPr lang="en-US"/>
          </a:p>
        </p:txBody>
      </p:sp>
      <p:sp>
        <p:nvSpPr>
          <p:cNvPr id="3" name="Slide Number Placeholder 2">
            <a:extLst>
              <a:ext uri="{FF2B5EF4-FFF2-40B4-BE49-F238E27FC236}">
                <a16:creationId xmlns:a16="http://schemas.microsoft.com/office/drawing/2014/main" id="{8A423E85-AE4F-9A4A-9A32-BC2475460C74}"/>
              </a:ext>
            </a:extLst>
          </p:cNvPr>
          <p:cNvSpPr>
            <a:spLocks noGrp="1"/>
          </p:cNvSpPr>
          <p:nvPr>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7" name="Group 6">
            <a:extLst>
              <a:ext uri="{FF2B5EF4-FFF2-40B4-BE49-F238E27FC236}">
                <a16:creationId xmlns:a16="http://schemas.microsoft.com/office/drawing/2014/main" id="{2BE3661B-8DFC-9647-AF68-6F0FA80C2DF0}"/>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A906C0A8-357F-954A-AE25-B76503CD3D1E}"/>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4CB8B2DE-74F3-794C-B528-F46172D1B34A}"/>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64AA6641-093F-1D4B-A0B5-90B23B7B19C9}"/>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Graphic 12">
                <a:extLst>
                  <a:ext uri="{FF2B5EF4-FFF2-40B4-BE49-F238E27FC236}">
                    <a16:creationId xmlns:a16="http://schemas.microsoft.com/office/drawing/2014/main" id="{977CD21C-C406-AD41-A21E-4E486AD1F2C1}"/>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19900533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022_MAKE A STATMEN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E8D6957-8385-BA41-AC67-96E9BF1EE284}"/>
              </a:ext>
            </a:extLst>
          </p:cNvPr>
          <p:cNvSpPr>
            <a:spLocks noGrp="1"/>
          </p:cNvSpPr>
          <p:nvPr userDrawn="1">
            <p:ph type="body" sz="quarter" idx="13"/>
          </p:nvPr>
        </p:nvSpPr>
        <p:spPr>
          <a:xfrm>
            <a:off x="685799" y="2095150"/>
            <a:ext cx="4443984" cy="2667701"/>
          </a:xfrm>
        </p:spPr>
        <p:txBody>
          <a:bodyPr anchor="ctr"/>
          <a:lstStyle>
            <a:lvl1pPr>
              <a:defRPr sz="54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44254290-7DE3-6B44-8595-33F864E0761D}"/>
              </a:ext>
            </a:extLst>
          </p:cNvPr>
          <p:cNvSpPr>
            <a:spLocks noGrp="1"/>
          </p:cNvSpPr>
          <p:nvPr userDrawn="1">
            <p:ph type="body" sz="quarter" idx="12"/>
          </p:nvPr>
        </p:nvSpPr>
        <p:spPr>
          <a:xfrm>
            <a:off x="5522298" y="2095150"/>
            <a:ext cx="6300894" cy="2667701"/>
          </a:xfrm>
          <a:prstGeom prst="rect">
            <a:avLst/>
          </a:prstGeom>
        </p:spPr>
        <p:txBody>
          <a:bodyPr anchor="ctr"/>
          <a:lstStyle>
            <a:lvl1pPr marL="0" indent="0" algn="l">
              <a:lnSpc>
                <a:spcPct val="150000"/>
              </a:lnSpc>
              <a:buNone/>
              <a:defRPr sz="1900">
                <a:solidFill>
                  <a:schemeClr val="tx1"/>
                </a:solidFill>
              </a:defRPr>
            </a:lvl1pPr>
          </a:lstStyle>
          <a:p>
            <a:pPr lvl="0"/>
            <a:r>
              <a:rPr lang="en-US"/>
              <a:t>Click to edit Master text styles</a:t>
            </a:r>
          </a:p>
        </p:txBody>
      </p:sp>
      <p:sp>
        <p:nvSpPr>
          <p:cNvPr id="4" name="Footer Placeholder 3">
            <a:extLst>
              <a:ext uri="{FF2B5EF4-FFF2-40B4-BE49-F238E27FC236}">
                <a16:creationId xmlns:a16="http://schemas.microsoft.com/office/drawing/2014/main" id="{5312AA11-764E-7047-9DB2-3929FBD5C174}"/>
              </a:ext>
            </a:extLst>
          </p:cNvPr>
          <p:cNvSpPr>
            <a:spLocks noGrp="1"/>
          </p:cNvSpPr>
          <p:nvPr userDrawn="1">
            <p:ph type="ftr" sz="quarter" idx="16"/>
          </p:nvPr>
        </p:nvSpPr>
        <p:spPr/>
        <p:txBody>
          <a:bodyPr/>
          <a:lstStyle/>
          <a:p>
            <a:endParaRPr lang="en-US"/>
          </a:p>
        </p:txBody>
      </p:sp>
      <p:sp>
        <p:nvSpPr>
          <p:cNvPr id="7" name="Slide Number Placeholder 6">
            <a:extLst>
              <a:ext uri="{FF2B5EF4-FFF2-40B4-BE49-F238E27FC236}">
                <a16:creationId xmlns:a16="http://schemas.microsoft.com/office/drawing/2014/main" id="{F2E93802-628D-014A-8342-91C92F75B630}"/>
              </a:ext>
            </a:extLst>
          </p:cNvPr>
          <p:cNvSpPr>
            <a:spLocks noGrp="1"/>
          </p:cNvSpPr>
          <p:nvPr userDrawn="1">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cxnSp>
        <p:nvCxnSpPr>
          <p:cNvPr id="9" name="Straight Connector 8">
            <a:extLst>
              <a:ext uri="{FF2B5EF4-FFF2-40B4-BE49-F238E27FC236}">
                <a16:creationId xmlns:a16="http://schemas.microsoft.com/office/drawing/2014/main" id="{45EB701E-8C4A-3047-AED1-EAE347434DE6}"/>
              </a:ext>
            </a:extLst>
          </p:cNvPr>
          <p:cNvCxnSpPr>
            <a:cxnSpLocks/>
          </p:cNvCxnSpPr>
          <p:nvPr userDrawn="1"/>
        </p:nvCxnSpPr>
        <p:spPr>
          <a:xfrm>
            <a:off x="5324866" y="2095150"/>
            <a:ext cx="0" cy="2667701"/>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177F4664-E3FE-D24F-AD15-958203A7F420}"/>
              </a:ext>
            </a:extLst>
          </p:cNvPr>
          <p:cNvGrpSpPr/>
          <p:nvPr userDrawn="1"/>
        </p:nvGrpSpPr>
        <p:grpSpPr>
          <a:xfrm>
            <a:off x="-1" y="0"/>
            <a:ext cx="320041" cy="6858000"/>
            <a:chOff x="-1" y="0"/>
            <a:chExt cx="320041" cy="6858000"/>
          </a:xfrm>
        </p:grpSpPr>
        <p:sp>
          <p:nvSpPr>
            <p:cNvPr id="17" name="Rectangle 16">
              <a:extLst>
                <a:ext uri="{FF2B5EF4-FFF2-40B4-BE49-F238E27FC236}">
                  <a16:creationId xmlns:a16="http://schemas.microsoft.com/office/drawing/2014/main" id="{59514150-21D0-214D-A9AB-2A810325955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8" name="Group 17">
              <a:extLst>
                <a:ext uri="{FF2B5EF4-FFF2-40B4-BE49-F238E27FC236}">
                  <a16:creationId xmlns:a16="http://schemas.microsoft.com/office/drawing/2014/main" id="{DC2B38A9-5315-9B4D-A105-9D098BACE8FE}"/>
                </a:ext>
              </a:extLst>
            </p:cNvPr>
            <p:cNvGrpSpPr/>
            <p:nvPr userDrawn="1"/>
          </p:nvGrpSpPr>
          <p:grpSpPr>
            <a:xfrm>
              <a:off x="-1" y="0"/>
              <a:ext cx="320041" cy="6858000"/>
              <a:chOff x="-1" y="0"/>
              <a:chExt cx="320041" cy="6858000"/>
            </a:xfrm>
          </p:grpSpPr>
          <p:sp>
            <p:nvSpPr>
              <p:cNvPr id="19" name="Rectangle 18">
                <a:extLst>
                  <a:ext uri="{FF2B5EF4-FFF2-40B4-BE49-F238E27FC236}">
                    <a16:creationId xmlns:a16="http://schemas.microsoft.com/office/drawing/2014/main" id="{359BE5B0-277D-1942-BE3F-9EB340D48951}"/>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0" name="Picture 19">
                <a:extLst>
                  <a:ext uri="{FF2B5EF4-FFF2-40B4-BE49-F238E27FC236}">
                    <a16:creationId xmlns:a16="http://schemas.microsoft.com/office/drawing/2014/main" id="{0A6481BD-C62D-8C49-BE7A-BF005896AC17}"/>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324929330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022_TEXT - 2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202D9A-4AE7-D24A-B935-D891CC9DAAD3}"/>
              </a:ext>
            </a:extLst>
          </p:cNvPr>
          <p:cNvSpPr>
            <a:spLocks noGrp="1"/>
          </p:cNvSpPr>
          <p:nvPr userDrawn="1">
            <p:ph type="title"/>
          </p:nvPr>
        </p:nvSpPr>
        <p:spPr/>
        <p:txBody>
          <a:bodyPr/>
          <a:lstStyle/>
          <a:p>
            <a:r>
              <a:rPr lang="en-US"/>
              <a:t>Click to edit Master title style</a:t>
            </a:r>
          </a:p>
        </p:txBody>
      </p:sp>
      <p:sp>
        <p:nvSpPr>
          <p:cNvPr id="10" name="Text Placeholder 9">
            <a:extLst>
              <a:ext uri="{FF2B5EF4-FFF2-40B4-BE49-F238E27FC236}">
                <a16:creationId xmlns:a16="http://schemas.microsoft.com/office/drawing/2014/main" id="{DB6F82DE-D60B-DC4F-BF67-13C1749FD2B2}"/>
              </a:ext>
            </a:extLst>
          </p:cNvPr>
          <p:cNvSpPr>
            <a:spLocks noGrp="1"/>
          </p:cNvSpPr>
          <p:nvPr userDrawn="1">
            <p:ph type="body" sz="quarter" idx="16"/>
          </p:nvPr>
        </p:nvSpPr>
        <p:spPr>
          <a:xfrm>
            <a:off x="685800" y="1463040"/>
            <a:ext cx="5385816"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9">
            <a:extLst>
              <a:ext uri="{FF2B5EF4-FFF2-40B4-BE49-F238E27FC236}">
                <a16:creationId xmlns:a16="http://schemas.microsoft.com/office/drawing/2014/main" id="{3D2A7B6D-F215-164B-AB00-58091BC04357}"/>
              </a:ext>
            </a:extLst>
          </p:cNvPr>
          <p:cNvSpPr>
            <a:spLocks noGrp="1"/>
          </p:cNvSpPr>
          <p:nvPr userDrawn="1">
            <p:ph type="body" sz="quarter" idx="17"/>
          </p:nvPr>
        </p:nvSpPr>
        <p:spPr>
          <a:xfrm>
            <a:off x="6437376" y="1463040"/>
            <a:ext cx="5386558"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C09E3132-41DD-5640-81C9-CA94A8DA1D0F}"/>
              </a:ext>
            </a:extLst>
          </p:cNvPr>
          <p:cNvSpPr>
            <a:spLocks noGrp="1"/>
          </p:cNvSpPr>
          <p:nvPr userDrawn="1">
            <p:ph type="ftr" sz="quarter" idx="18"/>
          </p:nvPr>
        </p:nvSpPr>
        <p:spPr/>
        <p:txBody>
          <a:bodyPr/>
          <a:lstStyle/>
          <a:p>
            <a:endParaRPr lang="en-US"/>
          </a:p>
        </p:txBody>
      </p:sp>
      <p:sp>
        <p:nvSpPr>
          <p:cNvPr id="7" name="Slide Number Placeholder 6">
            <a:extLst>
              <a:ext uri="{FF2B5EF4-FFF2-40B4-BE49-F238E27FC236}">
                <a16:creationId xmlns:a16="http://schemas.microsoft.com/office/drawing/2014/main" id="{B64540F1-D8A0-FF46-B1EA-4E900B8607C0}"/>
              </a:ext>
            </a:extLst>
          </p:cNvPr>
          <p:cNvSpPr>
            <a:spLocks noGrp="1"/>
          </p:cNvSpPr>
          <p:nvPr userDrawn="1">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9" name="Group 18">
            <a:extLst>
              <a:ext uri="{FF2B5EF4-FFF2-40B4-BE49-F238E27FC236}">
                <a16:creationId xmlns:a16="http://schemas.microsoft.com/office/drawing/2014/main" id="{3C1FAF78-10EF-9245-B0F0-C5520AFFAF52}"/>
              </a:ext>
            </a:extLst>
          </p:cNvPr>
          <p:cNvGrpSpPr/>
          <p:nvPr userDrawn="1"/>
        </p:nvGrpSpPr>
        <p:grpSpPr>
          <a:xfrm>
            <a:off x="-1" y="0"/>
            <a:ext cx="320041" cy="6858000"/>
            <a:chOff x="-1" y="0"/>
            <a:chExt cx="320041" cy="6858000"/>
          </a:xfrm>
          <a:solidFill>
            <a:srgbClr val="114A21"/>
          </a:solidFill>
        </p:grpSpPr>
        <p:sp>
          <p:nvSpPr>
            <p:cNvPr id="16" name="Rectangle 15">
              <a:extLst>
                <a:ext uri="{FF2B5EF4-FFF2-40B4-BE49-F238E27FC236}">
                  <a16:creationId xmlns:a16="http://schemas.microsoft.com/office/drawing/2014/main" id="{35885738-3B2A-BF4F-932E-64383B048B20}"/>
                </a:ext>
              </a:extLst>
            </p:cNvPr>
            <p:cNvSpPr/>
            <p:nvPr userDrawn="1"/>
          </p:nvSpPr>
          <p:spPr>
            <a:xfrm>
              <a:off x="-1" y="0"/>
              <a:ext cx="320041" cy="969264"/>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Picture 17">
              <a:extLst>
                <a:ext uri="{FF2B5EF4-FFF2-40B4-BE49-F238E27FC236}">
                  <a16:creationId xmlns:a16="http://schemas.microsoft.com/office/drawing/2014/main" id="{663659F7-FA44-E74C-A47D-AD78372A99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041400"/>
              <a:ext cx="317500" cy="5816600"/>
            </a:xfrm>
            <a:prstGeom prst="rect">
              <a:avLst/>
            </a:prstGeom>
            <a:grpFill/>
          </p:spPr>
        </p:pic>
      </p:grpSp>
      <p:pic>
        <p:nvPicPr>
          <p:cNvPr id="6" name="Picture 5" descr="A close up of a plant&#10;&#10;Description automatically generated with medium confidence">
            <a:extLst>
              <a:ext uri="{FF2B5EF4-FFF2-40B4-BE49-F238E27FC236}">
                <a16:creationId xmlns:a16="http://schemas.microsoft.com/office/drawing/2014/main" id="{D02D7528-8AFF-E74A-B136-9C2179684BB7}"/>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rot="5400000">
            <a:off x="-2746125" y="3788541"/>
            <a:ext cx="5815584" cy="323334"/>
          </a:xfrm>
          <a:prstGeom prst="rect">
            <a:avLst/>
          </a:prstGeom>
        </p:spPr>
      </p:pic>
    </p:spTree>
    <p:extLst>
      <p:ext uri="{BB962C8B-B14F-4D97-AF65-F5344CB8AC3E}">
        <p14:creationId xmlns:p14="http://schemas.microsoft.com/office/powerpoint/2010/main" val="320572571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022_TEXT - 3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E93646-16B9-0F4C-9B07-2AE355DE9C09}"/>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248DC3CF-062F-6D4A-B068-360B58638D85}"/>
              </a:ext>
            </a:extLst>
          </p:cNvPr>
          <p:cNvSpPr>
            <a:spLocks noGrp="1"/>
          </p:cNvSpPr>
          <p:nvPr>
            <p:ph type="body" sz="quarter" idx="17"/>
          </p:nvPr>
        </p:nvSpPr>
        <p:spPr>
          <a:xfrm>
            <a:off x="685800" y="1463040"/>
            <a:ext cx="3209544"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
            <a:extLst>
              <a:ext uri="{FF2B5EF4-FFF2-40B4-BE49-F238E27FC236}">
                <a16:creationId xmlns:a16="http://schemas.microsoft.com/office/drawing/2014/main" id="{593CA37B-759A-264A-954C-81B341DC92B6}"/>
              </a:ext>
            </a:extLst>
          </p:cNvPr>
          <p:cNvSpPr>
            <a:spLocks noGrp="1"/>
          </p:cNvSpPr>
          <p:nvPr>
            <p:ph type="body" sz="quarter" idx="19"/>
          </p:nvPr>
        </p:nvSpPr>
        <p:spPr>
          <a:xfrm>
            <a:off x="4649978" y="1463040"/>
            <a:ext cx="3212592"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2">
            <a:extLst>
              <a:ext uri="{FF2B5EF4-FFF2-40B4-BE49-F238E27FC236}">
                <a16:creationId xmlns:a16="http://schemas.microsoft.com/office/drawing/2014/main" id="{B088EC3E-2BC0-6F4F-99A5-C254D1B5014E}"/>
              </a:ext>
            </a:extLst>
          </p:cNvPr>
          <p:cNvSpPr>
            <a:spLocks noGrp="1"/>
          </p:cNvSpPr>
          <p:nvPr>
            <p:ph type="body" sz="quarter" idx="18"/>
          </p:nvPr>
        </p:nvSpPr>
        <p:spPr>
          <a:xfrm>
            <a:off x="8610600" y="1463040"/>
            <a:ext cx="3212592"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1FF71666-31D6-0B41-921D-895B647FE59D}"/>
              </a:ext>
            </a:extLst>
          </p:cNvPr>
          <p:cNvSpPr>
            <a:spLocks noGrp="1"/>
          </p:cNvSpPr>
          <p:nvPr>
            <p:ph type="ftr" sz="quarter" idx="20"/>
          </p:nvPr>
        </p:nvSpPr>
        <p:spPr/>
        <p:txBody>
          <a:bodyPr/>
          <a:lstStyle/>
          <a:p>
            <a:endParaRPr lang="en-US"/>
          </a:p>
        </p:txBody>
      </p:sp>
      <p:sp>
        <p:nvSpPr>
          <p:cNvPr id="6" name="Slide Number Placeholder 5">
            <a:extLst>
              <a:ext uri="{FF2B5EF4-FFF2-40B4-BE49-F238E27FC236}">
                <a16:creationId xmlns:a16="http://schemas.microsoft.com/office/drawing/2014/main" id="{4AB6A206-F521-BF45-9311-E95E6E8C51C8}"/>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2" name="Rectangle 11">
            <a:extLst>
              <a:ext uri="{FF2B5EF4-FFF2-40B4-BE49-F238E27FC236}">
                <a16:creationId xmlns:a16="http://schemas.microsoft.com/office/drawing/2014/main" id="{798696DA-E60F-B14F-849A-E74914636560}"/>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3" name="Rectangle 12">
            <a:extLst>
              <a:ext uri="{FF2B5EF4-FFF2-40B4-BE49-F238E27FC236}">
                <a16:creationId xmlns:a16="http://schemas.microsoft.com/office/drawing/2014/main" id="{D0F6C489-9BFB-364A-9B66-9FD1C9534EF7}"/>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Tree>
    <p:extLst>
      <p:ext uri="{BB962C8B-B14F-4D97-AF65-F5344CB8AC3E}">
        <p14:creationId xmlns:p14="http://schemas.microsoft.com/office/powerpoint/2010/main" val="25660699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022_TEXT - 6 BLOCK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E279D-A6D5-BF4C-8881-FB4D65FFD628}"/>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248DC3CF-062F-6D4A-B068-360B58638D85}"/>
              </a:ext>
            </a:extLst>
          </p:cNvPr>
          <p:cNvSpPr>
            <a:spLocks noGrp="1"/>
          </p:cNvSpPr>
          <p:nvPr>
            <p:ph type="body" sz="quarter" idx="17"/>
          </p:nvPr>
        </p:nvSpPr>
        <p:spPr>
          <a:xfrm>
            <a:off x="685800" y="1463040"/>
            <a:ext cx="3212592" cy="1828800"/>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12" name="Text Placeholder 2">
            <a:extLst>
              <a:ext uri="{FF2B5EF4-FFF2-40B4-BE49-F238E27FC236}">
                <a16:creationId xmlns:a16="http://schemas.microsoft.com/office/drawing/2014/main" id="{93C30871-9CE5-704E-918A-539E74CBFFA3}"/>
              </a:ext>
            </a:extLst>
          </p:cNvPr>
          <p:cNvSpPr>
            <a:spLocks noGrp="1"/>
          </p:cNvSpPr>
          <p:nvPr>
            <p:ph type="body" sz="quarter" idx="19"/>
          </p:nvPr>
        </p:nvSpPr>
        <p:spPr>
          <a:xfrm>
            <a:off x="4648200" y="1463040"/>
            <a:ext cx="3212592" cy="1828800"/>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10" name="Text Placeholder 2">
            <a:extLst>
              <a:ext uri="{FF2B5EF4-FFF2-40B4-BE49-F238E27FC236}">
                <a16:creationId xmlns:a16="http://schemas.microsoft.com/office/drawing/2014/main" id="{B088EC3E-2BC0-6F4F-99A5-C254D1B5014E}"/>
              </a:ext>
            </a:extLst>
          </p:cNvPr>
          <p:cNvSpPr>
            <a:spLocks noGrp="1"/>
          </p:cNvSpPr>
          <p:nvPr>
            <p:ph type="body" sz="quarter" idx="18"/>
          </p:nvPr>
        </p:nvSpPr>
        <p:spPr>
          <a:xfrm>
            <a:off x="8613648" y="1463040"/>
            <a:ext cx="3212592" cy="1828800"/>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8" name="Text Placeholder 2">
            <a:extLst>
              <a:ext uri="{FF2B5EF4-FFF2-40B4-BE49-F238E27FC236}">
                <a16:creationId xmlns:a16="http://schemas.microsoft.com/office/drawing/2014/main" id="{4092D13B-F05B-DB46-9F08-B097B3E0908C}"/>
              </a:ext>
            </a:extLst>
          </p:cNvPr>
          <p:cNvSpPr>
            <a:spLocks noGrp="1"/>
          </p:cNvSpPr>
          <p:nvPr>
            <p:ph type="body" sz="quarter" idx="20"/>
          </p:nvPr>
        </p:nvSpPr>
        <p:spPr>
          <a:xfrm>
            <a:off x="685800" y="3894435"/>
            <a:ext cx="3212592" cy="1828800"/>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9" name="Text Placeholder 2">
            <a:extLst>
              <a:ext uri="{FF2B5EF4-FFF2-40B4-BE49-F238E27FC236}">
                <a16:creationId xmlns:a16="http://schemas.microsoft.com/office/drawing/2014/main" id="{0F2ECC7E-EB13-D640-8266-A7D8A5D4A598}"/>
              </a:ext>
            </a:extLst>
          </p:cNvPr>
          <p:cNvSpPr>
            <a:spLocks noGrp="1"/>
          </p:cNvSpPr>
          <p:nvPr>
            <p:ph type="body" sz="quarter" idx="21"/>
          </p:nvPr>
        </p:nvSpPr>
        <p:spPr>
          <a:xfrm>
            <a:off x="4648200" y="3892741"/>
            <a:ext cx="3212592" cy="1828800"/>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13" name="Text Placeholder 2">
            <a:extLst>
              <a:ext uri="{FF2B5EF4-FFF2-40B4-BE49-F238E27FC236}">
                <a16:creationId xmlns:a16="http://schemas.microsoft.com/office/drawing/2014/main" id="{F22C77D9-380D-3D40-88C7-383D26FB957D}"/>
              </a:ext>
            </a:extLst>
          </p:cNvPr>
          <p:cNvSpPr>
            <a:spLocks noGrp="1"/>
          </p:cNvSpPr>
          <p:nvPr>
            <p:ph type="body" sz="quarter" idx="22"/>
          </p:nvPr>
        </p:nvSpPr>
        <p:spPr>
          <a:xfrm>
            <a:off x="8610600" y="3892741"/>
            <a:ext cx="3212592" cy="1828800"/>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4" name="Footer Placeholder 3">
            <a:extLst>
              <a:ext uri="{FF2B5EF4-FFF2-40B4-BE49-F238E27FC236}">
                <a16:creationId xmlns:a16="http://schemas.microsoft.com/office/drawing/2014/main" id="{1310B9EB-429D-844E-A6DF-04F458ECEDA9}"/>
              </a:ext>
            </a:extLst>
          </p:cNvPr>
          <p:cNvSpPr>
            <a:spLocks noGrp="1"/>
          </p:cNvSpPr>
          <p:nvPr>
            <p:ph type="ftr" sz="quarter" idx="23"/>
          </p:nvPr>
        </p:nvSpPr>
        <p:spPr/>
        <p:txBody>
          <a:bodyPr/>
          <a:lstStyle/>
          <a:p>
            <a:endParaRPr lang="en-US"/>
          </a:p>
        </p:txBody>
      </p:sp>
      <p:sp>
        <p:nvSpPr>
          <p:cNvPr id="6" name="Slide Number Placeholder 5">
            <a:extLst>
              <a:ext uri="{FF2B5EF4-FFF2-40B4-BE49-F238E27FC236}">
                <a16:creationId xmlns:a16="http://schemas.microsoft.com/office/drawing/2014/main" id="{4AB6A206-F521-BF45-9311-E95E6E8C51C8}"/>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5" name="Group 14">
            <a:extLst>
              <a:ext uri="{FF2B5EF4-FFF2-40B4-BE49-F238E27FC236}">
                <a16:creationId xmlns:a16="http://schemas.microsoft.com/office/drawing/2014/main" id="{D4ED88DB-5005-0E4B-9A5D-18E3BE61C9A9}"/>
              </a:ext>
            </a:extLst>
          </p:cNvPr>
          <p:cNvGrpSpPr/>
          <p:nvPr userDrawn="1"/>
        </p:nvGrpSpPr>
        <p:grpSpPr>
          <a:xfrm>
            <a:off x="-1" y="0"/>
            <a:ext cx="320041" cy="6858000"/>
            <a:chOff x="-1" y="0"/>
            <a:chExt cx="320041" cy="6858000"/>
          </a:xfrm>
        </p:grpSpPr>
        <p:sp>
          <p:nvSpPr>
            <p:cNvPr id="18" name="Rectangle 17">
              <a:extLst>
                <a:ext uri="{FF2B5EF4-FFF2-40B4-BE49-F238E27FC236}">
                  <a16:creationId xmlns:a16="http://schemas.microsoft.com/office/drawing/2014/main" id="{A98514AE-BC7F-F34A-B326-DC9C9B1BE82D}"/>
                </a:ext>
              </a:extLst>
            </p:cNvPr>
            <p:cNvSpPr/>
            <p:nvPr userDrawn="1"/>
          </p:nvSpPr>
          <p:spPr>
            <a:xfrm>
              <a:off x="-1" y="0"/>
              <a:ext cx="320041" cy="969264"/>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9" name="Picture 18">
              <a:extLst>
                <a:ext uri="{FF2B5EF4-FFF2-40B4-BE49-F238E27FC236}">
                  <a16:creationId xmlns:a16="http://schemas.microsoft.com/office/drawing/2014/main" id="{32B1C580-D102-FC4A-8250-39B280ABCA7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041400"/>
              <a:ext cx="317500" cy="5816600"/>
            </a:xfrm>
            <a:prstGeom prst="rect">
              <a:avLst/>
            </a:prstGeom>
          </p:spPr>
        </p:pic>
      </p:grpSp>
      <p:pic>
        <p:nvPicPr>
          <p:cNvPr id="14" name="Picture 13" descr="A close up of a plant&#10;&#10;Description automatically generated with medium confidence">
            <a:extLst>
              <a:ext uri="{FF2B5EF4-FFF2-40B4-BE49-F238E27FC236}">
                <a16:creationId xmlns:a16="http://schemas.microsoft.com/office/drawing/2014/main" id="{AB4D73F7-8F91-9F48-A3EC-E51E4F835887}"/>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rot="5400000">
            <a:off x="-2746125" y="3788541"/>
            <a:ext cx="5815584" cy="323334"/>
          </a:xfrm>
          <a:prstGeom prst="rect">
            <a:avLst/>
          </a:prstGeom>
        </p:spPr>
      </p:pic>
    </p:spTree>
    <p:extLst>
      <p:ext uri="{BB962C8B-B14F-4D97-AF65-F5344CB8AC3E}">
        <p14:creationId xmlns:p14="http://schemas.microsoft.com/office/powerpoint/2010/main" val="4167218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022_3_TITLE - WHITE">
    <p:bg>
      <p:bgPr>
        <a:solidFill>
          <a:schemeClr val="accent1"/>
        </a:solidFill>
        <a:effectLst/>
      </p:bgPr>
    </p:bg>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3581400"/>
          </a:xfrm>
          <a:prstGeom prst="rect">
            <a:avLst/>
          </a:prstGeom>
        </p:spPr>
        <p:txBody>
          <a:bodyPr lIns="0" tIns="0" rIns="0" bIns="0" anchor="ctr"/>
          <a:lstStyle>
            <a:lvl1pPr marL="0" indent="0">
              <a:buNone/>
              <a:defRPr sz="6000">
                <a:solidFill>
                  <a:schemeClr val="tx2"/>
                </a:solidFill>
                <a:latin typeface="+mj-lt"/>
              </a:defRPr>
            </a:lvl1pPr>
            <a:lvl2pPr marL="60963" indent="0">
              <a:lnSpc>
                <a:spcPct val="90000"/>
              </a:lnSpc>
              <a:spcBef>
                <a:spcPts val="667"/>
              </a:spcBef>
              <a:buNone/>
              <a:defRPr sz="2400">
                <a:solidFill>
                  <a:schemeClr val="tx2"/>
                </a:solidFill>
                <a:latin typeface="+mn-lt"/>
              </a:defRPr>
            </a:lvl2pPr>
            <a:lvl3pPr marL="60963" indent="0">
              <a:spcBef>
                <a:spcPts val="1333"/>
              </a:spcBef>
              <a:buNone/>
              <a:defRPr sz="1600" b="1">
                <a:solidFill>
                  <a:schemeClr val="tx2"/>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2" name="Graphic 2">
            <a:extLst>
              <a:ext uri="{FF2B5EF4-FFF2-40B4-BE49-F238E27FC236}">
                <a16:creationId xmlns:a16="http://schemas.microsoft.com/office/drawing/2014/main" id="{B6E3CFDA-96AA-E74B-BE65-6EBB3589893A}"/>
              </a:ext>
            </a:extLst>
          </p:cNvPr>
          <p:cNvSpPr/>
          <p:nvPr/>
        </p:nvSpPr>
        <p:spPr>
          <a:xfrm>
            <a:off x="2919529" y="4518478"/>
            <a:ext cx="1566141" cy="1948542"/>
          </a:xfrm>
          <a:custGeom>
            <a:avLst/>
            <a:gdLst>
              <a:gd name="connsiteX0" fmla="*/ 1468263 w 1566141"/>
              <a:gd name="connsiteY0" fmla="*/ 1077607 h 1948542"/>
              <a:gd name="connsiteX1" fmla="*/ 1566141 w 1566141"/>
              <a:gd name="connsiteY1" fmla="*/ 1077607 h 1948542"/>
              <a:gd name="connsiteX2" fmla="*/ 1517202 w 1566141"/>
              <a:gd name="connsiteY2" fmla="*/ 1126547 h 1948542"/>
              <a:gd name="connsiteX3" fmla="*/ 1468263 w 1566141"/>
              <a:gd name="connsiteY3" fmla="*/ 1077607 h 1948542"/>
              <a:gd name="connsiteX4" fmla="*/ 1370385 w 1566141"/>
              <a:gd name="connsiteY4" fmla="*/ 1076435 h 1948542"/>
              <a:gd name="connsiteX5" fmla="*/ 1468263 w 1566141"/>
              <a:gd name="connsiteY5" fmla="*/ 1076435 h 1948542"/>
              <a:gd name="connsiteX6" fmla="*/ 1419324 w 1566141"/>
              <a:gd name="connsiteY6" fmla="*/ 1027495 h 1948542"/>
              <a:gd name="connsiteX7" fmla="*/ 1370385 w 1566141"/>
              <a:gd name="connsiteY7" fmla="*/ 1076435 h 1948542"/>
              <a:gd name="connsiteX8" fmla="*/ 1321446 w 1566141"/>
              <a:gd name="connsiteY8" fmla="*/ 1126547 h 1948542"/>
              <a:gd name="connsiteX9" fmla="*/ 1370385 w 1566141"/>
              <a:gd name="connsiteY9" fmla="*/ 1077607 h 1948542"/>
              <a:gd name="connsiteX10" fmla="*/ 1272507 w 1566141"/>
              <a:gd name="connsiteY10" fmla="*/ 1077607 h 1948542"/>
              <a:gd name="connsiteX11" fmla="*/ 1321446 w 1566141"/>
              <a:gd name="connsiteY11" fmla="*/ 1126547 h 1948542"/>
              <a:gd name="connsiteX12" fmla="*/ 1174584 w 1566141"/>
              <a:gd name="connsiteY12" fmla="*/ 1076435 h 1948542"/>
              <a:gd name="connsiteX13" fmla="*/ 1272462 w 1566141"/>
              <a:gd name="connsiteY13" fmla="*/ 1076435 h 1948542"/>
              <a:gd name="connsiteX14" fmla="*/ 1223523 w 1566141"/>
              <a:gd name="connsiteY14" fmla="*/ 1027495 h 1948542"/>
              <a:gd name="connsiteX15" fmla="*/ 1174584 w 1566141"/>
              <a:gd name="connsiteY15" fmla="*/ 1076435 h 1948542"/>
              <a:gd name="connsiteX16" fmla="*/ 1517202 w 1566141"/>
              <a:gd name="connsiteY16" fmla="*/ 1023797 h 1948542"/>
              <a:gd name="connsiteX17" fmla="*/ 1566141 w 1566141"/>
              <a:gd name="connsiteY17" fmla="*/ 974858 h 1948542"/>
              <a:gd name="connsiteX18" fmla="*/ 1468263 w 1566141"/>
              <a:gd name="connsiteY18" fmla="*/ 974858 h 1948542"/>
              <a:gd name="connsiteX19" fmla="*/ 1517202 w 1566141"/>
              <a:gd name="connsiteY19" fmla="*/ 1023797 h 1948542"/>
              <a:gd name="connsiteX20" fmla="*/ 1370385 w 1566141"/>
              <a:gd name="connsiteY20" fmla="*/ 973685 h 1948542"/>
              <a:gd name="connsiteX21" fmla="*/ 1468263 w 1566141"/>
              <a:gd name="connsiteY21" fmla="*/ 973685 h 1948542"/>
              <a:gd name="connsiteX22" fmla="*/ 1419324 w 1566141"/>
              <a:gd name="connsiteY22" fmla="*/ 924746 h 1948542"/>
              <a:gd name="connsiteX23" fmla="*/ 1370385 w 1566141"/>
              <a:gd name="connsiteY23" fmla="*/ 973685 h 1948542"/>
              <a:gd name="connsiteX24" fmla="*/ 1321446 w 1566141"/>
              <a:gd name="connsiteY24" fmla="*/ 1023797 h 1948542"/>
              <a:gd name="connsiteX25" fmla="*/ 1370385 w 1566141"/>
              <a:gd name="connsiteY25" fmla="*/ 974858 h 1948542"/>
              <a:gd name="connsiteX26" fmla="*/ 1272507 w 1566141"/>
              <a:gd name="connsiteY26" fmla="*/ 974858 h 1948542"/>
              <a:gd name="connsiteX27" fmla="*/ 1321446 w 1566141"/>
              <a:gd name="connsiteY27" fmla="*/ 1023797 h 1948542"/>
              <a:gd name="connsiteX28" fmla="*/ 1174584 w 1566141"/>
              <a:gd name="connsiteY28" fmla="*/ 973685 h 1948542"/>
              <a:gd name="connsiteX29" fmla="*/ 1272462 w 1566141"/>
              <a:gd name="connsiteY29" fmla="*/ 973685 h 1948542"/>
              <a:gd name="connsiteX30" fmla="*/ 1223523 w 1566141"/>
              <a:gd name="connsiteY30" fmla="*/ 924746 h 1948542"/>
              <a:gd name="connsiteX31" fmla="*/ 1174584 w 1566141"/>
              <a:gd name="connsiteY31" fmla="*/ 973685 h 1948542"/>
              <a:gd name="connsiteX32" fmla="*/ 1517202 w 1566141"/>
              <a:gd name="connsiteY32" fmla="*/ 921047 h 1948542"/>
              <a:gd name="connsiteX33" fmla="*/ 1566141 w 1566141"/>
              <a:gd name="connsiteY33" fmla="*/ 872108 h 1948542"/>
              <a:gd name="connsiteX34" fmla="*/ 1468263 w 1566141"/>
              <a:gd name="connsiteY34" fmla="*/ 872108 h 1948542"/>
              <a:gd name="connsiteX35" fmla="*/ 1517202 w 1566141"/>
              <a:gd name="connsiteY35" fmla="*/ 921047 h 1948542"/>
              <a:gd name="connsiteX36" fmla="*/ 1370385 w 1566141"/>
              <a:gd name="connsiteY36" fmla="*/ 870936 h 1948542"/>
              <a:gd name="connsiteX37" fmla="*/ 1468263 w 1566141"/>
              <a:gd name="connsiteY37" fmla="*/ 870936 h 1948542"/>
              <a:gd name="connsiteX38" fmla="*/ 1419324 w 1566141"/>
              <a:gd name="connsiteY38" fmla="*/ 821996 h 1948542"/>
              <a:gd name="connsiteX39" fmla="*/ 1370385 w 1566141"/>
              <a:gd name="connsiteY39" fmla="*/ 870936 h 1948542"/>
              <a:gd name="connsiteX40" fmla="*/ 1321446 w 1566141"/>
              <a:gd name="connsiteY40" fmla="*/ 921047 h 1948542"/>
              <a:gd name="connsiteX41" fmla="*/ 1370385 w 1566141"/>
              <a:gd name="connsiteY41" fmla="*/ 872108 h 1948542"/>
              <a:gd name="connsiteX42" fmla="*/ 1272507 w 1566141"/>
              <a:gd name="connsiteY42" fmla="*/ 872108 h 1948542"/>
              <a:gd name="connsiteX43" fmla="*/ 1321446 w 1566141"/>
              <a:gd name="connsiteY43" fmla="*/ 921047 h 1948542"/>
              <a:gd name="connsiteX44" fmla="*/ 1174584 w 1566141"/>
              <a:gd name="connsiteY44" fmla="*/ 870936 h 1948542"/>
              <a:gd name="connsiteX45" fmla="*/ 1272462 w 1566141"/>
              <a:gd name="connsiteY45" fmla="*/ 870936 h 1948542"/>
              <a:gd name="connsiteX46" fmla="*/ 1223523 w 1566141"/>
              <a:gd name="connsiteY46" fmla="*/ 821996 h 1948542"/>
              <a:gd name="connsiteX47" fmla="*/ 1174584 w 1566141"/>
              <a:gd name="connsiteY47" fmla="*/ 870936 h 1948542"/>
              <a:gd name="connsiteX48" fmla="*/ 1517202 w 1566141"/>
              <a:gd name="connsiteY48" fmla="*/ 818298 h 1948542"/>
              <a:gd name="connsiteX49" fmla="*/ 1566141 w 1566141"/>
              <a:gd name="connsiteY49" fmla="*/ 769359 h 1948542"/>
              <a:gd name="connsiteX50" fmla="*/ 1468263 w 1566141"/>
              <a:gd name="connsiteY50" fmla="*/ 769359 h 1948542"/>
              <a:gd name="connsiteX51" fmla="*/ 1517202 w 1566141"/>
              <a:gd name="connsiteY51" fmla="*/ 818298 h 1948542"/>
              <a:gd name="connsiteX52" fmla="*/ 1370385 w 1566141"/>
              <a:gd name="connsiteY52" fmla="*/ 768186 h 1948542"/>
              <a:gd name="connsiteX53" fmla="*/ 1468263 w 1566141"/>
              <a:gd name="connsiteY53" fmla="*/ 768186 h 1948542"/>
              <a:gd name="connsiteX54" fmla="*/ 1419324 w 1566141"/>
              <a:gd name="connsiteY54" fmla="*/ 719247 h 1948542"/>
              <a:gd name="connsiteX55" fmla="*/ 1370385 w 1566141"/>
              <a:gd name="connsiteY55" fmla="*/ 768186 h 1948542"/>
              <a:gd name="connsiteX56" fmla="*/ 1321446 w 1566141"/>
              <a:gd name="connsiteY56" fmla="*/ 818298 h 1948542"/>
              <a:gd name="connsiteX57" fmla="*/ 1370385 w 1566141"/>
              <a:gd name="connsiteY57" fmla="*/ 769359 h 1948542"/>
              <a:gd name="connsiteX58" fmla="*/ 1272507 w 1566141"/>
              <a:gd name="connsiteY58" fmla="*/ 769359 h 1948542"/>
              <a:gd name="connsiteX59" fmla="*/ 1321446 w 1566141"/>
              <a:gd name="connsiteY59" fmla="*/ 818298 h 1948542"/>
              <a:gd name="connsiteX60" fmla="*/ 1174584 w 1566141"/>
              <a:gd name="connsiteY60" fmla="*/ 768186 h 1948542"/>
              <a:gd name="connsiteX61" fmla="*/ 1272462 w 1566141"/>
              <a:gd name="connsiteY61" fmla="*/ 768186 h 1948542"/>
              <a:gd name="connsiteX62" fmla="*/ 1223523 w 1566141"/>
              <a:gd name="connsiteY62" fmla="*/ 719247 h 1948542"/>
              <a:gd name="connsiteX63" fmla="*/ 1174584 w 1566141"/>
              <a:gd name="connsiteY63" fmla="*/ 768186 h 1948542"/>
              <a:gd name="connsiteX64" fmla="*/ 1517202 w 1566141"/>
              <a:gd name="connsiteY64" fmla="*/ 1948543 h 1948542"/>
              <a:gd name="connsiteX65" fmla="*/ 1566141 w 1566141"/>
              <a:gd name="connsiteY65" fmla="*/ 1899604 h 1948542"/>
              <a:gd name="connsiteX66" fmla="*/ 1468263 w 1566141"/>
              <a:gd name="connsiteY66" fmla="*/ 1899604 h 1948542"/>
              <a:gd name="connsiteX67" fmla="*/ 1517202 w 1566141"/>
              <a:gd name="connsiteY67" fmla="*/ 1948543 h 1948542"/>
              <a:gd name="connsiteX68" fmla="*/ 1370385 w 1566141"/>
              <a:gd name="connsiteY68" fmla="*/ 1898476 h 1948542"/>
              <a:gd name="connsiteX69" fmla="*/ 1468263 w 1566141"/>
              <a:gd name="connsiteY69" fmla="*/ 1898476 h 1948542"/>
              <a:gd name="connsiteX70" fmla="*/ 1419324 w 1566141"/>
              <a:gd name="connsiteY70" fmla="*/ 1849537 h 1948542"/>
              <a:gd name="connsiteX71" fmla="*/ 1370385 w 1566141"/>
              <a:gd name="connsiteY71" fmla="*/ 1898476 h 1948542"/>
              <a:gd name="connsiteX72" fmla="*/ 1321446 w 1566141"/>
              <a:gd name="connsiteY72" fmla="*/ 1948543 h 1948542"/>
              <a:gd name="connsiteX73" fmla="*/ 1370385 w 1566141"/>
              <a:gd name="connsiteY73" fmla="*/ 1899604 h 1948542"/>
              <a:gd name="connsiteX74" fmla="*/ 1272507 w 1566141"/>
              <a:gd name="connsiteY74" fmla="*/ 1899604 h 1948542"/>
              <a:gd name="connsiteX75" fmla="*/ 1321446 w 1566141"/>
              <a:gd name="connsiteY75" fmla="*/ 1948543 h 1948542"/>
              <a:gd name="connsiteX76" fmla="*/ 1174584 w 1566141"/>
              <a:gd name="connsiteY76" fmla="*/ 1898476 h 1948542"/>
              <a:gd name="connsiteX77" fmla="*/ 1272462 w 1566141"/>
              <a:gd name="connsiteY77" fmla="*/ 1898476 h 1948542"/>
              <a:gd name="connsiteX78" fmla="*/ 1223523 w 1566141"/>
              <a:gd name="connsiteY78" fmla="*/ 1849537 h 1948542"/>
              <a:gd name="connsiteX79" fmla="*/ 1174584 w 1566141"/>
              <a:gd name="connsiteY79" fmla="*/ 1898476 h 1948542"/>
              <a:gd name="connsiteX80" fmla="*/ 1517202 w 1566141"/>
              <a:gd name="connsiteY80" fmla="*/ 1845793 h 1948542"/>
              <a:gd name="connsiteX81" fmla="*/ 1566141 w 1566141"/>
              <a:gd name="connsiteY81" fmla="*/ 1796854 h 1948542"/>
              <a:gd name="connsiteX82" fmla="*/ 1468263 w 1566141"/>
              <a:gd name="connsiteY82" fmla="*/ 1796854 h 1948542"/>
              <a:gd name="connsiteX83" fmla="*/ 1517202 w 1566141"/>
              <a:gd name="connsiteY83" fmla="*/ 1845793 h 1948542"/>
              <a:gd name="connsiteX84" fmla="*/ 1370385 w 1566141"/>
              <a:gd name="connsiteY84" fmla="*/ 1795727 h 1948542"/>
              <a:gd name="connsiteX85" fmla="*/ 1468263 w 1566141"/>
              <a:gd name="connsiteY85" fmla="*/ 1795727 h 1948542"/>
              <a:gd name="connsiteX86" fmla="*/ 1419324 w 1566141"/>
              <a:gd name="connsiteY86" fmla="*/ 1746787 h 1948542"/>
              <a:gd name="connsiteX87" fmla="*/ 1370385 w 1566141"/>
              <a:gd name="connsiteY87" fmla="*/ 1795727 h 1948542"/>
              <a:gd name="connsiteX88" fmla="*/ 1321446 w 1566141"/>
              <a:gd name="connsiteY88" fmla="*/ 1845793 h 1948542"/>
              <a:gd name="connsiteX89" fmla="*/ 1370385 w 1566141"/>
              <a:gd name="connsiteY89" fmla="*/ 1796854 h 1948542"/>
              <a:gd name="connsiteX90" fmla="*/ 1272507 w 1566141"/>
              <a:gd name="connsiteY90" fmla="*/ 1796854 h 1948542"/>
              <a:gd name="connsiteX91" fmla="*/ 1321446 w 1566141"/>
              <a:gd name="connsiteY91" fmla="*/ 1845793 h 1948542"/>
              <a:gd name="connsiteX92" fmla="*/ 1174584 w 1566141"/>
              <a:gd name="connsiteY92" fmla="*/ 1795727 h 1948542"/>
              <a:gd name="connsiteX93" fmla="*/ 1272462 w 1566141"/>
              <a:gd name="connsiteY93" fmla="*/ 1795727 h 1948542"/>
              <a:gd name="connsiteX94" fmla="*/ 1223523 w 1566141"/>
              <a:gd name="connsiteY94" fmla="*/ 1746787 h 1948542"/>
              <a:gd name="connsiteX95" fmla="*/ 1174584 w 1566141"/>
              <a:gd name="connsiteY95" fmla="*/ 1795727 h 1948542"/>
              <a:gd name="connsiteX96" fmla="*/ 1517202 w 1566141"/>
              <a:gd name="connsiteY96" fmla="*/ 1743044 h 1948542"/>
              <a:gd name="connsiteX97" fmla="*/ 1566141 w 1566141"/>
              <a:gd name="connsiteY97" fmla="*/ 1694105 h 1948542"/>
              <a:gd name="connsiteX98" fmla="*/ 1468263 w 1566141"/>
              <a:gd name="connsiteY98" fmla="*/ 1694105 h 1948542"/>
              <a:gd name="connsiteX99" fmla="*/ 1517202 w 1566141"/>
              <a:gd name="connsiteY99" fmla="*/ 1743044 h 1948542"/>
              <a:gd name="connsiteX100" fmla="*/ 1370385 w 1566141"/>
              <a:gd name="connsiteY100" fmla="*/ 1692977 h 1948542"/>
              <a:gd name="connsiteX101" fmla="*/ 1468263 w 1566141"/>
              <a:gd name="connsiteY101" fmla="*/ 1692977 h 1948542"/>
              <a:gd name="connsiteX102" fmla="*/ 1419324 w 1566141"/>
              <a:gd name="connsiteY102" fmla="*/ 1644038 h 1948542"/>
              <a:gd name="connsiteX103" fmla="*/ 1370385 w 1566141"/>
              <a:gd name="connsiteY103" fmla="*/ 1692977 h 1948542"/>
              <a:gd name="connsiteX104" fmla="*/ 1321446 w 1566141"/>
              <a:gd name="connsiteY104" fmla="*/ 1743044 h 1948542"/>
              <a:gd name="connsiteX105" fmla="*/ 1370385 w 1566141"/>
              <a:gd name="connsiteY105" fmla="*/ 1694105 h 1948542"/>
              <a:gd name="connsiteX106" fmla="*/ 1272507 w 1566141"/>
              <a:gd name="connsiteY106" fmla="*/ 1694105 h 1948542"/>
              <a:gd name="connsiteX107" fmla="*/ 1321446 w 1566141"/>
              <a:gd name="connsiteY107" fmla="*/ 1743044 h 1948542"/>
              <a:gd name="connsiteX108" fmla="*/ 1174584 w 1566141"/>
              <a:gd name="connsiteY108" fmla="*/ 1692977 h 1948542"/>
              <a:gd name="connsiteX109" fmla="*/ 1272462 w 1566141"/>
              <a:gd name="connsiteY109" fmla="*/ 1692977 h 1948542"/>
              <a:gd name="connsiteX110" fmla="*/ 1223523 w 1566141"/>
              <a:gd name="connsiteY110" fmla="*/ 1644038 h 1948542"/>
              <a:gd name="connsiteX111" fmla="*/ 1174584 w 1566141"/>
              <a:gd name="connsiteY111" fmla="*/ 1692977 h 1948542"/>
              <a:gd name="connsiteX112" fmla="*/ 1517202 w 1566141"/>
              <a:gd name="connsiteY112" fmla="*/ 1640294 h 1948542"/>
              <a:gd name="connsiteX113" fmla="*/ 1566141 w 1566141"/>
              <a:gd name="connsiteY113" fmla="*/ 1591355 h 1948542"/>
              <a:gd name="connsiteX114" fmla="*/ 1468263 w 1566141"/>
              <a:gd name="connsiteY114" fmla="*/ 1591355 h 1948542"/>
              <a:gd name="connsiteX115" fmla="*/ 1517202 w 1566141"/>
              <a:gd name="connsiteY115" fmla="*/ 1640294 h 1948542"/>
              <a:gd name="connsiteX116" fmla="*/ 1370385 w 1566141"/>
              <a:gd name="connsiteY116" fmla="*/ 1590228 h 1948542"/>
              <a:gd name="connsiteX117" fmla="*/ 1468263 w 1566141"/>
              <a:gd name="connsiteY117" fmla="*/ 1590228 h 1948542"/>
              <a:gd name="connsiteX118" fmla="*/ 1419324 w 1566141"/>
              <a:gd name="connsiteY118" fmla="*/ 1541288 h 1948542"/>
              <a:gd name="connsiteX119" fmla="*/ 1370385 w 1566141"/>
              <a:gd name="connsiteY119" fmla="*/ 1590228 h 1948542"/>
              <a:gd name="connsiteX120" fmla="*/ 1321446 w 1566141"/>
              <a:gd name="connsiteY120" fmla="*/ 1640294 h 1948542"/>
              <a:gd name="connsiteX121" fmla="*/ 1370385 w 1566141"/>
              <a:gd name="connsiteY121" fmla="*/ 1591355 h 1948542"/>
              <a:gd name="connsiteX122" fmla="*/ 1272507 w 1566141"/>
              <a:gd name="connsiteY122" fmla="*/ 1591355 h 1948542"/>
              <a:gd name="connsiteX123" fmla="*/ 1321446 w 1566141"/>
              <a:gd name="connsiteY123" fmla="*/ 1640294 h 1948542"/>
              <a:gd name="connsiteX124" fmla="*/ 1174584 w 1566141"/>
              <a:gd name="connsiteY124" fmla="*/ 1590228 h 1948542"/>
              <a:gd name="connsiteX125" fmla="*/ 1272462 w 1566141"/>
              <a:gd name="connsiteY125" fmla="*/ 1590228 h 1948542"/>
              <a:gd name="connsiteX126" fmla="*/ 1223523 w 1566141"/>
              <a:gd name="connsiteY126" fmla="*/ 1541288 h 1948542"/>
              <a:gd name="connsiteX127" fmla="*/ 1174584 w 1566141"/>
              <a:gd name="connsiteY127" fmla="*/ 1590228 h 1948542"/>
              <a:gd name="connsiteX128" fmla="*/ 1517202 w 1566141"/>
              <a:gd name="connsiteY128" fmla="*/ 1537545 h 1948542"/>
              <a:gd name="connsiteX129" fmla="*/ 1566141 w 1566141"/>
              <a:gd name="connsiteY129" fmla="*/ 1488606 h 1948542"/>
              <a:gd name="connsiteX130" fmla="*/ 1468263 w 1566141"/>
              <a:gd name="connsiteY130" fmla="*/ 1488606 h 1948542"/>
              <a:gd name="connsiteX131" fmla="*/ 1517202 w 1566141"/>
              <a:gd name="connsiteY131" fmla="*/ 1537545 h 1948542"/>
              <a:gd name="connsiteX132" fmla="*/ 1370385 w 1566141"/>
              <a:gd name="connsiteY132" fmla="*/ 1487478 h 1948542"/>
              <a:gd name="connsiteX133" fmla="*/ 1468263 w 1566141"/>
              <a:gd name="connsiteY133" fmla="*/ 1487478 h 1948542"/>
              <a:gd name="connsiteX134" fmla="*/ 1419324 w 1566141"/>
              <a:gd name="connsiteY134" fmla="*/ 1438539 h 1948542"/>
              <a:gd name="connsiteX135" fmla="*/ 1370385 w 1566141"/>
              <a:gd name="connsiteY135" fmla="*/ 1487478 h 1948542"/>
              <a:gd name="connsiteX136" fmla="*/ 1321446 w 1566141"/>
              <a:gd name="connsiteY136" fmla="*/ 1537545 h 1948542"/>
              <a:gd name="connsiteX137" fmla="*/ 1370385 w 1566141"/>
              <a:gd name="connsiteY137" fmla="*/ 1488606 h 1948542"/>
              <a:gd name="connsiteX138" fmla="*/ 1272507 w 1566141"/>
              <a:gd name="connsiteY138" fmla="*/ 1488606 h 1948542"/>
              <a:gd name="connsiteX139" fmla="*/ 1321446 w 1566141"/>
              <a:gd name="connsiteY139" fmla="*/ 1537545 h 1948542"/>
              <a:gd name="connsiteX140" fmla="*/ 1174584 w 1566141"/>
              <a:gd name="connsiteY140" fmla="*/ 1487478 h 1948542"/>
              <a:gd name="connsiteX141" fmla="*/ 1272462 w 1566141"/>
              <a:gd name="connsiteY141" fmla="*/ 1487478 h 1948542"/>
              <a:gd name="connsiteX142" fmla="*/ 1223523 w 1566141"/>
              <a:gd name="connsiteY142" fmla="*/ 1438539 h 1948542"/>
              <a:gd name="connsiteX143" fmla="*/ 1174584 w 1566141"/>
              <a:gd name="connsiteY143" fmla="*/ 1487478 h 1948542"/>
              <a:gd name="connsiteX144" fmla="*/ 1517202 w 1566141"/>
              <a:gd name="connsiteY144" fmla="*/ 1434795 h 1948542"/>
              <a:gd name="connsiteX145" fmla="*/ 1566141 w 1566141"/>
              <a:gd name="connsiteY145" fmla="*/ 1385856 h 1948542"/>
              <a:gd name="connsiteX146" fmla="*/ 1468263 w 1566141"/>
              <a:gd name="connsiteY146" fmla="*/ 1385856 h 1948542"/>
              <a:gd name="connsiteX147" fmla="*/ 1517202 w 1566141"/>
              <a:gd name="connsiteY147" fmla="*/ 1434795 h 1948542"/>
              <a:gd name="connsiteX148" fmla="*/ 1370385 w 1566141"/>
              <a:gd name="connsiteY148" fmla="*/ 1384728 h 1948542"/>
              <a:gd name="connsiteX149" fmla="*/ 1468263 w 1566141"/>
              <a:gd name="connsiteY149" fmla="*/ 1384728 h 1948542"/>
              <a:gd name="connsiteX150" fmla="*/ 1419324 w 1566141"/>
              <a:gd name="connsiteY150" fmla="*/ 1335789 h 1948542"/>
              <a:gd name="connsiteX151" fmla="*/ 1370385 w 1566141"/>
              <a:gd name="connsiteY151" fmla="*/ 1384728 h 1948542"/>
              <a:gd name="connsiteX152" fmla="*/ 1321446 w 1566141"/>
              <a:gd name="connsiteY152" fmla="*/ 1434795 h 1948542"/>
              <a:gd name="connsiteX153" fmla="*/ 1370385 w 1566141"/>
              <a:gd name="connsiteY153" fmla="*/ 1385856 h 1948542"/>
              <a:gd name="connsiteX154" fmla="*/ 1272507 w 1566141"/>
              <a:gd name="connsiteY154" fmla="*/ 1385856 h 1948542"/>
              <a:gd name="connsiteX155" fmla="*/ 1321446 w 1566141"/>
              <a:gd name="connsiteY155" fmla="*/ 1434795 h 1948542"/>
              <a:gd name="connsiteX156" fmla="*/ 1174584 w 1566141"/>
              <a:gd name="connsiteY156" fmla="*/ 1384728 h 1948542"/>
              <a:gd name="connsiteX157" fmla="*/ 1272462 w 1566141"/>
              <a:gd name="connsiteY157" fmla="*/ 1384728 h 1948542"/>
              <a:gd name="connsiteX158" fmla="*/ 1223523 w 1566141"/>
              <a:gd name="connsiteY158" fmla="*/ 1335789 h 1948542"/>
              <a:gd name="connsiteX159" fmla="*/ 1174584 w 1566141"/>
              <a:gd name="connsiteY159" fmla="*/ 1384728 h 1948542"/>
              <a:gd name="connsiteX160" fmla="*/ 1517202 w 1566141"/>
              <a:gd name="connsiteY160" fmla="*/ 1332046 h 1948542"/>
              <a:gd name="connsiteX161" fmla="*/ 1566141 w 1566141"/>
              <a:gd name="connsiteY161" fmla="*/ 1283107 h 1948542"/>
              <a:gd name="connsiteX162" fmla="*/ 1468263 w 1566141"/>
              <a:gd name="connsiteY162" fmla="*/ 1283107 h 1948542"/>
              <a:gd name="connsiteX163" fmla="*/ 1517202 w 1566141"/>
              <a:gd name="connsiteY163" fmla="*/ 1332046 h 1948542"/>
              <a:gd name="connsiteX164" fmla="*/ 1370385 w 1566141"/>
              <a:gd name="connsiteY164" fmla="*/ 1281934 h 1948542"/>
              <a:gd name="connsiteX165" fmla="*/ 1468263 w 1566141"/>
              <a:gd name="connsiteY165" fmla="*/ 1281934 h 1948542"/>
              <a:gd name="connsiteX166" fmla="*/ 1419324 w 1566141"/>
              <a:gd name="connsiteY166" fmla="*/ 1232995 h 1948542"/>
              <a:gd name="connsiteX167" fmla="*/ 1370385 w 1566141"/>
              <a:gd name="connsiteY167" fmla="*/ 1281934 h 1948542"/>
              <a:gd name="connsiteX168" fmla="*/ 1321446 w 1566141"/>
              <a:gd name="connsiteY168" fmla="*/ 1332046 h 1948542"/>
              <a:gd name="connsiteX169" fmla="*/ 1370385 w 1566141"/>
              <a:gd name="connsiteY169" fmla="*/ 1283107 h 1948542"/>
              <a:gd name="connsiteX170" fmla="*/ 1272507 w 1566141"/>
              <a:gd name="connsiteY170" fmla="*/ 1283107 h 1948542"/>
              <a:gd name="connsiteX171" fmla="*/ 1321446 w 1566141"/>
              <a:gd name="connsiteY171" fmla="*/ 1332046 h 1948542"/>
              <a:gd name="connsiteX172" fmla="*/ 1174584 w 1566141"/>
              <a:gd name="connsiteY172" fmla="*/ 1281934 h 1948542"/>
              <a:gd name="connsiteX173" fmla="*/ 1272462 w 1566141"/>
              <a:gd name="connsiteY173" fmla="*/ 1281934 h 1948542"/>
              <a:gd name="connsiteX174" fmla="*/ 1223523 w 1566141"/>
              <a:gd name="connsiteY174" fmla="*/ 1232995 h 1948542"/>
              <a:gd name="connsiteX175" fmla="*/ 1174584 w 1566141"/>
              <a:gd name="connsiteY175" fmla="*/ 1281934 h 1948542"/>
              <a:gd name="connsiteX176" fmla="*/ 1517202 w 1566141"/>
              <a:gd name="connsiteY176" fmla="*/ 1229296 h 1948542"/>
              <a:gd name="connsiteX177" fmla="*/ 1566141 w 1566141"/>
              <a:gd name="connsiteY177" fmla="*/ 1180357 h 1948542"/>
              <a:gd name="connsiteX178" fmla="*/ 1468263 w 1566141"/>
              <a:gd name="connsiteY178" fmla="*/ 1180357 h 1948542"/>
              <a:gd name="connsiteX179" fmla="*/ 1517202 w 1566141"/>
              <a:gd name="connsiteY179" fmla="*/ 1229296 h 1948542"/>
              <a:gd name="connsiteX180" fmla="*/ 1370385 w 1566141"/>
              <a:gd name="connsiteY180" fmla="*/ 1179184 h 1948542"/>
              <a:gd name="connsiteX181" fmla="*/ 1468263 w 1566141"/>
              <a:gd name="connsiteY181" fmla="*/ 1179184 h 1948542"/>
              <a:gd name="connsiteX182" fmla="*/ 1419324 w 1566141"/>
              <a:gd name="connsiteY182" fmla="*/ 1130245 h 1948542"/>
              <a:gd name="connsiteX183" fmla="*/ 1370385 w 1566141"/>
              <a:gd name="connsiteY183" fmla="*/ 1179184 h 1948542"/>
              <a:gd name="connsiteX184" fmla="*/ 1321446 w 1566141"/>
              <a:gd name="connsiteY184" fmla="*/ 1229296 h 1948542"/>
              <a:gd name="connsiteX185" fmla="*/ 1370385 w 1566141"/>
              <a:gd name="connsiteY185" fmla="*/ 1180357 h 1948542"/>
              <a:gd name="connsiteX186" fmla="*/ 1272507 w 1566141"/>
              <a:gd name="connsiteY186" fmla="*/ 1180357 h 1948542"/>
              <a:gd name="connsiteX187" fmla="*/ 1321446 w 1566141"/>
              <a:gd name="connsiteY187" fmla="*/ 1229296 h 1948542"/>
              <a:gd name="connsiteX188" fmla="*/ 1174584 w 1566141"/>
              <a:gd name="connsiteY188" fmla="*/ 1179184 h 1948542"/>
              <a:gd name="connsiteX189" fmla="*/ 1272462 w 1566141"/>
              <a:gd name="connsiteY189" fmla="*/ 1179184 h 1948542"/>
              <a:gd name="connsiteX190" fmla="*/ 1223523 w 1566141"/>
              <a:gd name="connsiteY190" fmla="*/ 1130245 h 1948542"/>
              <a:gd name="connsiteX191" fmla="*/ 1174584 w 1566141"/>
              <a:gd name="connsiteY191" fmla="*/ 1179184 h 1948542"/>
              <a:gd name="connsiteX192" fmla="*/ 1517202 w 1566141"/>
              <a:gd name="connsiteY192" fmla="*/ 715548 h 1948542"/>
              <a:gd name="connsiteX193" fmla="*/ 1566141 w 1566141"/>
              <a:gd name="connsiteY193" fmla="*/ 666609 h 1948542"/>
              <a:gd name="connsiteX194" fmla="*/ 1468263 w 1566141"/>
              <a:gd name="connsiteY194" fmla="*/ 666609 h 1948542"/>
              <a:gd name="connsiteX195" fmla="*/ 1517202 w 1566141"/>
              <a:gd name="connsiteY195" fmla="*/ 715548 h 1948542"/>
              <a:gd name="connsiteX196" fmla="*/ 1370385 w 1566141"/>
              <a:gd name="connsiteY196" fmla="*/ 665436 h 1948542"/>
              <a:gd name="connsiteX197" fmla="*/ 1468263 w 1566141"/>
              <a:gd name="connsiteY197" fmla="*/ 665436 h 1948542"/>
              <a:gd name="connsiteX198" fmla="*/ 1419324 w 1566141"/>
              <a:gd name="connsiteY198" fmla="*/ 616497 h 1948542"/>
              <a:gd name="connsiteX199" fmla="*/ 1370385 w 1566141"/>
              <a:gd name="connsiteY199" fmla="*/ 665436 h 1948542"/>
              <a:gd name="connsiteX200" fmla="*/ 1321446 w 1566141"/>
              <a:gd name="connsiteY200" fmla="*/ 715548 h 1948542"/>
              <a:gd name="connsiteX201" fmla="*/ 1370385 w 1566141"/>
              <a:gd name="connsiteY201" fmla="*/ 666609 h 1948542"/>
              <a:gd name="connsiteX202" fmla="*/ 1272507 w 1566141"/>
              <a:gd name="connsiteY202" fmla="*/ 666609 h 1948542"/>
              <a:gd name="connsiteX203" fmla="*/ 1321446 w 1566141"/>
              <a:gd name="connsiteY203" fmla="*/ 715548 h 1948542"/>
              <a:gd name="connsiteX204" fmla="*/ 1174584 w 1566141"/>
              <a:gd name="connsiteY204" fmla="*/ 665436 h 1948542"/>
              <a:gd name="connsiteX205" fmla="*/ 1272462 w 1566141"/>
              <a:gd name="connsiteY205" fmla="*/ 665436 h 1948542"/>
              <a:gd name="connsiteX206" fmla="*/ 1223523 w 1566141"/>
              <a:gd name="connsiteY206" fmla="*/ 616497 h 1948542"/>
              <a:gd name="connsiteX207" fmla="*/ 1174584 w 1566141"/>
              <a:gd name="connsiteY207" fmla="*/ 665436 h 1948542"/>
              <a:gd name="connsiteX208" fmla="*/ 1517202 w 1566141"/>
              <a:gd name="connsiteY208" fmla="*/ 612799 h 1948542"/>
              <a:gd name="connsiteX209" fmla="*/ 1566141 w 1566141"/>
              <a:gd name="connsiteY209" fmla="*/ 563860 h 1948542"/>
              <a:gd name="connsiteX210" fmla="*/ 1468263 w 1566141"/>
              <a:gd name="connsiteY210" fmla="*/ 563860 h 1948542"/>
              <a:gd name="connsiteX211" fmla="*/ 1517202 w 1566141"/>
              <a:gd name="connsiteY211" fmla="*/ 612799 h 1948542"/>
              <a:gd name="connsiteX212" fmla="*/ 1370385 w 1566141"/>
              <a:gd name="connsiteY212" fmla="*/ 562687 h 1948542"/>
              <a:gd name="connsiteX213" fmla="*/ 1468263 w 1566141"/>
              <a:gd name="connsiteY213" fmla="*/ 562687 h 1948542"/>
              <a:gd name="connsiteX214" fmla="*/ 1419324 w 1566141"/>
              <a:gd name="connsiteY214" fmla="*/ 513748 h 1948542"/>
              <a:gd name="connsiteX215" fmla="*/ 1370385 w 1566141"/>
              <a:gd name="connsiteY215" fmla="*/ 562687 h 1948542"/>
              <a:gd name="connsiteX216" fmla="*/ 1321446 w 1566141"/>
              <a:gd name="connsiteY216" fmla="*/ 612799 h 1948542"/>
              <a:gd name="connsiteX217" fmla="*/ 1370385 w 1566141"/>
              <a:gd name="connsiteY217" fmla="*/ 563860 h 1948542"/>
              <a:gd name="connsiteX218" fmla="*/ 1272507 w 1566141"/>
              <a:gd name="connsiteY218" fmla="*/ 563860 h 1948542"/>
              <a:gd name="connsiteX219" fmla="*/ 1321446 w 1566141"/>
              <a:gd name="connsiteY219" fmla="*/ 612799 h 1948542"/>
              <a:gd name="connsiteX220" fmla="*/ 1174584 w 1566141"/>
              <a:gd name="connsiteY220" fmla="*/ 562687 h 1948542"/>
              <a:gd name="connsiteX221" fmla="*/ 1272462 w 1566141"/>
              <a:gd name="connsiteY221" fmla="*/ 562687 h 1948542"/>
              <a:gd name="connsiteX222" fmla="*/ 1223523 w 1566141"/>
              <a:gd name="connsiteY222" fmla="*/ 513748 h 1948542"/>
              <a:gd name="connsiteX223" fmla="*/ 1174584 w 1566141"/>
              <a:gd name="connsiteY223" fmla="*/ 562687 h 1948542"/>
              <a:gd name="connsiteX224" fmla="*/ 1517202 w 1566141"/>
              <a:gd name="connsiteY224" fmla="*/ 510049 h 1948542"/>
              <a:gd name="connsiteX225" fmla="*/ 1566141 w 1566141"/>
              <a:gd name="connsiteY225" fmla="*/ 461110 h 1948542"/>
              <a:gd name="connsiteX226" fmla="*/ 1468263 w 1566141"/>
              <a:gd name="connsiteY226" fmla="*/ 461110 h 1948542"/>
              <a:gd name="connsiteX227" fmla="*/ 1517202 w 1566141"/>
              <a:gd name="connsiteY227" fmla="*/ 510049 h 1948542"/>
              <a:gd name="connsiteX228" fmla="*/ 1370385 w 1566141"/>
              <a:gd name="connsiteY228" fmla="*/ 459937 h 1948542"/>
              <a:gd name="connsiteX229" fmla="*/ 1468263 w 1566141"/>
              <a:gd name="connsiteY229" fmla="*/ 459937 h 1948542"/>
              <a:gd name="connsiteX230" fmla="*/ 1419324 w 1566141"/>
              <a:gd name="connsiteY230" fmla="*/ 410998 h 1948542"/>
              <a:gd name="connsiteX231" fmla="*/ 1370385 w 1566141"/>
              <a:gd name="connsiteY231" fmla="*/ 459937 h 1948542"/>
              <a:gd name="connsiteX232" fmla="*/ 1321446 w 1566141"/>
              <a:gd name="connsiteY232" fmla="*/ 510049 h 1948542"/>
              <a:gd name="connsiteX233" fmla="*/ 1370385 w 1566141"/>
              <a:gd name="connsiteY233" fmla="*/ 461110 h 1948542"/>
              <a:gd name="connsiteX234" fmla="*/ 1272507 w 1566141"/>
              <a:gd name="connsiteY234" fmla="*/ 461110 h 1948542"/>
              <a:gd name="connsiteX235" fmla="*/ 1321446 w 1566141"/>
              <a:gd name="connsiteY235" fmla="*/ 510049 h 1948542"/>
              <a:gd name="connsiteX236" fmla="*/ 1174584 w 1566141"/>
              <a:gd name="connsiteY236" fmla="*/ 459937 h 1948542"/>
              <a:gd name="connsiteX237" fmla="*/ 1272462 w 1566141"/>
              <a:gd name="connsiteY237" fmla="*/ 459937 h 1948542"/>
              <a:gd name="connsiteX238" fmla="*/ 1223523 w 1566141"/>
              <a:gd name="connsiteY238" fmla="*/ 410998 h 1948542"/>
              <a:gd name="connsiteX239" fmla="*/ 1174584 w 1566141"/>
              <a:gd name="connsiteY239" fmla="*/ 459937 h 1948542"/>
              <a:gd name="connsiteX240" fmla="*/ 1517202 w 1566141"/>
              <a:gd name="connsiteY240" fmla="*/ 407254 h 1948542"/>
              <a:gd name="connsiteX241" fmla="*/ 1566141 w 1566141"/>
              <a:gd name="connsiteY241" fmla="*/ 358315 h 1948542"/>
              <a:gd name="connsiteX242" fmla="*/ 1468263 w 1566141"/>
              <a:gd name="connsiteY242" fmla="*/ 358315 h 1948542"/>
              <a:gd name="connsiteX243" fmla="*/ 1517202 w 1566141"/>
              <a:gd name="connsiteY243" fmla="*/ 407254 h 1948542"/>
              <a:gd name="connsiteX244" fmla="*/ 1370385 w 1566141"/>
              <a:gd name="connsiteY244" fmla="*/ 357188 h 1948542"/>
              <a:gd name="connsiteX245" fmla="*/ 1468263 w 1566141"/>
              <a:gd name="connsiteY245" fmla="*/ 357188 h 1948542"/>
              <a:gd name="connsiteX246" fmla="*/ 1419324 w 1566141"/>
              <a:gd name="connsiteY246" fmla="*/ 308249 h 1948542"/>
              <a:gd name="connsiteX247" fmla="*/ 1370385 w 1566141"/>
              <a:gd name="connsiteY247" fmla="*/ 357188 h 1948542"/>
              <a:gd name="connsiteX248" fmla="*/ 1321446 w 1566141"/>
              <a:gd name="connsiteY248" fmla="*/ 407254 h 1948542"/>
              <a:gd name="connsiteX249" fmla="*/ 1370385 w 1566141"/>
              <a:gd name="connsiteY249" fmla="*/ 358315 h 1948542"/>
              <a:gd name="connsiteX250" fmla="*/ 1272507 w 1566141"/>
              <a:gd name="connsiteY250" fmla="*/ 358315 h 1948542"/>
              <a:gd name="connsiteX251" fmla="*/ 1321446 w 1566141"/>
              <a:gd name="connsiteY251" fmla="*/ 407254 h 1948542"/>
              <a:gd name="connsiteX252" fmla="*/ 1174584 w 1566141"/>
              <a:gd name="connsiteY252" fmla="*/ 357188 h 1948542"/>
              <a:gd name="connsiteX253" fmla="*/ 1272462 w 1566141"/>
              <a:gd name="connsiteY253" fmla="*/ 357188 h 1948542"/>
              <a:gd name="connsiteX254" fmla="*/ 1223523 w 1566141"/>
              <a:gd name="connsiteY254" fmla="*/ 308249 h 1948542"/>
              <a:gd name="connsiteX255" fmla="*/ 1174584 w 1566141"/>
              <a:gd name="connsiteY255" fmla="*/ 357188 h 1948542"/>
              <a:gd name="connsiteX256" fmla="*/ 1517202 w 1566141"/>
              <a:gd name="connsiteY256" fmla="*/ 304505 h 1948542"/>
              <a:gd name="connsiteX257" fmla="*/ 1566141 w 1566141"/>
              <a:gd name="connsiteY257" fmla="*/ 255566 h 1948542"/>
              <a:gd name="connsiteX258" fmla="*/ 1468263 w 1566141"/>
              <a:gd name="connsiteY258" fmla="*/ 255566 h 1948542"/>
              <a:gd name="connsiteX259" fmla="*/ 1517202 w 1566141"/>
              <a:gd name="connsiteY259" fmla="*/ 304505 h 1948542"/>
              <a:gd name="connsiteX260" fmla="*/ 1370385 w 1566141"/>
              <a:gd name="connsiteY260" fmla="*/ 254438 h 1948542"/>
              <a:gd name="connsiteX261" fmla="*/ 1468263 w 1566141"/>
              <a:gd name="connsiteY261" fmla="*/ 254438 h 1948542"/>
              <a:gd name="connsiteX262" fmla="*/ 1419324 w 1566141"/>
              <a:gd name="connsiteY262" fmla="*/ 205499 h 1948542"/>
              <a:gd name="connsiteX263" fmla="*/ 1370385 w 1566141"/>
              <a:gd name="connsiteY263" fmla="*/ 254438 h 1948542"/>
              <a:gd name="connsiteX264" fmla="*/ 1321446 w 1566141"/>
              <a:gd name="connsiteY264" fmla="*/ 304505 h 1948542"/>
              <a:gd name="connsiteX265" fmla="*/ 1370385 w 1566141"/>
              <a:gd name="connsiteY265" fmla="*/ 255566 h 1948542"/>
              <a:gd name="connsiteX266" fmla="*/ 1272507 w 1566141"/>
              <a:gd name="connsiteY266" fmla="*/ 255566 h 1948542"/>
              <a:gd name="connsiteX267" fmla="*/ 1321446 w 1566141"/>
              <a:gd name="connsiteY267" fmla="*/ 304505 h 1948542"/>
              <a:gd name="connsiteX268" fmla="*/ 1174584 w 1566141"/>
              <a:gd name="connsiteY268" fmla="*/ 254438 h 1948542"/>
              <a:gd name="connsiteX269" fmla="*/ 1272462 w 1566141"/>
              <a:gd name="connsiteY269" fmla="*/ 254438 h 1948542"/>
              <a:gd name="connsiteX270" fmla="*/ 1223523 w 1566141"/>
              <a:gd name="connsiteY270" fmla="*/ 205499 h 1948542"/>
              <a:gd name="connsiteX271" fmla="*/ 1174584 w 1566141"/>
              <a:gd name="connsiteY271" fmla="*/ 254438 h 1948542"/>
              <a:gd name="connsiteX272" fmla="*/ 1517202 w 1566141"/>
              <a:gd name="connsiteY272" fmla="*/ 201755 h 1948542"/>
              <a:gd name="connsiteX273" fmla="*/ 1566141 w 1566141"/>
              <a:gd name="connsiteY273" fmla="*/ 152816 h 1948542"/>
              <a:gd name="connsiteX274" fmla="*/ 1468263 w 1566141"/>
              <a:gd name="connsiteY274" fmla="*/ 152816 h 1948542"/>
              <a:gd name="connsiteX275" fmla="*/ 1517202 w 1566141"/>
              <a:gd name="connsiteY275" fmla="*/ 201755 h 1948542"/>
              <a:gd name="connsiteX276" fmla="*/ 1370385 w 1566141"/>
              <a:gd name="connsiteY276" fmla="*/ 151689 h 1948542"/>
              <a:gd name="connsiteX277" fmla="*/ 1468263 w 1566141"/>
              <a:gd name="connsiteY277" fmla="*/ 151689 h 1948542"/>
              <a:gd name="connsiteX278" fmla="*/ 1419324 w 1566141"/>
              <a:gd name="connsiteY278" fmla="*/ 102750 h 1948542"/>
              <a:gd name="connsiteX279" fmla="*/ 1370385 w 1566141"/>
              <a:gd name="connsiteY279" fmla="*/ 151689 h 1948542"/>
              <a:gd name="connsiteX280" fmla="*/ 1321446 w 1566141"/>
              <a:gd name="connsiteY280" fmla="*/ 201755 h 1948542"/>
              <a:gd name="connsiteX281" fmla="*/ 1370385 w 1566141"/>
              <a:gd name="connsiteY281" fmla="*/ 152816 h 1948542"/>
              <a:gd name="connsiteX282" fmla="*/ 1272507 w 1566141"/>
              <a:gd name="connsiteY282" fmla="*/ 152816 h 1948542"/>
              <a:gd name="connsiteX283" fmla="*/ 1321446 w 1566141"/>
              <a:gd name="connsiteY283" fmla="*/ 201755 h 1948542"/>
              <a:gd name="connsiteX284" fmla="*/ 1174584 w 1566141"/>
              <a:gd name="connsiteY284" fmla="*/ 151689 h 1948542"/>
              <a:gd name="connsiteX285" fmla="*/ 1272462 w 1566141"/>
              <a:gd name="connsiteY285" fmla="*/ 151689 h 1948542"/>
              <a:gd name="connsiteX286" fmla="*/ 1223523 w 1566141"/>
              <a:gd name="connsiteY286" fmla="*/ 102750 h 1948542"/>
              <a:gd name="connsiteX287" fmla="*/ 1174584 w 1566141"/>
              <a:gd name="connsiteY287" fmla="*/ 151689 h 1948542"/>
              <a:gd name="connsiteX288" fmla="*/ 1517202 w 1566141"/>
              <a:gd name="connsiteY288" fmla="*/ 99006 h 1948542"/>
              <a:gd name="connsiteX289" fmla="*/ 1566141 w 1566141"/>
              <a:gd name="connsiteY289" fmla="*/ 50067 h 1948542"/>
              <a:gd name="connsiteX290" fmla="*/ 1468263 w 1566141"/>
              <a:gd name="connsiteY290" fmla="*/ 50067 h 1948542"/>
              <a:gd name="connsiteX291" fmla="*/ 1517202 w 1566141"/>
              <a:gd name="connsiteY291" fmla="*/ 99006 h 1948542"/>
              <a:gd name="connsiteX292" fmla="*/ 1370385 w 1566141"/>
              <a:gd name="connsiteY292" fmla="*/ 48939 h 1948542"/>
              <a:gd name="connsiteX293" fmla="*/ 1468263 w 1566141"/>
              <a:gd name="connsiteY293" fmla="*/ 48939 h 1948542"/>
              <a:gd name="connsiteX294" fmla="*/ 1419324 w 1566141"/>
              <a:gd name="connsiteY294" fmla="*/ 0 h 1948542"/>
              <a:gd name="connsiteX295" fmla="*/ 1370385 w 1566141"/>
              <a:gd name="connsiteY295" fmla="*/ 48939 h 1948542"/>
              <a:gd name="connsiteX296" fmla="*/ 1321446 w 1566141"/>
              <a:gd name="connsiteY296" fmla="*/ 99006 h 1948542"/>
              <a:gd name="connsiteX297" fmla="*/ 1370385 w 1566141"/>
              <a:gd name="connsiteY297" fmla="*/ 50067 h 1948542"/>
              <a:gd name="connsiteX298" fmla="*/ 1272507 w 1566141"/>
              <a:gd name="connsiteY298" fmla="*/ 50067 h 1948542"/>
              <a:gd name="connsiteX299" fmla="*/ 1321446 w 1566141"/>
              <a:gd name="connsiteY299" fmla="*/ 99006 h 1948542"/>
              <a:gd name="connsiteX300" fmla="*/ 1174584 w 1566141"/>
              <a:gd name="connsiteY300" fmla="*/ 48939 h 1948542"/>
              <a:gd name="connsiteX301" fmla="*/ 1272462 w 1566141"/>
              <a:gd name="connsiteY301" fmla="*/ 48939 h 1948542"/>
              <a:gd name="connsiteX302" fmla="*/ 1223523 w 1566141"/>
              <a:gd name="connsiteY302" fmla="*/ 0 h 1948542"/>
              <a:gd name="connsiteX303" fmla="*/ 1174584 w 1566141"/>
              <a:gd name="connsiteY303" fmla="*/ 48939 h 1948542"/>
              <a:gd name="connsiteX304" fmla="*/ 1125645 w 1566141"/>
              <a:gd name="connsiteY304" fmla="*/ 1126547 h 1948542"/>
              <a:gd name="connsiteX305" fmla="*/ 1174584 w 1566141"/>
              <a:gd name="connsiteY305" fmla="*/ 1077607 h 1948542"/>
              <a:gd name="connsiteX306" fmla="*/ 1076705 w 1566141"/>
              <a:gd name="connsiteY306" fmla="*/ 1077607 h 1948542"/>
              <a:gd name="connsiteX307" fmla="*/ 1125645 w 1566141"/>
              <a:gd name="connsiteY307" fmla="*/ 1126547 h 1948542"/>
              <a:gd name="connsiteX308" fmla="*/ 978827 w 1566141"/>
              <a:gd name="connsiteY308" fmla="*/ 1076435 h 1948542"/>
              <a:gd name="connsiteX309" fmla="*/ 1076705 w 1566141"/>
              <a:gd name="connsiteY309" fmla="*/ 1076435 h 1948542"/>
              <a:gd name="connsiteX310" fmla="*/ 1027766 w 1566141"/>
              <a:gd name="connsiteY310" fmla="*/ 1027495 h 1948542"/>
              <a:gd name="connsiteX311" fmla="*/ 978827 w 1566141"/>
              <a:gd name="connsiteY311" fmla="*/ 1076435 h 1948542"/>
              <a:gd name="connsiteX312" fmla="*/ 929888 w 1566141"/>
              <a:gd name="connsiteY312" fmla="*/ 1126547 h 1948542"/>
              <a:gd name="connsiteX313" fmla="*/ 978827 w 1566141"/>
              <a:gd name="connsiteY313" fmla="*/ 1077607 h 1948542"/>
              <a:gd name="connsiteX314" fmla="*/ 880949 w 1566141"/>
              <a:gd name="connsiteY314" fmla="*/ 1077607 h 1948542"/>
              <a:gd name="connsiteX315" fmla="*/ 929888 w 1566141"/>
              <a:gd name="connsiteY315" fmla="*/ 1126547 h 1948542"/>
              <a:gd name="connsiteX316" fmla="*/ 783071 w 1566141"/>
              <a:gd name="connsiteY316" fmla="*/ 1076435 h 1948542"/>
              <a:gd name="connsiteX317" fmla="*/ 880949 w 1566141"/>
              <a:gd name="connsiteY317" fmla="*/ 1076435 h 1948542"/>
              <a:gd name="connsiteX318" fmla="*/ 832010 w 1566141"/>
              <a:gd name="connsiteY318" fmla="*/ 1027495 h 1948542"/>
              <a:gd name="connsiteX319" fmla="*/ 783071 w 1566141"/>
              <a:gd name="connsiteY319" fmla="*/ 1076435 h 1948542"/>
              <a:gd name="connsiteX320" fmla="*/ 1125645 w 1566141"/>
              <a:gd name="connsiteY320" fmla="*/ 1023797 h 1948542"/>
              <a:gd name="connsiteX321" fmla="*/ 1174584 w 1566141"/>
              <a:gd name="connsiteY321" fmla="*/ 974858 h 1948542"/>
              <a:gd name="connsiteX322" fmla="*/ 1076705 w 1566141"/>
              <a:gd name="connsiteY322" fmla="*/ 974858 h 1948542"/>
              <a:gd name="connsiteX323" fmla="*/ 1125645 w 1566141"/>
              <a:gd name="connsiteY323" fmla="*/ 1023797 h 1948542"/>
              <a:gd name="connsiteX324" fmla="*/ 978827 w 1566141"/>
              <a:gd name="connsiteY324" fmla="*/ 973685 h 1948542"/>
              <a:gd name="connsiteX325" fmla="*/ 1076705 w 1566141"/>
              <a:gd name="connsiteY325" fmla="*/ 973685 h 1948542"/>
              <a:gd name="connsiteX326" fmla="*/ 1027766 w 1566141"/>
              <a:gd name="connsiteY326" fmla="*/ 924746 h 1948542"/>
              <a:gd name="connsiteX327" fmla="*/ 978827 w 1566141"/>
              <a:gd name="connsiteY327" fmla="*/ 973685 h 1948542"/>
              <a:gd name="connsiteX328" fmla="*/ 929888 w 1566141"/>
              <a:gd name="connsiteY328" fmla="*/ 1023797 h 1948542"/>
              <a:gd name="connsiteX329" fmla="*/ 978827 w 1566141"/>
              <a:gd name="connsiteY329" fmla="*/ 974858 h 1948542"/>
              <a:gd name="connsiteX330" fmla="*/ 880949 w 1566141"/>
              <a:gd name="connsiteY330" fmla="*/ 974858 h 1948542"/>
              <a:gd name="connsiteX331" fmla="*/ 929888 w 1566141"/>
              <a:gd name="connsiteY331" fmla="*/ 1023797 h 1948542"/>
              <a:gd name="connsiteX332" fmla="*/ 783071 w 1566141"/>
              <a:gd name="connsiteY332" fmla="*/ 973685 h 1948542"/>
              <a:gd name="connsiteX333" fmla="*/ 880949 w 1566141"/>
              <a:gd name="connsiteY333" fmla="*/ 973685 h 1948542"/>
              <a:gd name="connsiteX334" fmla="*/ 832010 w 1566141"/>
              <a:gd name="connsiteY334" fmla="*/ 924746 h 1948542"/>
              <a:gd name="connsiteX335" fmla="*/ 783071 w 1566141"/>
              <a:gd name="connsiteY335" fmla="*/ 973685 h 1948542"/>
              <a:gd name="connsiteX336" fmla="*/ 1125645 w 1566141"/>
              <a:gd name="connsiteY336" fmla="*/ 921047 h 1948542"/>
              <a:gd name="connsiteX337" fmla="*/ 1174584 w 1566141"/>
              <a:gd name="connsiteY337" fmla="*/ 872108 h 1948542"/>
              <a:gd name="connsiteX338" fmla="*/ 1076705 w 1566141"/>
              <a:gd name="connsiteY338" fmla="*/ 872108 h 1948542"/>
              <a:gd name="connsiteX339" fmla="*/ 1125645 w 1566141"/>
              <a:gd name="connsiteY339" fmla="*/ 921047 h 1948542"/>
              <a:gd name="connsiteX340" fmla="*/ 978827 w 1566141"/>
              <a:gd name="connsiteY340" fmla="*/ 870936 h 1948542"/>
              <a:gd name="connsiteX341" fmla="*/ 1076705 w 1566141"/>
              <a:gd name="connsiteY341" fmla="*/ 870936 h 1948542"/>
              <a:gd name="connsiteX342" fmla="*/ 1027766 w 1566141"/>
              <a:gd name="connsiteY342" fmla="*/ 821996 h 1948542"/>
              <a:gd name="connsiteX343" fmla="*/ 978827 w 1566141"/>
              <a:gd name="connsiteY343" fmla="*/ 870936 h 1948542"/>
              <a:gd name="connsiteX344" fmla="*/ 929888 w 1566141"/>
              <a:gd name="connsiteY344" fmla="*/ 921047 h 1948542"/>
              <a:gd name="connsiteX345" fmla="*/ 978827 w 1566141"/>
              <a:gd name="connsiteY345" fmla="*/ 872108 h 1948542"/>
              <a:gd name="connsiteX346" fmla="*/ 880949 w 1566141"/>
              <a:gd name="connsiteY346" fmla="*/ 872108 h 1948542"/>
              <a:gd name="connsiteX347" fmla="*/ 929888 w 1566141"/>
              <a:gd name="connsiteY347" fmla="*/ 921047 h 1948542"/>
              <a:gd name="connsiteX348" fmla="*/ 783071 w 1566141"/>
              <a:gd name="connsiteY348" fmla="*/ 870936 h 1948542"/>
              <a:gd name="connsiteX349" fmla="*/ 880949 w 1566141"/>
              <a:gd name="connsiteY349" fmla="*/ 870936 h 1948542"/>
              <a:gd name="connsiteX350" fmla="*/ 832010 w 1566141"/>
              <a:gd name="connsiteY350" fmla="*/ 821996 h 1948542"/>
              <a:gd name="connsiteX351" fmla="*/ 783071 w 1566141"/>
              <a:gd name="connsiteY351" fmla="*/ 870936 h 1948542"/>
              <a:gd name="connsiteX352" fmla="*/ 1125645 w 1566141"/>
              <a:gd name="connsiteY352" fmla="*/ 818298 h 1948542"/>
              <a:gd name="connsiteX353" fmla="*/ 1174584 w 1566141"/>
              <a:gd name="connsiteY353" fmla="*/ 769359 h 1948542"/>
              <a:gd name="connsiteX354" fmla="*/ 1076705 w 1566141"/>
              <a:gd name="connsiteY354" fmla="*/ 769359 h 1948542"/>
              <a:gd name="connsiteX355" fmla="*/ 1125645 w 1566141"/>
              <a:gd name="connsiteY355" fmla="*/ 818298 h 1948542"/>
              <a:gd name="connsiteX356" fmla="*/ 978827 w 1566141"/>
              <a:gd name="connsiteY356" fmla="*/ 768186 h 1948542"/>
              <a:gd name="connsiteX357" fmla="*/ 1076705 w 1566141"/>
              <a:gd name="connsiteY357" fmla="*/ 768186 h 1948542"/>
              <a:gd name="connsiteX358" fmla="*/ 1027766 w 1566141"/>
              <a:gd name="connsiteY358" fmla="*/ 719247 h 1948542"/>
              <a:gd name="connsiteX359" fmla="*/ 978827 w 1566141"/>
              <a:gd name="connsiteY359" fmla="*/ 768186 h 1948542"/>
              <a:gd name="connsiteX360" fmla="*/ 929888 w 1566141"/>
              <a:gd name="connsiteY360" fmla="*/ 818298 h 1948542"/>
              <a:gd name="connsiteX361" fmla="*/ 978827 w 1566141"/>
              <a:gd name="connsiteY361" fmla="*/ 769359 h 1948542"/>
              <a:gd name="connsiteX362" fmla="*/ 880949 w 1566141"/>
              <a:gd name="connsiteY362" fmla="*/ 769359 h 1948542"/>
              <a:gd name="connsiteX363" fmla="*/ 929888 w 1566141"/>
              <a:gd name="connsiteY363" fmla="*/ 818298 h 1948542"/>
              <a:gd name="connsiteX364" fmla="*/ 783071 w 1566141"/>
              <a:gd name="connsiteY364" fmla="*/ 768186 h 1948542"/>
              <a:gd name="connsiteX365" fmla="*/ 880949 w 1566141"/>
              <a:gd name="connsiteY365" fmla="*/ 768186 h 1948542"/>
              <a:gd name="connsiteX366" fmla="*/ 832010 w 1566141"/>
              <a:gd name="connsiteY366" fmla="*/ 719247 h 1948542"/>
              <a:gd name="connsiteX367" fmla="*/ 783071 w 1566141"/>
              <a:gd name="connsiteY367" fmla="*/ 768186 h 1948542"/>
              <a:gd name="connsiteX368" fmla="*/ 1125645 w 1566141"/>
              <a:gd name="connsiteY368" fmla="*/ 1948543 h 1948542"/>
              <a:gd name="connsiteX369" fmla="*/ 1174584 w 1566141"/>
              <a:gd name="connsiteY369" fmla="*/ 1899604 h 1948542"/>
              <a:gd name="connsiteX370" fmla="*/ 1076705 w 1566141"/>
              <a:gd name="connsiteY370" fmla="*/ 1899604 h 1948542"/>
              <a:gd name="connsiteX371" fmla="*/ 1125645 w 1566141"/>
              <a:gd name="connsiteY371" fmla="*/ 1948543 h 1948542"/>
              <a:gd name="connsiteX372" fmla="*/ 1125645 w 1566141"/>
              <a:gd name="connsiteY372" fmla="*/ 1845793 h 1948542"/>
              <a:gd name="connsiteX373" fmla="*/ 1174584 w 1566141"/>
              <a:gd name="connsiteY373" fmla="*/ 1796854 h 1948542"/>
              <a:gd name="connsiteX374" fmla="*/ 1076705 w 1566141"/>
              <a:gd name="connsiteY374" fmla="*/ 1796854 h 1948542"/>
              <a:gd name="connsiteX375" fmla="*/ 1125645 w 1566141"/>
              <a:gd name="connsiteY375" fmla="*/ 1845793 h 1948542"/>
              <a:gd name="connsiteX376" fmla="*/ 1125645 w 1566141"/>
              <a:gd name="connsiteY376" fmla="*/ 1743044 h 1948542"/>
              <a:gd name="connsiteX377" fmla="*/ 1174584 w 1566141"/>
              <a:gd name="connsiteY377" fmla="*/ 1694105 h 1948542"/>
              <a:gd name="connsiteX378" fmla="*/ 1076705 w 1566141"/>
              <a:gd name="connsiteY378" fmla="*/ 1694105 h 1948542"/>
              <a:gd name="connsiteX379" fmla="*/ 1125645 w 1566141"/>
              <a:gd name="connsiteY379" fmla="*/ 1743044 h 1948542"/>
              <a:gd name="connsiteX380" fmla="*/ 1125645 w 1566141"/>
              <a:gd name="connsiteY380" fmla="*/ 1640294 h 1948542"/>
              <a:gd name="connsiteX381" fmla="*/ 1174584 w 1566141"/>
              <a:gd name="connsiteY381" fmla="*/ 1591355 h 1948542"/>
              <a:gd name="connsiteX382" fmla="*/ 1076705 w 1566141"/>
              <a:gd name="connsiteY382" fmla="*/ 1591355 h 1948542"/>
              <a:gd name="connsiteX383" fmla="*/ 1125645 w 1566141"/>
              <a:gd name="connsiteY383" fmla="*/ 1640294 h 1948542"/>
              <a:gd name="connsiteX384" fmla="*/ 1125645 w 1566141"/>
              <a:gd name="connsiteY384" fmla="*/ 1537545 h 1948542"/>
              <a:gd name="connsiteX385" fmla="*/ 1174584 w 1566141"/>
              <a:gd name="connsiteY385" fmla="*/ 1488606 h 1948542"/>
              <a:gd name="connsiteX386" fmla="*/ 1076705 w 1566141"/>
              <a:gd name="connsiteY386" fmla="*/ 1488606 h 1948542"/>
              <a:gd name="connsiteX387" fmla="*/ 1125645 w 1566141"/>
              <a:gd name="connsiteY387" fmla="*/ 1537545 h 1948542"/>
              <a:gd name="connsiteX388" fmla="*/ 1125645 w 1566141"/>
              <a:gd name="connsiteY388" fmla="*/ 1434795 h 1948542"/>
              <a:gd name="connsiteX389" fmla="*/ 1174584 w 1566141"/>
              <a:gd name="connsiteY389" fmla="*/ 1385856 h 1948542"/>
              <a:gd name="connsiteX390" fmla="*/ 1076705 w 1566141"/>
              <a:gd name="connsiteY390" fmla="*/ 1385856 h 1948542"/>
              <a:gd name="connsiteX391" fmla="*/ 1125645 w 1566141"/>
              <a:gd name="connsiteY391" fmla="*/ 1434795 h 1948542"/>
              <a:gd name="connsiteX392" fmla="*/ 1125645 w 1566141"/>
              <a:gd name="connsiteY392" fmla="*/ 1332046 h 1948542"/>
              <a:gd name="connsiteX393" fmla="*/ 1174584 w 1566141"/>
              <a:gd name="connsiteY393" fmla="*/ 1283107 h 1948542"/>
              <a:gd name="connsiteX394" fmla="*/ 1076705 w 1566141"/>
              <a:gd name="connsiteY394" fmla="*/ 1283107 h 1948542"/>
              <a:gd name="connsiteX395" fmla="*/ 1125645 w 1566141"/>
              <a:gd name="connsiteY395" fmla="*/ 1332046 h 1948542"/>
              <a:gd name="connsiteX396" fmla="*/ 978827 w 1566141"/>
              <a:gd name="connsiteY396" fmla="*/ 1281934 h 1948542"/>
              <a:gd name="connsiteX397" fmla="*/ 1076705 w 1566141"/>
              <a:gd name="connsiteY397" fmla="*/ 1281934 h 1948542"/>
              <a:gd name="connsiteX398" fmla="*/ 1027766 w 1566141"/>
              <a:gd name="connsiteY398" fmla="*/ 1232995 h 1948542"/>
              <a:gd name="connsiteX399" fmla="*/ 978827 w 1566141"/>
              <a:gd name="connsiteY399" fmla="*/ 1281934 h 1948542"/>
              <a:gd name="connsiteX400" fmla="*/ 1125645 w 1566141"/>
              <a:gd name="connsiteY400" fmla="*/ 1229296 h 1948542"/>
              <a:gd name="connsiteX401" fmla="*/ 1174584 w 1566141"/>
              <a:gd name="connsiteY401" fmla="*/ 1180357 h 1948542"/>
              <a:gd name="connsiteX402" fmla="*/ 1076705 w 1566141"/>
              <a:gd name="connsiteY402" fmla="*/ 1180357 h 1948542"/>
              <a:gd name="connsiteX403" fmla="*/ 1125645 w 1566141"/>
              <a:gd name="connsiteY403" fmla="*/ 1229296 h 1948542"/>
              <a:gd name="connsiteX404" fmla="*/ 978827 w 1566141"/>
              <a:gd name="connsiteY404" fmla="*/ 1179184 h 1948542"/>
              <a:gd name="connsiteX405" fmla="*/ 1076705 w 1566141"/>
              <a:gd name="connsiteY405" fmla="*/ 1179184 h 1948542"/>
              <a:gd name="connsiteX406" fmla="*/ 1027766 w 1566141"/>
              <a:gd name="connsiteY406" fmla="*/ 1130245 h 1948542"/>
              <a:gd name="connsiteX407" fmla="*/ 978827 w 1566141"/>
              <a:gd name="connsiteY407" fmla="*/ 1179184 h 1948542"/>
              <a:gd name="connsiteX408" fmla="*/ 929888 w 1566141"/>
              <a:gd name="connsiteY408" fmla="*/ 1229296 h 1948542"/>
              <a:gd name="connsiteX409" fmla="*/ 978827 w 1566141"/>
              <a:gd name="connsiteY409" fmla="*/ 1180357 h 1948542"/>
              <a:gd name="connsiteX410" fmla="*/ 880949 w 1566141"/>
              <a:gd name="connsiteY410" fmla="*/ 1180357 h 1948542"/>
              <a:gd name="connsiteX411" fmla="*/ 929888 w 1566141"/>
              <a:gd name="connsiteY411" fmla="*/ 1229296 h 1948542"/>
              <a:gd name="connsiteX412" fmla="*/ 783071 w 1566141"/>
              <a:gd name="connsiteY412" fmla="*/ 1179184 h 1948542"/>
              <a:gd name="connsiteX413" fmla="*/ 880949 w 1566141"/>
              <a:gd name="connsiteY413" fmla="*/ 1179184 h 1948542"/>
              <a:gd name="connsiteX414" fmla="*/ 832010 w 1566141"/>
              <a:gd name="connsiteY414" fmla="*/ 1130245 h 1948542"/>
              <a:gd name="connsiteX415" fmla="*/ 783071 w 1566141"/>
              <a:gd name="connsiteY415" fmla="*/ 1179184 h 1948542"/>
              <a:gd name="connsiteX416" fmla="*/ 1125645 w 1566141"/>
              <a:gd name="connsiteY416" fmla="*/ 715548 h 1948542"/>
              <a:gd name="connsiteX417" fmla="*/ 1174584 w 1566141"/>
              <a:gd name="connsiteY417" fmla="*/ 666609 h 1948542"/>
              <a:gd name="connsiteX418" fmla="*/ 1076705 w 1566141"/>
              <a:gd name="connsiteY418" fmla="*/ 666609 h 1948542"/>
              <a:gd name="connsiteX419" fmla="*/ 1125645 w 1566141"/>
              <a:gd name="connsiteY419" fmla="*/ 715548 h 1948542"/>
              <a:gd name="connsiteX420" fmla="*/ 1125645 w 1566141"/>
              <a:gd name="connsiteY420" fmla="*/ 612799 h 1948542"/>
              <a:gd name="connsiteX421" fmla="*/ 1174584 w 1566141"/>
              <a:gd name="connsiteY421" fmla="*/ 563860 h 1948542"/>
              <a:gd name="connsiteX422" fmla="*/ 1076705 w 1566141"/>
              <a:gd name="connsiteY422" fmla="*/ 563860 h 1948542"/>
              <a:gd name="connsiteX423" fmla="*/ 1125645 w 1566141"/>
              <a:gd name="connsiteY423" fmla="*/ 612799 h 1948542"/>
              <a:gd name="connsiteX424" fmla="*/ 1125645 w 1566141"/>
              <a:gd name="connsiteY424" fmla="*/ 510049 h 1948542"/>
              <a:gd name="connsiteX425" fmla="*/ 1174584 w 1566141"/>
              <a:gd name="connsiteY425" fmla="*/ 461110 h 1948542"/>
              <a:gd name="connsiteX426" fmla="*/ 1076705 w 1566141"/>
              <a:gd name="connsiteY426" fmla="*/ 461110 h 1948542"/>
              <a:gd name="connsiteX427" fmla="*/ 1125645 w 1566141"/>
              <a:gd name="connsiteY427" fmla="*/ 510049 h 1948542"/>
              <a:gd name="connsiteX428" fmla="*/ 1125645 w 1566141"/>
              <a:gd name="connsiteY428" fmla="*/ 407254 h 1948542"/>
              <a:gd name="connsiteX429" fmla="*/ 1174584 w 1566141"/>
              <a:gd name="connsiteY429" fmla="*/ 358315 h 1948542"/>
              <a:gd name="connsiteX430" fmla="*/ 1076705 w 1566141"/>
              <a:gd name="connsiteY430" fmla="*/ 358315 h 1948542"/>
              <a:gd name="connsiteX431" fmla="*/ 1125645 w 1566141"/>
              <a:gd name="connsiteY431" fmla="*/ 407254 h 1948542"/>
              <a:gd name="connsiteX432" fmla="*/ 1125645 w 1566141"/>
              <a:gd name="connsiteY432" fmla="*/ 304505 h 1948542"/>
              <a:gd name="connsiteX433" fmla="*/ 1174584 w 1566141"/>
              <a:gd name="connsiteY433" fmla="*/ 255566 h 1948542"/>
              <a:gd name="connsiteX434" fmla="*/ 1076705 w 1566141"/>
              <a:gd name="connsiteY434" fmla="*/ 255566 h 1948542"/>
              <a:gd name="connsiteX435" fmla="*/ 1125645 w 1566141"/>
              <a:gd name="connsiteY435" fmla="*/ 304505 h 1948542"/>
              <a:gd name="connsiteX436" fmla="*/ 1125645 w 1566141"/>
              <a:gd name="connsiteY436" fmla="*/ 201755 h 1948542"/>
              <a:gd name="connsiteX437" fmla="*/ 1174584 w 1566141"/>
              <a:gd name="connsiteY437" fmla="*/ 152816 h 1948542"/>
              <a:gd name="connsiteX438" fmla="*/ 1076705 w 1566141"/>
              <a:gd name="connsiteY438" fmla="*/ 152816 h 1948542"/>
              <a:gd name="connsiteX439" fmla="*/ 1125645 w 1566141"/>
              <a:gd name="connsiteY439" fmla="*/ 201755 h 1948542"/>
              <a:gd name="connsiteX440" fmla="*/ 1125645 w 1566141"/>
              <a:gd name="connsiteY440" fmla="*/ 99006 h 1948542"/>
              <a:gd name="connsiteX441" fmla="*/ 1174584 w 1566141"/>
              <a:gd name="connsiteY441" fmla="*/ 50067 h 1948542"/>
              <a:gd name="connsiteX442" fmla="*/ 1076705 w 1566141"/>
              <a:gd name="connsiteY442" fmla="*/ 50067 h 1948542"/>
              <a:gd name="connsiteX443" fmla="*/ 1125645 w 1566141"/>
              <a:gd name="connsiteY443" fmla="*/ 99006 h 1948542"/>
              <a:gd name="connsiteX444" fmla="*/ 734132 w 1566141"/>
              <a:gd name="connsiteY444" fmla="*/ 1126547 h 1948542"/>
              <a:gd name="connsiteX445" fmla="*/ 783071 w 1566141"/>
              <a:gd name="connsiteY445" fmla="*/ 1077607 h 1948542"/>
              <a:gd name="connsiteX446" fmla="*/ 685193 w 1566141"/>
              <a:gd name="connsiteY446" fmla="*/ 1077607 h 1948542"/>
              <a:gd name="connsiteX447" fmla="*/ 734132 w 1566141"/>
              <a:gd name="connsiteY447" fmla="*/ 1126547 h 1948542"/>
              <a:gd name="connsiteX448" fmla="*/ 587314 w 1566141"/>
              <a:gd name="connsiteY448" fmla="*/ 1076435 h 1948542"/>
              <a:gd name="connsiteX449" fmla="*/ 685193 w 1566141"/>
              <a:gd name="connsiteY449" fmla="*/ 1076435 h 1948542"/>
              <a:gd name="connsiteX450" fmla="*/ 636253 w 1566141"/>
              <a:gd name="connsiteY450" fmla="*/ 1027495 h 1948542"/>
              <a:gd name="connsiteX451" fmla="*/ 587314 w 1566141"/>
              <a:gd name="connsiteY451" fmla="*/ 1076435 h 1948542"/>
              <a:gd name="connsiteX452" fmla="*/ 538375 w 1566141"/>
              <a:gd name="connsiteY452" fmla="*/ 1126547 h 1948542"/>
              <a:gd name="connsiteX453" fmla="*/ 587314 w 1566141"/>
              <a:gd name="connsiteY453" fmla="*/ 1077607 h 1948542"/>
              <a:gd name="connsiteX454" fmla="*/ 489436 w 1566141"/>
              <a:gd name="connsiteY454" fmla="*/ 1077607 h 1948542"/>
              <a:gd name="connsiteX455" fmla="*/ 538375 w 1566141"/>
              <a:gd name="connsiteY455" fmla="*/ 1126547 h 1948542"/>
              <a:gd name="connsiteX456" fmla="*/ 391558 w 1566141"/>
              <a:gd name="connsiteY456" fmla="*/ 1076435 h 1948542"/>
              <a:gd name="connsiteX457" fmla="*/ 489436 w 1566141"/>
              <a:gd name="connsiteY457" fmla="*/ 1076435 h 1948542"/>
              <a:gd name="connsiteX458" fmla="*/ 440497 w 1566141"/>
              <a:gd name="connsiteY458" fmla="*/ 1027495 h 1948542"/>
              <a:gd name="connsiteX459" fmla="*/ 391558 w 1566141"/>
              <a:gd name="connsiteY459" fmla="*/ 1076435 h 1948542"/>
              <a:gd name="connsiteX460" fmla="*/ 734132 w 1566141"/>
              <a:gd name="connsiteY460" fmla="*/ 1023797 h 1948542"/>
              <a:gd name="connsiteX461" fmla="*/ 783071 w 1566141"/>
              <a:gd name="connsiteY461" fmla="*/ 974858 h 1948542"/>
              <a:gd name="connsiteX462" fmla="*/ 685193 w 1566141"/>
              <a:gd name="connsiteY462" fmla="*/ 974858 h 1948542"/>
              <a:gd name="connsiteX463" fmla="*/ 734132 w 1566141"/>
              <a:gd name="connsiteY463" fmla="*/ 1023797 h 1948542"/>
              <a:gd name="connsiteX464" fmla="*/ 587314 w 1566141"/>
              <a:gd name="connsiteY464" fmla="*/ 973685 h 1948542"/>
              <a:gd name="connsiteX465" fmla="*/ 685193 w 1566141"/>
              <a:gd name="connsiteY465" fmla="*/ 973685 h 1948542"/>
              <a:gd name="connsiteX466" fmla="*/ 636253 w 1566141"/>
              <a:gd name="connsiteY466" fmla="*/ 924746 h 1948542"/>
              <a:gd name="connsiteX467" fmla="*/ 587314 w 1566141"/>
              <a:gd name="connsiteY467" fmla="*/ 973685 h 1948542"/>
              <a:gd name="connsiteX468" fmla="*/ 538375 w 1566141"/>
              <a:gd name="connsiteY468" fmla="*/ 1023797 h 1948542"/>
              <a:gd name="connsiteX469" fmla="*/ 587314 w 1566141"/>
              <a:gd name="connsiteY469" fmla="*/ 974858 h 1948542"/>
              <a:gd name="connsiteX470" fmla="*/ 489436 w 1566141"/>
              <a:gd name="connsiteY470" fmla="*/ 974858 h 1948542"/>
              <a:gd name="connsiteX471" fmla="*/ 538375 w 1566141"/>
              <a:gd name="connsiteY471" fmla="*/ 1023797 h 1948542"/>
              <a:gd name="connsiteX472" fmla="*/ 391558 w 1566141"/>
              <a:gd name="connsiteY472" fmla="*/ 973685 h 1948542"/>
              <a:gd name="connsiteX473" fmla="*/ 489436 w 1566141"/>
              <a:gd name="connsiteY473" fmla="*/ 973685 h 1948542"/>
              <a:gd name="connsiteX474" fmla="*/ 440497 w 1566141"/>
              <a:gd name="connsiteY474" fmla="*/ 924746 h 1948542"/>
              <a:gd name="connsiteX475" fmla="*/ 391558 w 1566141"/>
              <a:gd name="connsiteY475" fmla="*/ 973685 h 1948542"/>
              <a:gd name="connsiteX476" fmla="*/ 734132 w 1566141"/>
              <a:gd name="connsiteY476" fmla="*/ 921047 h 1948542"/>
              <a:gd name="connsiteX477" fmla="*/ 783071 w 1566141"/>
              <a:gd name="connsiteY477" fmla="*/ 872108 h 1948542"/>
              <a:gd name="connsiteX478" fmla="*/ 685193 w 1566141"/>
              <a:gd name="connsiteY478" fmla="*/ 872108 h 1948542"/>
              <a:gd name="connsiteX479" fmla="*/ 734132 w 1566141"/>
              <a:gd name="connsiteY479" fmla="*/ 921047 h 1948542"/>
              <a:gd name="connsiteX480" fmla="*/ 587314 w 1566141"/>
              <a:gd name="connsiteY480" fmla="*/ 870936 h 1948542"/>
              <a:gd name="connsiteX481" fmla="*/ 685193 w 1566141"/>
              <a:gd name="connsiteY481" fmla="*/ 870936 h 1948542"/>
              <a:gd name="connsiteX482" fmla="*/ 636253 w 1566141"/>
              <a:gd name="connsiteY482" fmla="*/ 821996 h 1948542"/>
              <a:gd name="connsiteX483" fmla="*/ 587314 w 1566141"/>
              <a:gd name="connsiteY483" fmla="*/ 870936 h 1948542"/>
              <a:gd name="connsiteX484" fmla="*/ 538375 w 1566141"/>
              <a:gd name="connsiteY484" fmla="*/ 921047 h 1948542"/>
              <a:gd name="connsiteX485" fmla="*/ 587314 w 1566141"/>
              <a:gd name="connsiteY485" fmla="*/ 872108 h 1948542"/>
              <a:gd name="connsiteX486" fmla="*/ 489436 w 1566141"/>
              <a:gd name="connsiteY486" fmla="*/ 872108 h 1948542"/>
              <a:gd name="connsiteX487" fmla="*/ 538375 w 1566141"/>
              <a:gd name="connsiteY487" fmla="*/ 921047 h 1948542"/>
              <a:gd name="connsiteX488" fmla="*/ 391558 w 1566141"/>
              <a:gd name="connsiteY488" fmla="*/ 870936 h 1948542"/>
              <a:gd name="connsiteX489" fmla="*/ 489436 w 1566141"/>
              <a:gd name="connsiteY489" fmla="*/ 870936 h 1948542"/>
              <a:gd name="connsiteX490" fmla="*/ 440497 w 1566141"/>
              <a:gd name="connsiteY490" fmla="*/ 821996 h 1948542"/>
              <a:gd name="connsiteX491" fmla="*/ 391558 w 1566141"/>
              <a:gd name="connsiteY491" fmla="*/ 870936 h 1948542"/>
              <a:gd name="connsiteX492" fmla="*/ 734132 w 1566141"/>
              <a:gd name="connsiteY492" fmla="*/ 818298 h 1948542"/>
              <a:gd name="connsiteX493" fmla="*/ 783071 w 1566141"/>
              <a:gd name="connsiteY493" fmla="*/ 769359 h 1948542"/>
              <a:gd name="connsiteX494" fmla="*/ 685193 w 1566141"/>
              <a:gd name="connsiteY494" fmla="*/ 769359 h 1948542"/>
              <a:gd name="connsiteX495" fmla="*/ 734132 w 1566141"/>
              <a:gd name="connsiteY495" fmla="*/ 818298 h 1948542"/>
              <a:gd name="connsiteX496" fmla="*/ 587314 w 1566141"/>
              <a:gd name="connsiteY496" fmla="*/ 768186 h 1948542"/>
              <a:gd name="connsiteX497" fmla="*/ 685193 w 1566141"/>
              <a:gd name="connsiteY497" fmla="*/ 768186 h 1948542"/>
              <a:gd name="connsiteX498" fmla="*/ 636253 w 1566141"/>
              <a:gd name="connsiteY498" fmla="*/ 719247 h 1948542"/>
              <a:gd name="connsiteX499" fmla="*/ 587314 w 1566141"/>
              <a:gd name="connsiteY499" fmla="*/ 768186 h 1948542"/>
              <a:gd name="connsiteX500" fmla="*/ 538375 w 1566141"/>
              <a:gd name="connsiteY500" fmla="*/ 818298 h 1948542"/>
              <a:gd name="connsiteX501" fmla="*/ 587314 w 1566141"/>
              <a:gd name="connsiteY501" fmla="*/ 769359 h 1948542"/>
              <a:gd name="connsiteX502" fmla="*/ 489436 w 1566141"/>
              <a:gd name="connsiteY502" fmla="*/ 769359 h 1948542"/>
              <a:gd name="connsiteX503" fmla="*/ 538375 w 1566141"/>
              <a:gd name="connsiteY503" fmla="*/ 818298 h 1948542"/>
              <a:gd name="connsiteX504" fmla="*/ 391558 w 1566141"/>
              <a:gd name="connsiteY504" fmla="*/ 768186 h 1948542"/>
              <a:gd name="connsiteX505" fmla="*/ 489436 w 1566141"/>
              <a:gd name="connsiteY505" fmla="*/ 768186 h 1948542"/>
              <a:gd name="connsiteX506" fmla="*/ 440497 w 1566141"/>
              <a:gd name="connsiteY506" fmla="*/ 719247 h 1948542"/>
              <a:gd name="connsiteX507" fmla="*/ 391558 w 1566141"/>
              <a:gd name="connsiteY507" fmla="*/ 768186 h 1948542"/>
              <a:gd name="connsiteX508" fmla="*/ 391558 w 1566141"/>
              <a:gd name="connsiteY508" fmla="*/ 1898476 h 1948542"/>
              <a:gd name="connsiteX509" fmla="*/ 489436 w 1566141"/>
              <a:gd name="connsiteY509" fmla="*/ 1898476 h 1948542"/>
              <a:gd name="connsiteX510" fmla="*/ 440497 w 1566141"/>
              <a:gd name="connsiteY510" fmla="*/ 1849537 h 1948542"/>
              <a:gd name="connsiteX511" fmla="*/ 391558 w 1566141"/>
              <a:gd name="connsiteY511" fmla="*/ 1898476 h 1948542"/>
              <a:gd name="connsiteX512" fmla="*/ 391558 w 1566141"/>
              <a:gd name="connsiteY512" fmla="*/ 1795727 h 1948542"/>
              <a:gd name="connsiteX513" fmla="*/ 489436 w 1566141"/>
              <a:gd name="connsiteY513" fmla="*/ 1795727 h 1948542"/>
              <a:gd name="connsiteX514" fmla="*/ 440497 w 1566141"/>
              <a:gd name="connsiteY514" fmla="*/ 1746787 h 1948542"/>
              <a:gd name="connsiteX515" fmla="*/ 391558 w 1566141"/>
              <a:gd name="connsiteY515" fmla="*/ 1795727 h 1948542"/>
              <a:gd name="connsiteX516" fmla="*/ 391558 w 1566141"/>
              <a:gd name="connsiteY516" fmla="*/ 1692977 h 1948542"/>
              <a:gd name="connsiteX517" fmla="*/ 489436 w 1566141"/>
              <a:gd name="connsiteY517" fmla="*/ 1692977 h 1948542"/>
              <a:gd name="connsiteX518" fmla="*/ 440497 w 1566141"/>
              <a:gd name="connsiteY518" fmla="*/ 1644038 h 1948542"/>
              <a:gd name="connsiteX519" fmla="*/ 391558 w 1566141"/>
              <a:gd name="connsiteY519" fmla="*/ 1692977 h 1948542"/>
              <a:gd name="connsiteX520" fmla="*/ 391558 w 1566141"/>
              <a:gd name="connsiteY520" fmla="*/ 1590228 h 1948542"/>
              <a:gd name="connsiteX521" fmla="*/ 489436 w 1566141"/>
              <a:gd name="connsiteY521" fmla="*/ 1590228 h 1948542"/>
              <a:gd name="connsiteX522" fmla="*/ 440497 w 1566141"/>
              <a:gd name="connsiteY522" fmla="*/ 1541288 h 1948542"/>
              <a:gd name="connsiteX523" fmla="*/ 391558 w 1566141"/>
              <a:gd name="connsiteY523" fmla="*/ 1590228 h 1948542"/>
              <a:gd name="connsiteX524" fmla="*/ 391558 w 1566141"/>
              <a:gd name="connsiteY524" fmla="*/ 1487478 h 1948542"/>
              <a:gd name="connsiteX525" fmla="*/ 489436 w 1566141"/>
              <a:gd name="connsiteY525" fmla="*/ 1487478 h 1948542"/>
              <a:gd name="connsiteX526" fmla="*/ 440497 w 1566141"/>
              <a:gd name="connsiteY526" fmla="*/ 1438539 h 1948542"/>
              <a:gd name="connsiteX527" fmla="*/ 391558 w 1566141"/>
              <a:gd name="connsiteY527" fmla="*/ 1487478 h 1948542"/>
              <a:gd name="connsiteX528" fmla="*/ 391558 w 1566141"/>
              <a:gd name="connsiteY528" fmla="*/ 1384728 h 1948542"/>
              <a:gd name="connsiteX529" fmla="*/ 489436 w 1566141"/>
              <a:gd name="connsiteY529" fmla="*/ 1384728 h 1948542"/>
              <a:gd name="connsiteX530" fmla="*/ 440497 w 1566141"/>
              <a:gd name="connsiteY530" fmla="*/ 1335789 h 1948542"/>
              <a:gd name="connsiteX531" fmla="*/ 391558 w 1566141"/>
              <a:gd name="connsiteY531" fmla="*/ 1384728 h 1948542"/>
              <a:gd name="connsiteX532" fmla="*/ 391558 w 1566141"/>
              <a:gd name="connsiteY532" fmla="*/ 1281934 h 1948542"/>
              <a:gd name="connsiteX533" fmla="*/ 489436 w 1566141"/>
              <a:gd name="connsiteY533" fmla="*/ 1281934 h 1948542"/>
              <a:gd name="connsiteX534" fmla="*/ 440497 w 1566141"/>
              <a:gd name="connsiteY534" fmla="*/ 1232995 h 1948542"/>
              <a:gd name="connsiteX535" fmla="*/ 391558 w 1566141"/>
              <a:gd name="connsiteY535" fmla="*/ 1281934 h 1948542"/>
              <a:gd name="connsiteX536" fmla="*/ 734132 w 1566141"/>
              <a:gd name="connsiteY536" fmla="*/ 1229296 h 1948542"/>
              <a:gd name="connsiteX537" fmla="*/ 783071 w 1566141"/>
              <a:gd name="connsiteY537" fmla="*/ 1180357 h 1948542"/>
              <a:gd name="connsiteX538" fmla="*/ 685193 w 1566141"/>
              <a:gd name="connsiteY538" fmla="*/ 1180357 h 1948542"/>
              <a:gd name="connsiteX539" fmla="*/ 734132 w 1566141"/>
              <a:gd name="connsiteY539" fmla="*/ 1229296 h 1948542"/>
              <a:gd name="connsiteX540" fmla="*/ 587314 w 1566141"/>
              <a:gd name="connsiteY540" fmla="*/ 1179184 h 1948542"/>
              <a:gd name="connsiteX541" fmla="*/ 685193 w 1566141"/>
              <a:gd name="connsiteY541" fmla="*/ 1179184 h 1948542"/>
              <a:gd name="connsiteX542" fmla="*/ 636253 w 1566141"/>
              <a:gd name="connsiteY542" fmla="*/ 1130245 h 1948542"/>
              <a:gd name="connsiteX543" fmla="*/ 587314 w 1566141"/>
              <a:gd name="connsiteY543" fmla="*/ 1179184 h 1948542"/>
              <a:gd name="connsiteX544" fmla="*/ 538375 w 1566141"/>
              <a:gd name="connsiteY544" fmla="*/ 1229296 h 1948542"/>
              <a:gd name="connsiteX545" fmla="*/ 587314 w 1566141"/>
              <a:gd name="connsiteY545" fmla="*/ 1180357 h 1948542"/>
              <a:gd name="connsiteX546" fmla="*/ 489436 w 1566141"/>
              <a:gd name="connsiteY546" fmla="*/ 1180357 h 1948542"/>
              <a:gd name="connsiteX547" fmla="*/ 538375 w 1566141"/>
              <a:gd name="connsiteY547" fmla="*/ 1229296 h 1948542"/>
              <a:gd name="connsiteX548" fmla="*/ 391558 w 1566141"/>
              <a:gd name="connsiteY548" fmla="*/ 1179184 h 1948542"/>
              <a:gd name="connsiteX549" fmla="*/ 489436 w 1566141"/>
              <a:gd name="connsiteY549" fmla="*/ 1179184 h 1948542"/>
              <a:gd name="connsiteX550" fmla="*/ 440497 w 1566141"/>
              <a:gd name="connsiteY550" fmla="*/ 1130245 h 1948542"/>
              <a:gd name="connsiteX551" fmla="*/ 391558 w 1566141"/>
              <a:gd name="connsiteY551" fmla="*/ 1179184 h 1948542"/>
              <a:gd name="connsiteX552" fmla="*/ 538375 w 1566141"/>
              <a:gd name="connsiteY552" fmla="*/ 715548 h 1948542"/>
              <a:gd name="connsiteX553" fmla="*/ 587314 w 1566141"/>
              <a:gd name="connsiteY553" fmla="*/ 666609 h 1948542"/>
              <a:gd name="connsiteX554" fmla="*/ 489436 w 1566141"/>
              <a:gd name="connsiteY554" fmla="*/ 666609 h 1948542"/>
              <a:gd name="connsiteX555" fmla="*/ 538375 w 1566141"/>
              <a:gd name="connsiteY555" fmla="*/ 715548 h 1948542"/>
              <a:gd name="connsiteX556" fmla="*/ 391558 w 1566141"/>
              <a:gd name="connsiteY556" fmla="*/ 665436 h 1948542"/>
              <a:gd name="connsiteX557" fmla="*/ 489436 w 1566141"/>
              <a:gd name="connsiteY557" fmla="*/ 665436 h 1948542"/>
              <a:gd name="connsiteX558" fmla="*/ 440497 w 1566141"/>
              <a:gd name="connsiteY558" fmla="*/ 616497 h 1948542"/>
              <a:gd name="connsiteX559" fmla="*/ 391558 w 1566141"/>
              <a:gd name="connsiteY559" fmla="*/ 665436 h 1948542"/>
              <a:gd name="connsiteX560" fmla="*/ 391558 w 1566141"/>
              <a:gd name="connsiteY560" fmla="*/ 562687 h 1948542"/>
              <a:gd name="connsiteX561" fmla="*/ 489436 w 1566141"/>
              <a:gd name="connsiteY561" fmla="*/ 562687 h 1948542"/>
              <a:gd name="connsiteX562" fmla="*/ 440497 w 1566141"/>
              <a:gd name="connsiteY562" fmla="*/ 513748 h 1948542"/>
              <a:gd name="connsiteX563" fmla="*/ 391558 w 1566141"/>
              <a:gd name="connsiteY563" fmla="*/ 562687 h 1948542"/>
              <a:gd name="connsiteX564" fmla="*/ 391558 w 1566141"/>
              <a:gd name="connsiteY564" fmla="*/ 459937 h 1948542"/>
              <a:gd name="connsiteX565" fmla="*/ 489436 w 1566141"/>
              <a:gd name="connsiteY565" fmla="*/ 459937 h 1948542"/>
              <a:gd name="connsiteX566" fmla="*/ 440497 w 1566141"/>
              <a:gd name="connsiteY566" fmla="*/ 410998 h 1948542"/>
              <a:gd name="connsiteX567" fmla="*/ 391558 w 1566141"/>
              <a:gd name="connsiteY567" fmla="*/ 459937 h 1948542"/>
              <a:gd name="connsiteX568" fmla="*/ 391558 w 1566141"/>
              <a:gd name="connsiteY568" fmla="*/ 357188 h 1948542"/>
              <a:gd name="connsiteX569" fmla="*/ 489436 w 1566141"/>
              <a:gd name="connsiteY569" fmla="*/ 357188 h 1948542"/>
              <a:gd name="connsiteX570" fmla="*/ 440497 w 1566141"/>
              <a:gd name="connsiteY570" fmla="*/ 308249 h 1948542"/>
              <a:gd name="connsiteX571" fmla="*/ 391558 w 1566141"/>
              <a:gd name="connsiteY571" fmla="*/ 357188 h 1948542"/>
              <a:gd name="connsiteX572" fmla="*/ 391558 w 1566141"/>
              <a:gd name="connsiteY572" fmla="*/ 254438 h 1948542"/>
              <a:gd name="connsiteX573" fmla="*/ 489436 w 1566141"/>
              <a:gd name="connsiteY573" fmla="*/ 254438 h 1948542"/>
              <a:gd name="connsiteX574" fmla="*/ 440497 w 1566141"/>
              <a:gd name="connsiteY574" fmla="*/ 205499 h 1948542"/>
              <a:gd name="connsiteX575" fmla="*/ 391558 w 1566141"/>
              <a:gd name="connsiteY575" fmla="*/ 254438 h 1948542"/>
              <a:gd name="connsiteX576" fmla="*/ 391558 w 1566141"/>
              <a:gd name="connsiteY576" fmla="*/ 151689 h 1948542"/>
              <a:gd name="connsiteX577" fmla="*/ 489436 w 1566141"/>
              <a:gd name="connsiteY577" fmla="*/ 151689 h 1948542"/>
              <a:gd name="connsiteX578" fmla="*/ 440497 w 1566141"/>
              <a:gd name="connsiteY578" fmla="*/ 102750 h 1948542"/>
              <a:gd name="connsiteX579" fmla="*/ 391558 w 1566141"/>
              <a:gd name="connsiteY579" fmla="*/ 151689 h 1948542"/>
              <a:gd name="connsiteX580" fmla="*/ 391558 w 1566141"/>
              <a:gd name="connsiteY580" fmla="*/ 48939 h 1948542"/>
              <a:gd name="connsiteX581" fmla="*/ 489436 w 1566141"/>
              <a:gd name="connsiteY581" fmla="*/ 48939 h 1948542"/>
              <a:gd name="connsiteX582" fmla="*/ 440497 w 1566141"/>
              <a:gd name="connsiteY582" fmla="*/ 0 h 1948542"/>
              <a:gd name="connsiteX583" fmla="*/ 391558 w 1566141"/>
              <a:gd name="connsiteY583" fmla="*/ 48939 h 1948542"/>
              <a:gd name="connsiteX584" fmla="*/ 342574 w 1566141"/>
              <a:gd name="connsiteY584" fmla="*/ 1126547 h 1948542"/>
              <a:gd name="connsiteX585" fmla="*/ 391513 w 1566141"/>
              <a:gd name="connsiteY585" fmla="*/ 1077607 h 1948542"/>
              <a:gd name="connsiteX586" fmla="*/ 293635 w 1566141"/>
              <a:gd name="connsiteY586" fmla="*/ 1077607 h 1948542"/>
              <a:gd name="connsiteX587" fmla="*/ 342574 w 1566141"/>
              <a:gd name="connsiteY587" fmla="*/ 1126547 h 1948542"/>
              <a:gd name="connsiteX588" fmla="*/ 195756 w 1566141"/>
              <a:gd name="connsiteY588" fmla="*/ 1076435 h 1948542"/>
              <a:gd name="connsiteX589" fmla="*/ 293635 w 1566141"/>
              <a:gd name="connsiteY589" fmla="*/ 1076435 h 1948542"/>
              <a:gd name="connsiteX590" fmla="*/ 244696 w 1566141"/>
              <a:gd name="connsiteY590" fmla="*/ 1027495 h 1948542"/>
              <a:gd name="connsiteX591" fmla="*/ 195756 w 1566141"/>
              <a:gd name="connsiteY591" fmla="*/ 1076435 h 1948542"/>
              <a:gd name="connsiteX592" fmla="*/ 146817 w 1566141"/>
              <a:gd name="connsiteY592" fmla="*/ 1126547 h 1948542"/>
              <a:gd name="connsiteX593" fmla="*/ 195756 w 1566141"/>
              <a:gd name="connsiteY593" fmla="*/ 1077607 h 1948542"/>
              <a:gd name="connsiteX594" fmla="*/ 97878 w 1566141"/>
              <a:gd name="connsiteY594" fmla="*/ 1077607 h 1948542"/>
              <a:gd name="connsiteX595" fmla="*/ 146817 w 1566141"/>
              <a:gd name="connsiteY595" fmla="*/ 1126547 h 1948542"/>
              <a:gd name="connsiteX596" fmla="*/ 0 w 1566141"/>
              <a:gd name="connsiteY596" fmla="*/ 1076435 h 1948542"/>
              <a:gd name="connsiteX597" fmla="*/ 97878 w 1566141"/>
              <a:gd name="connsiteY597" fmla="*/ 1076435 h 1948542"/>
              <a:gd name="connsiteX598" fmla="*/ 48939 w 1566141"/>
              <a:gd name="connsiteY598" fmla="*/ 1027495 h 1948542"/>
              <a:gd name="connsiteX599" fmla="*/ 0 w 1566141"/>
              <a:gd name="connsiteY599" fmla="*/ 1076435 h 1948542"/>
              <a:gd name="connsiteX600" fmla="*/ 342574 w 1566141"/>
              <a:gd name="connsiteY600" fmla="*/ 1023797 h 1948542"/>
              <a:gd name="connsiteX601" fmla="*/ 391513 w 1566141"/>
              <a:gd name="connsiteY601" fmla="*/ 974858 h 1948542"/>
              <a:gd name="connsiteX602" fmla="*/ 293635 w 1566141"/>
              <a:gd name="connsiteY602" fmla="*/ 974858 h 1948542"/>
              <a:gd name="connsiteX603" fmla="*/ 342574 w 1566141"/>
              <a:gd name="connsiteY603" fmla="*/ 1023797 h 1948542"/>
              <a:gd name="connsiteX604" fmla="*/ 195756 w 1566141"/>
              <a:gd name="connsiteY604" fmla="*/ 973685 h 1948542"/>
              <a:gd name="connsiteX605" fmla="*/ 293635 w 1566141"/>
              <a:gd name="connsiteY605" fmla="*/ 973685 h 1948542"/>
              <a:gd name="connsiteX606" fmla="*/ 244696 w 1566141"/>
              <a:gd name="connsiteY606" fmla="*/ 924746 h 1948542"/>
              <a:gd name="connsiteX607" fmla="*/ 195756 w 1566141"/>
              <a:gd name="connsiteY607" fmla="*/ 973685 h 1948542"/>
              <a:gd name="connsiteX608" fmla="*/ 146817 w 1566141"/>
              <a:gd name="connsiteY608" fmla="*/ 1023797 h 1948542"/>
              <a:gd name="connsiteX609" fmla="*/ 195756 w 1566141"/>
              <a:gd name="connsiteY609" fmla="*/ 974858 h 1948542"/>
              <a:gd name="connsiteX610" fmla="*/ 97878 w 1566141"/>
              <a:gd name="connsiteY610" fmla="*/ 974858 h 1948542"/>
              <a:gd name="connsiteX611" fmla="*/ 146817 w 1566141"/>
              <a:gd name="connsiteY611" fmla="*/ 1023797 h 1948542"/>
              <a:gd name="connsiteX612" fmla="*/ 0 w 1566141"/>
              <a:gd name="connsiteY612" fmla="*/ 973685 h 1948542"/>
              <a:gd name="connsiteX613" fmla="*/ 97878 w 1566141"/>
              <a:gd name="connsiteY613" fmla="*/ 973685 h 1948542"/>
              <a:gd name="connsiteX614" fmla="*/ 48939 w 1566141"/>
              <a:gd name="connsiteY614" fmla="*/ 924746 h 1948542"/>
              <a:gd name="connsiteX615" fmla="*/ 0 w 1566141"/>
              <a:gd name="connsiteY615" fmla="*/ 973685 h 1948542"/>
              <a:gd name="connsiteX616" fmla="*/ 342574 w 1566141"/>
              <a:gd name="connsiteY616" fmla="*/ 921047 h 1948542"/>
              <a:gd name="connsiteX617" fmla="*/ 391513 w 1566141"/>
              <a:gd name="connsiteY617" fmla="*/ 872108 h 1948542"/>
              <a:gd name="connsiteX618" fmla="*/ 293635 w 1566141"/>
              <a:gd name="connsiteY618" fmla="*/ 872108 h 1948542"/>
              <a:gd name="connsiteX619" fmla="*/ 342574 w 1566141"/>
              <a:gd name="connsiteY619" fmla="*/ 921047 h 1948542"/>
              <a:gd name="connsiteX620" fmla="*/ 195756 w 1566141"/>
              <a:gd name="connsiteY620" fmla="*/ 870936 h 1948542"/>
              <a:gd name="connsiteX621" fmla="*/ 293635 w 1566141"/>
              <a:gd name="connsiteY621" fmla="*/ 870936 h 1948542"/>
              <a:gd name="connsiteX622" fmla="*/ 244696 w 1566141"/>
              <a:gd name="connsiteY622" fmla="*/ 821996 h 1948542"/>
              <a:gd name="connsiteX623" fmla="*/ 195756 w 1566141"/>
              <a:gd name="connsiteY623" fmla="*/ 870936 h 1948542"/>
              <a:gd name="connsiteX624" fmla="*/ 146817 w 1566141"/>
              <a:gd name="connsiteY624" fmla="*/ 921047 h 1948542"/>
              <a:gd name="connsiteX625" fmla="*/ 195756 w 1566141"/>
              <a:gd name="connsiteY625" fmla="*/ 872108 h 1948542"/>
              <a:gd name="connsiteX626" fmla="*/ 97878 w 1566141"/>
              <a:gd name="connsiteY626" fmla="*/ 872108 h 1948542"/>
              <a:gd name="connsiteX627" fmla="*/ 146817 w 1566141"/>
              <a:gd name="connsiteY627" fmla="*/ 921047 h 1948542"/>
              <a:gd name="connsiteX628" fmla="*/ 0 w 1566141"/>
              <a:gd name="connsiteY628" fmla="*/ 870936 h 1948542"/>
              <a:gd name="connsiteX629" fmla="*/ 97878 w 1566141"/>
              <a:gd name="connsiteY629" fmla="*/ 870936 h 1948542"/>
              <a:gd name="connsiteX630" fmla="*/ 48939 w 1566141"/>
              <a:gd name="connsiteY630" fmla="*/ 821996 h 1948542"/>
              <a:gd name="connsiteX631" fmla="*/ 0 w 1566141"/>
              <a:gd name="connsiteY631" fmla="*/ 870936 h 1948542"/>
              <a:gd name="connsiteX632" fmla="*/ 342574 w 1566141"/>
              <a:gd name="connsiteY632" fmla="*/ 818298 h 1948542"/>
              <a:gd name="connsiteX633" fmla="*/ 391513 w 1566141"/>
              <a:gd name="connsiteY633" fmla="*/ 769359 h 1948542"/>
              <a:gd name="connsiteX634" fmla="*/ 293635 w 1566141"/>
              <a:gd name="connsiteY634" fmla="*/ 769359 h 1948542"/>
              <a:gd name="connsiteX635" fmla="*/ 342574 w 1566141"/>
              <a:gd name="connsiteY635" fmla="*/ 818298 h 1948542"/>
              <a:gd name="connsiteX636" fmla="*/ 195756 w 1566141"/>
              <a:gd name="connsiteY636" fmla="*/ 768186 h 1948542"/>
              <a:gd name="connsiteX637" fmla="*/ 293635 w 1566141"/>
              <a:gd name="connsiteY637" fmla="*/ 768186 h 1948542"/>
              <a:gd name="connsiteX638" fmla="*/ 244696 w 1566141"/>
              <a:gd name="connsiteY638" fmla="*/ 719247 h 1948542"/>
              <a:gd name="connsiteX639" fmla="*/ 195756 w 1566141"/>
              <a:gd name="connsiteY639" fmla="*/ 768186 h 1948542"/>
              <a:gd name="connsiteX640" fmla="*/ 146817 w 1566141"/>
              <a:gd name="connsiteY640" fmla="*/ 818298 h 1948542"/>
              <a:gd name="connsiteX641" fmla="*/ 195756 w 1566141"/>
              <a:gd name="connsiteY641" fmla="*/ 769359 h 1948542"/>
              <a:gd name="connsiteX642" fmla="*/ 97878 w 1566141"/>
              <a:gd name="connsiteY642" fmla="*/ 769359 h 1948542"/>
              <a:gd name="connsiteX643" fmla="*/ 146817 w 1566141"/>
              <a:gd name="connsiteY643" fmla="*/ 818298 h 1948542"/>
              <a:gd name="connsiteX644" fmla="*/ 0 w 1566141"/>
              <a:gd name="connsiteY644" fmla="*/ 768186 h 1948542"/>
              <a:gd name="connsiteX645" fmla="*/ 97878 w 1566141"/>
              <a:gd name="connsiteY645" fmla="*/ 768186 h 1948542"/>
              <a:gd name="connsiteX646" fmla="*/ 48939 w 1566141"/>
              <a:gd name="connsiteY646" fmla="*/ 719247 h 1948542"/>
              <a:gd name="connsiteX647" fmla="*/ 0 w 1566141"/>
              <a:gd name="connsiteY647" fmla="*/ 768186 h 1948542"/>
              <a:gd name="connsiteX648" fmla="*/ 342574 w 1566141"/>
              <a:gd name="connsiteY648" fmla="*/ 1948543 h 1948542"/>
              <a:gd name="connsiteX649" fmla="*/ 391513 w 1566141"/>
              <a:gd name="connsiteY649" fmla="*/ 1899604 h 1948542"/>
              <a:gd name="connsiteX650" fmla="*/ 293635 w 1566141"/>
              <a:gd name="connsiteY650" fmla="*/ 1899604 h 1948542"/>
              <a:gd name="connsiteX651" fmla="*/ 342574 w 1566141"/>
              <a:gd name="connsiteY651" fmla="*/ 1948543 h 1948542"/>
              <a:gd name="connsiteX652" fmla="*/ 195756 w 1566141"/>
              <a:gd name="connsiteY652" fmla="*/ 1898476 h 1948542"/>
              <a:gd name="connsiteX653" fmla="*/ 293635 w 1566141"/>
              <a:gd name="connsiteY653" fmla="*/ 1898476 h 1948542"/>
              <a:gd name="connsiteX654" fmla="*/ 244696 w 1566141"/>
              <a:gd name="connsiteY654" fmla="*/ 1849537 h 1948542"/>
              <a:gd name="connsiteX655" fmla="*/ 195756 w 1566141"/>
              <a:gd name="connsiteY655" fmla="*/ 1898476 h 1948542"/>
              <a:gd name="connsiteX656" fmla="*/ 146817 w 1566141"/>
              <a:gd name="connsiteY656" fmla="*/ 1948543 h 1948542"/>
              <a:gd name="connsiteX657" fmla="*/ 195756 w 1566141"/>
              <a:gd name="connsiteY657" fmla="*/ 1899604 h 1948542"/>
              <a:gd name="connsiteX658" fmla="*/ 97878 w 1566141"/>
              <a:gd name="connsiteY658" fmla="*/ 1899604 h 1948542"/>
              <a:gd name="connsiteX659" fmla="*/ 146817 w 1566141"/>
              <a:gd name="connsiteY659" fmla="*/ 1948543 h 1948542"/>
              <a:gd name="connsiteX660" fmla="*/ 0 w 1566141"/>
              <a:gd name="connsiteY660" fmla="*/ 1898476 h 1948542"/>
              <a:gd name="connsiteX661" fmla="*/ 97878 w 1566141"/>
              <a:gd name="connsiteY661" fmla="*/ 1898476 h 1948542"/>
              <a:gd name="connsiteX662" fmla="*/ 48939 w 1566141"/>
              <a:gd name="connsiteY662" fmla="*/ 1849537 h 1948542"/>
              <a:gd name="connsiteX663" fmla="*/ 0 w 1566141"/>
              <a:gd name="connsiteY663" fmla="*/ 1898476 h 1948542"/>
              <a:gd name="connsiteX664" fmla="*/ 342574 w 1566141"/>
              <a:gd name="connsiteY664" fmla="*/ 1845793 h 1948542"/>
              <a:gd name="connsiteX665" fmla="*/ 391513 w 1566141"/>
              <a:gd name="connsiteY665" fmla="*/ 1796854 h 1948542"/>
              <a:gd name="connsiteX666" fmla="*/ 293635 w 1566141"/>
              <a:gd name="connsiteY666" fmla="*/ 1796854 h 1948542"/>
              <a:gd name="connsiteX667" fmla="*/ 342574 w 1566141"/>
              <a:gd name="connsiteY667" fmla="*/ 1845793 h 1948542"/>
              <a:gd name="connsiteX668" fmla="*/ 195756 w 1566141"/>
              <a:gd name="connsiteY668" fmla="*/ 1795727 h 1948542"/>
              <a:gd name="connsiteX669" fmla="*/ 293635 w 1566141"/>
              <a:gd name="connsiteY669" fmla="*/ 1795727 h 1948542"/>
              <a:gd name="connsiteX670" fmla="*/ 244696 w 1566141"/>
              <a:gd name="connsiteY670" fmla="*/ 1746787 h 1948542"/>
              <a:gd name="connsiteX671" fmla="*/ 195756 w 1566141"/>
              <a:gd name="connsiteY671" fmla="*/ 1795727 h 1948542"/>
              <a:gd name="connsiteX672" fmla="*/ 146817 w 1566141"/>
              <a:gd name="connsiteY672" fmla="*/ 1845793 h 1948542"/>
              <a:gd name="connsiteX673" fmla="*/ 195756 w 1566141"/>
              <a:gd name="connsiteY673" fmla="*/ 1796854 h 1948542"/>
              <a:gd name="connsiteX674" fmla="*/ 97878 w 1566141"/>
              <a:gd name="connsiteY674" fmla="*/ 1796854 h 1948542"/>
              <a:gd name="connsiteX675" fmla="*/ 146817 w 1566141"/>
              <a:gd name="connsiteY675" fmla="*/ 1845793 h 1948542"/>
              <a:gd name="connsiteX676" fmla="*/ 0 w 1566141"/>
              <a:gd name="connsiteY676" fmla="*/ 1795727 h 1948542"/>
              <a:gd name="connsiteX677" fmla="*/ 97878 w 1566141"/>
              <a:gd name="connsiteY677" fmla="*/ 1795727 h 1948542"/>
              <a:gd name="connsiteX678" fmla="*/ 48939 w 1566141"/>
              <a:gd name="connsiteY678" fmla="*/ 1746787 h 1948542"/>
              <a:gd name="connsiteX679" fmla="*/ 0 w 1566141"/>
              <a:gd name="connsiteY679" fmla="*/ 1795727 h 1948542"/>
              <a:gd name="connsiteX680" fmla="*/ 342574 w 1566141"/>
              <a:gd name="connsiteY680" fmla="*/ 1743044 h 1948542"/>
              <a:gd name="connsiteX681" fmla="*/ 391513 w 1566141"/>
              <a:gd name="connsiteY681" fmla="*/ 1694105 h 1948542"/>
              <a:gd name="connsiteX682" fmla="*/ 293635 w 1566141"/>
              <a:gd name="connsiteY682" fmla="*/ 1694105 h 1948542"/>
              <a:gd name="connsiteX683" fmla="*/ 342574 w 1566141"/>
              <a:gd name="connsiteY683" fmla="*/ 1743044 h 1948542"/>
              <a:gd name="connsiteX684" fmla="*/ 195756 w 1566141"/>
              <a:gd name="connsiteY684" fmla="*/ 1692977 h 1948542"/>
              <a:gd name="connsiteX685" fmla="*/ 293635 w 1566141"/>
              <a:gd name="connsiteY685" fmla="*/ 1692977 h 1948542"/>
              <a:gd name="connsiteX686" fmla="*/ 244696 w 1566141"/>
              <a:gd name="connsiteY686" fmla="*/ 1644038 h 1948542"/>
              <a:gd name="connsiteX687" fmla="*/ 195756 w 1566141"/>
              <a:gd name="connsiteY687" fmla="*/ 1692977 h 1948542"/>
              <a:gd name="connsiteX688" fmla="*/ 146817 w 1566141"/>
              <a:gd name="connsiteY688" fmla="*/ 1743044 h 1948542"/>
              <a:gd name="connsiteX689" fmla="*/ 195756 w 1566141"/>
              <a:gd name="connsiteY689" fmla="*/ 1694105 h 1948542"/>
              <a:gd name="connsiteX690" fmla="*/ 97878 w 1566141"/>
              <a:gd name="connsiteY690" fmla="*/ 1694105 h 1948542"/>
              <a:gd name="connsiteX691" fmla="*/ 146817 w 1566141"/>
              <a:gd name="connsiteY691" fmla="*/ 1743044 h 1948542"/>
              <a:gd name="connsiteX692" fmla="*/ 0 w 1566141"/>
              <a:gd name="connsiteY692" fmla="*/ 1692977 h 1948542"/>
              <a:gd name="connsiteX693" fmla="*/ 97878 w 1566141"/>
              <a:gd name="connsiteY693" fmla="*/ 1692977 h 1948542"/>
              <a:gd name="connsiteX694" fmla="*/ 48939 w 1566141"/>
              <a:gd name="connsiteY694" fmla="*/ 1644038 h 1948542"/>
              <a:gd name="connsiteX695" fmla="*/ 0 w 1566141"/>
              <a:gd name="connsiteY695" fmla="*/ 1692977 h 1948542"/>
              <a:gd name="connsiteX696" fmla="*/ 342574 w 1566141"/>
              <a:gd name="connsiteY696" fmla="*/ 1640294 h 1948542"/>
              <a:gd name="connsiteX697" fmla="*/ 391513 w 1566141"/>
              <a:gd name="connsiteY697" fmla="*/ 1591355 h 1948542"/>
              <a:gd name="connsiteX698" fmla="*/ 293635 w 1566141"/>
              <a:gd name="connsiteY698" fmla="*/ 1591355 h 1948542"/>
              <a:gd name="connsiteX699" fmla="*/ 342574 w 1566141"/>
              <a:gd name="connsiteY699" fmla="*/ 1640294 h 1948542"/>
              <a:gd name="connsiteX700" fmla="*/ 195756 w 1566141"/>
              <a:gd name="connsiteY700" fmla="*/ 1590228 h 1948542"/>
              <a:gd name="connsiteX701" fmla="*/ 293635 w 1566141"/>
              <a:gd name="connsiteY701" fmla="*/ 1590228 h 1948542"/>
              <a:gd name="connsiteX702" fmla="*/ 244696 w 1566141"/>
              <a:gd name="connsiteY702" fmla="*/ 1541288 h 1948542"/>
              <a:gd name="connsiteX703" fmla="*/ 195756 w 1566141"/>
              <a:gd name="connsiteY703" fmla="*/ 1590228 h 1948542"/>
              <a:gd name="connsiteX704" fmla="*/ 146817 w 1566141"/>
              <a:gd name="connsiteY704" fmla="*/ 1640294 h 1948542"/>
              <a:gd name="connsiteX705" fmla="*/ 195756 w 1566141"/>
              <a:gd name="connsiteY705" fmla="*/ 1591355 h 1948542"/>
              <a:gd name="connsiteX706" fmla="*/ 97878 w 1566141"/>
              <a:gd name="connsiteY706" fmla="*/ 1591355 h 1948542"/>
              <a:gd name="connsiteX707" fmla="*/ 146817 w 1566141"/>
              <a:gd name="connsiteY707" fmla="*/ 1640294 h 1948542"/>
              <a:gd name="connsiteX708" fmla="*/ 0 w 1566141"/>
              <a:gd name="connsiteY708" fmla="*/ 1590228 h 1948542"/>
              <a:gd name="connsiteX709" fmla="*/ 97878 w 1566141"/>
              <a:gd name="connsiteY709" fmla="*/ 1590228 h 1948542"/>
              <a:gd name="connsiteX710" fmla="*/ 48939 w 1566141"/>
              <a:gd name="connsiteY710" fmla="*/ 1541288 h 1948542"/>
              <a:gd name="connsiteX711" fmla="*/ 0 w 1566141"/>
              <a:gd name="connsiteY711" fmla="*/ 1590228 h 1948542"/>
              <a:gd name="connsiteX712" fmla="*/ 342574 w 1566141"/>
              <a:gd name="connsiteY712" fmla="*/ 1537545 h 1948542"/>
              <a:gd name="connsiteX713" fmla="*/ 391513 w 1566141"/>
              <a:gd name="connsiteY713" fmla="*/ 1488606 h 1948542"/>
              <a:gd name="connsiteX714" fmla="*/ 293635 w 1566141"/>
              <a:gd name="connsiteY714" fmla="*/ 1488606 h 1948542"/>
              <a:gd name="connsiteX715" fmla="*/ 342574 w 1566141"/>
              <a:gd name="connsiteY715" fmla="*/ 1537545 h 1948542"/>
              <a:gd name="connsiteX716" fmla="*/ 195756 w 1566141"/>
              <a:gd name="connsiteY716" fmla="*/ 1487478 h 1948542"/>
              <a:gd name="connsiteX717" fmla="*/ 293635 w 1566141"/>
              <a:gd name="connsiteY717" fmla="*/ 1487478 h 1948542"/>
              <a:gd name="connsiteX718" fmla="*/ 244696 w 1566141"/>
              <a:gd name="connsiteY718" fmla="*/ 1438539 h 1948542"/>
              <a:gd name="connsiteX719" fmla="*/ 195756 w 1566141"/>
              <a:gd name="connsiteY719" fmla="*/ 1487478 h 1948542"/>
              <a:gd name="connsiteX720" fmla="*/ 146817 w 1566141"/>
              <a:gd name="connsiteY720" fmla="*/ 1537545 h 1948542"/>
              <a:gd name="connsiteX721" fmla="*/ 195756 w 1566141"/>
              <a:gd name="connsiteY721" fmla="*/ 1488606 h 1948542"/>
              <a:gd name="connsiteX722" fmla="*/ 97878 w 1566141"/>
              <a:gd name="connsiteY722" fmla="*/ 1488606 h 1948542"/>
              <a:gd name="connsiteX723" fmla="*/ 146817 w 1566141"/>
              <a:gd name="connsiteY723" fmla="*/ 1537545 h 1948542"/>
              <a:gd name="connsiteX724" fmla="*/ 0 w 1566141"/>
              <a:gd name="connsiteY724" fmla="*/ 1487478 h 1948542"/>
              <a:gd name="connsiteX725" fmla="*/ 97878 w 1566141"/>
              <a:gd name="connsiteY725" fmla="*/ 1487478 h 1948542"/>
              <a:gd name="connsiteX726" fmla="*/ 48939 w 1566141"/>
              <a:gd name="connsiteY726" fmla="*/ 1438539 h 1948542"/>
              <a:gd name="connsiteX727" fmla="*/ 0 w 1566141"/>
              <a:gd name="connsiteY727" fmla="*/ 1487478 h 1948542"/>
              <a:gd name="connsiteX728" fmla="*/ 342574 w 1566141"/>
              <a:gd name="connsiteY728" fmla="*/ 1434795 h 1948542"/>
              <a:gd name="connsiteX729" fmla="*/ 391513 w 1566141"/>
              <a:gd name="connsiteY729" fmla="*/ 1385856 h 1948542"/>
              <a:gd name="connsiteX730" fmla="*/ 293635 w 1566141"/>
              <a:gd name="connsiteY730" fmla="*/ 1385856 h 1948542"/>
              <a:gd name="connsiteX731" fmla="*/ 342574 w 1566141"/>
              <a:gd name="connsiteY731" fmla="*/ 1434795 h 1948542"/>
              <a:gd name="connsiteX732" fmla="*/ 195756 w 1566141"/>
              <a:gd name="connsiteY732" fmla="*/ 1384728 h 1948542"/>
              <a:gd name="connsiteX733" fmla="*/ 293635 w 1566141"/>
              <a:gd name="connsiteY733" fmla="*/ 1384728 h 1948542"/>
              <a:gd name="connsiteX734" fmla="*/ 244696 w 1566141"/>
              <a:gd name="connsiteY734" fmla="*/ 1335789 h 1948542"/>
              <a:gd name="connsiteX735" fmla="*/ 195756 w 1566141"/>
              <a:gd name="connsiteY735" fmla="*/ 1384728 h 1948542"/>
              <a:gd name="connsiteX736" fmla="*/ 146817 w 1566141"/>
              <a:gd name="connsiteY736" fmla="*/ 1434795 h 1948542"/>
              <a:gd name="connsiteX737" fmla="*/ 195756 w 1566141"/>
              <a:gd name="connsiteY737" fmla="*/ 1385856 h 1948542"/>
              <a:gd name="connsiteX738" fmla="*/ 97878 w 1566141"/>
              <a:gd name="connsiteY738" fmla="*/ 1385856 h 1948542"/>
              <a:gd name="connsiteX739" fmla="*/ 146817 w 1566141"/>
              <a:gd name="connsiteY739" fmla="*/ 1434795 h 1948542"/>
              <a:gd name="connsiteX740" fmla="*/ 0 w 1566141"/>
              <a:gd name="connsiteY740" fmla="*/ 1384728 h 1948542"/>
              <a:gd name="connsiteX741" fmla="*/ 97878 w 1566141"/>
              <a:gd name="connsiteY741" fmla="*/ 1384728 h 1948542"/>
              <a:gd name="connsiteX742" fmla="*/ 48939 w 1566141"/>
              <a:gd name="connsiteY742" fmla="*/ 1335789 h 1948542"/>
              <a:gd name="connsiteX743" fmla="*/ 0 w 1566141"/>
              <a:gd name="connsiteY743" fmla="*/ 1384728 h 1948542"/>
              <a:gd name="connsiteX744" fmla="*/ 342574 w 1566141"/>
              <a:gd name="connsiteY744" fmla="*/ 1332046 h 1948542"/>
              <a:gd name="connsiteX745" fmla="*/ 391513 w 1566141"/>
              <a:gd name="connsiteY745" fmla="*/ 1283107 h 1948542"/>
              <a:gd name="connsiteX746" fmla="*/ 293635 w 1566141"/>
              <a:gd name="connsiteY746" fmla="*/ 1283107 h 1948542"/>
              <a:gd name="connsiteX747" fmla="*/ 342574 w 1566141"/>
              <a:gd name="connsiteY747" fmla="*/ 1332046 h 1948542"/>
              <a:gd name="connsiteX748" fmla="*/ 195756 w 1566141"/>
              <a:gd name="connsiteY748" fmla="*/ 1281934 h 1948542"/>
              <a:gd name="connsiteX749" fmla="*/ 293635 w 1566141"/>
              <a:gd name="connsiteY749" fmla="*/ 1281934 h 1948542"/>
              <a:gd name="connsiteX750" fmla="*/ 244696 w 1566141"/>
              <a:gd name="connsiteY750" fmla="*/ 1232995 h 1948542"/>
              <a:gd name="connsiteX751" fmla="*/ 195756 w 1566141"/>
              <a:gd name="connsiteY751" fmla="*/ 1281934 h 1948542"/>
              <a:gd name="connsiteX752" fmla="*/ 146817 w 1566141"/>
              <a:gd name="connsiteY752" fmla="*/ 1332046 h 1948542"/>
              <a:gd name="connsiteX753" fmla="*/ 195756 w 1566141"/>
              <a:gd name="connsiteY753" fmla="*/ 1283107 h 1948542"/>
              <a:gd name="connsiteX754" fmla="*/ 97878 w 1566141"/>
              <a:gd name="connsiteY754" fmla="*/ 1283107 h 1948542"/>
              <a:gd name="connsiteX755" fmla="*/ 146817 w 1566141"/>
              <a:gd name="connsiteY755" fmla="*/ 1332046 h 1948542"/>
              <a:gd name="connsiteX756" fmla="*/ 0 w 1566141"/>
              <a:gd name="connsiteY756" fmla="*/ 1281934 h 1948542"/>
              <a:gd name="connsiteX757" fmla="*/ 97878 w 1566141"/>
              <a:gd name="connsiteY757" fmla="*/ 1281934 h 1948542"/>
              <a:gd name="connsiteX758" fmla="*/ 48939 w 1566141"/>
              <a:gd name="connsiteY758" fmla="*/ 1232995 h 1948542"/>
              <a:gd name="connsiteX759" fmla="*/ 0 w 1566141"/>
              <a:gd name="connsiteY759" fmla="*/ 1281934 h 1948542"/>
              <a:gd name="connsiteX760" fmla="*/ 342574 w 1566141"/>
              <a:gd name="connsiteY760" fmla="*/ 1229296 h 1948542"/>
              <a:gd name="connsiteX761" fmla="*/ 391513 w 1566141"/>
              <a:gd name="connsiteY761" fmla="*/ 1180357 h 1948542"/>
              <a:gd name="connsiteX762" fmla="*/ 293635 w 1566141"/>
              <a:gd name="connsiteY762" fmla="*/ 1180357 h 1948542"/>
              <a:gd name="connsiteX763" fmla="*/ 342574 w 1566141"/>
              <a:gd name="connsiteY763" fmla="*/ 1229296 h 1948542"/>
              <a:gd name="connsiteX764" fmla="*/ 195756 w 1566141"/>
              <a:gd name="connsiteY764" fmla="*/ 1179184 h 1948542"/>
              <a:gd name="connsiteX765" fmla="*/ 293635 w 1566141"/>
              <a:gd name="connsiteY765" fmla="*/ 1179184 h 1948542"/>
              <a:gd name="connsiteX766" fmla="*/ 244696 w 1566141"/>
              <a:gd name="connsiteY766" fmla="*/ 1130245 h 1948542"/>
              <a:gd name="connsiteX767" fmla="*/ 195756 w 1566141"/>
              <a:gd name="connsiteY767" fmla="*/ 1179184 h 1948542"/>
              <a:gd name="connsiteX768" fmla="*/ 146817 w 1566141"/>
              <a:gd name="connsiteY768" fmla="*/ 1229296 h 1948542"/>
              <a:gd name="connsiteX769" fmla="*/ 195756 w 1566141"/>
              <a:gd name="connsiteY769" fmla="*/ 1180357 h 1948542"/>
              <a:gd name="connsiteX770" fmla="*/ 97878 w 1566141"/>
              <a:gd name="connsiteY770" fmla="*/ 1180357 h 1948542"/>
              <a:gd name="connsiteX771" fmla="*/ 146817 w 1566141"/>
              <a:gd name="connsiteY771" fmla="*/ 1229296 h 1948542"/>
              <a:gd name="connsiteX772" fmla="*/ 0 w 1566141"/>
              <a:gd name="connsiteY772" fmla="*/ 1179184 h 1948542"/>
              <a:gd name="connsiteX773" fmla="*/ 97878 w 1566141"/>
              <a:gd name="connsiteY773" fmla="*/ 1179184 h 1948542"/>
              <a:gd name="connsiteX774" fmla="*/ 48939 w 1566141"/>
              <a:gd name="connsiteY774" fmla="*/ 1130245 h 1948542"/>
              <a:gd name="connsiteX775" fmla="*/ 0 w 1566141"/>
              <a:gd name="connsiteY775" fmla="*/ 1179184 h 1948542"/>
              <a:gd name="connsiteX776" fmla="*/ 342574 w 1566141"/>
              <a:gd name="connsiteY776" fmla="*/ 715548 h 1948542"/>
              <a:gd name="connsiteX777" fmla="*/ 391513 w 1566141"/>
              <a:gd name="connsiteY777" fmla="*/ 666609 h 1948542"/>
              <a:gd name="connsiteX778" fmla="*/ 293635 w 1566141"/>
              <a:gd name="connsiteY778" fmla="*/ 666609 h 1948542"/>
              <a:gd name="connsiteX779" fmla="*/ 342574 w 1566141"/>
              <a:gd name="connsiteY779" fmla="*/ 715548 h 1948542"/>
              <a:gd name="connsiteX780" fmla="*/ 195756 w 1566141"/>
              <a:gd name="connsiteY780" fmla="*/ 665436 h 1948542"/>
              <a:gd name="connsiteX781" fmla="*/ 293635 w 1566141"/>
              <a:gd name="connsiteY781" fmla="*/ 665436 h 1948542"/>
              <a:gd name="connsiteX782" fmla="*/ 244696 w 1566141"/>
              <a:gd name="connsiteY782" fmla="*/ 616497 h 1948542"/>
              <a:gd name="connsiteX783" fmla="*/ 195756 w 1566141"/>
              <a:gd name="connsiteY783" fmla="*/ 665436 h 1948542"/>
              <a:gd name="connsiteX784" fmla="*/ 146817 w 1566141"/>
              <a:gd name="connsiteY784" fmla="*/ 715548 h 1948542"/>
              <a:gd name="connsiteX785" fmla="*/ 195756 w 1566141"/>
              <a:gd name="connsiteY785" fmla="*/ 666609 h 1948542"/>
              <a:gd name="connsiteX786" fmla="*/ 97878 w 1566141"/>
              <a:gd name="connsiteY786" fmla="*/ 666609 h 1948542"/>
              <a:gd name="connsiteX787" fmla="*/ 146817 w 1566141"/>
              <a:gd name="connsiteY787" fmla="*/ 715548 h 1948542"/>
              <a:gd name="connsiteX788" fmla="*/ 0 w 1566141"/>
              <a:gd name="connsiteY788" fmla="*/ 665436 h 1948542"/>
              <a:gd name="connsiteX789" fmla="*/ 97878 w 1566141"/>
              <a:gd name="connsiteY789" fmla="*/ 665436 h 1948542"/>
              <a:gd name="connsiteX790" fmla="*/ 48939 w 1566141"/>
              <a:gd name="connsiteY790" fmla="*/ 616497 h 1948542"/>
              <a:gd name="connsiteX791" fmla="*/ 0 w 1566141"/>
              <a:gd name="connsiteY791" fmla="*/ 665436 h 1948542"/>
              <a:gd name="connsiteX792" fmla="*/ 342574 w 1566141"/>
              <a:gd name="connsiteY792" fmla="*/ 612799 h 1948542"/>
              <a:gd name="connsiteX793" fmla="*/ 391513 w 1566141"/>
              <a:gd name="connsiteY793" fmla="*/ 563860 h 1948542"/>
              <a:gd name="connsiteX794" fmla="*/ 293635 w 1566141"/>
              <a:gd name="connsiteY794" fmla="*/ 563860 h 1948542"/>
              <a:gd name="connsiteX795" fmla="*/ 342574 w 1566141"/>
              <a:gd name="connsiteY795" fmla="*/ 612799 h 1948542"/>
              <a:gd name="connsiteX796" fmla="*/ 195756 w 1566141"/>
              <a:gd name="connsiteY796" fmla="*/ 562687 h 1948542"/>
              <a:gd name="connsiteX797" fmla="*/ 293635 w 1566141"/>
              <a:gd name="connsiteY797" fmla="*/ 562687 h 1948542"/>
              <a:gd name="connsiteX798" fmla="*/ 244696 w 1566141"/>
              <a:gd name="connsiteY798" fmla="*/ 513748 h 1948542"/>
              <a:gd name="connsiteX799" fmla="*/ 195756 w 1566141"/>
              <a:gd name="connsiteY799" fmla="*/ 562687 h 1948542"/>
              <a:gd name="connsiteX800" fmla="*/ 146817 w 1566141"/>
              <a:gd name="connsiteY800" fmla="*/ 612799 h 1948542"/>
              <a:gd name="connsiteX801" fmla="*/ 195756 w 1566141"/>
              <a:gd name="connsiteY801" fmla="*/ 563860 h 1948542"/>
              <a:gd name="connsiteX802" fmla="*/ 97878 w 1566141"/>
              <a:gd name="connsiteY802" fmla="*/ 563860 h 1948542"/>
              <a:gd name="connsiteX803" fmla="*/ 146817 w 1566141"/>
              <a:gd name="connsiteY803" fmla="*/ 612799 h 1948542"/>
              <a:gd name="connsiteX804" fmla="*/ 0 w 1566141"/>
              <a:gd name="connsiteY804" fmla="*/ 562687 h 1948542"/>
              <a:gd name="connsiteX805" fmla="*/ 97878 w 1566141"/>
              <a:gd name="connsiteY805" fmla="*/ 562687 h 1948542"/>
              <a:gd name="connsiteX806" fmla="*/ 48939 w 1566141"/>
              <a:gd name="connsiteY806" fmla="*/ 513748 h 1948542"/>
              <a:gd name="connsiteX807" fmla="*/ 0 w 1566141"/>
              <a:gd name="connsiteY807" fmla="*/ 562687 h 1948542"/>
              <a:gd name="connsiteX808" fmla="*/ 342574 w 1566141"/>
              <a:gd name="connsiteY808" fmla="*/ 510049 h 1948542"/>
              <a:gd name="connsiteX809" fmla="*/ 391513 w 1566141"/>
              <a:gd name="connsiteY809" fmla="*/ 461110 h 1948542"/>
              <a:gd name="connsiteX810" fmla="*/ 293635 w 1566141"/>
              <a:gd name="connsiteY810" fmla="*/ 461110 h 1948542"/>
              <a:gd name="connsiteX811" fmla="*/ 342574 w 1566141"/>
              <a:gd name="connsiteY811" fmla="*/ 510049 h 1948542"/>
              <a:gd name="connsiteX812" fmla="*/ 195756 w 1566141"/>
              <a:gd name="connsiteY812" fmla="*/ 459937 h 1948542"/>
              <a:gd name="connsiteX813" fmla="*/ 293635 w 1566141"/>
              <a:gd name="connsiteY813" fmla="*/ 459937 h 1948542"/>
              <a:gd name="connsiteX814" fmla="*/ 244696 w 1566141"/>
              <a:gd name="connsiteY814" fmla="*/ 410998 h 1948542"/>
              <a:gd name="connsiteX815" fmla="*/ 195756 w 1566141"/>
              <a:gd name="connsiteY815" fmla="*/ 459937 h 1948542"/>
              <a:gd name="connsiteX816" fmla="*/ 146817 w 1566141"/>
              <a:gd name="connsiteY816" fmla="*/ 510049 h 1948542"/>
              <a:gd name="connsiteX817" fmla="*/ 195756 w 1566141"/>
              <a:gd name="connsiteY817" fmla="*/ 461110 h 1948542"/>
              <a:gd name="connsiteX818" fmla="*/ 97878 w 1566141"/>
              <a:gd name="connsiteY818" fmla="*/ 461110 h 1948542"/>
              <a:gd name="connsiteX819" fmla="*/ 146817 w 1566141"/>
              <a:gd name="connsiteY819" fmla="*/ 510049 h 1948542"/>
              <a:gd name="connsiteX820" fmla="*/ 0 w 1566141"/>
              <a:gd name="connsiteY820" fmla="*/ 459937 h 1948542"/>
              <a:gd name="connsiteX821" fmla="*/ 97878 w 1566141"/>
              <a:gd name="connsiteY821" fmla="*/ 459937 h 1948542"/>
              <a:gd name="connsiteX822" fmla="*/ 48939 w 1566141"/>
              <a:gd name="connsiteY822" fmla="*/ 410998 h 1948542"/>
              <a:gd name="connsiteX823" fmla="*/ 0 w 1566141"/>
              <a:gd name="connsiteY823" fmla="*/ 459937 h 1948542"/>
              <a:gd name="connsiteX824" fmla="*/ 342574 w 1566141"/>
              <a:gd name="connsiteY824" fmla="*/ 407254 h 1948542"/>
              <a:gd name="connsiteX825" fmla="*/ 391513 w 1566141"/>
              <a:gd name="connsiteY825" fmla="*/ 358315 h 1948542"/>
              <a:gd name="connsiteX826" fmla="*/ 293635 w 1566141"/>
              <a:gd name="connsiteY826" fmla="*/ 358315 h 1948542"/>
              <a:gd name="connsiteX827" fmla="*/ 342574 w 1566141"/>
              <a:gd name="connsiteY827" fmla="*/ 407254 h 1948542"/>
              <a:gd name="connsiteX828" fmla="*/ 195756 w 1566141"/>
              <a:gd name="connsiteY828" fmla="*/ 357188 h 1948542"/>
              <a:gd name="connsiteX829" fmla="*/ 293635 w 1566141"/>
              <a:gd name="connsiteY829" fmla="*/ 357188 h 1948542"/>
              <a:gd name="connsiteX830" fmla="*/ 244696 w 1566141"/>
              <a:gd name="connsiteY830" fmla="*/ 308249 h 1948542"/>
              <a:gd name="connsiteX831" fmla="*/ 195756 w 1566141"/>
              <a:gd name="connsiteY831" fmla="*/ 357188 h 1948542"/>
              <a:gd name="connsiteX832" fmla="*/ 146817 w 1566141"/>
              <a:gd name="connsiteY832" fmla="*/ 407254 h 1948542"/>
              <a:gd name="connsiteX833" fmla="*/ 195756 w 1566141"/>
              <a:gd name="connsiteY833" fmla="*/ 358315 h 1948542"/>
              <a:gd name="connsiteX834" fmla="*/ 97878 w 1566141"/>
              <a:gd name="connsiteY834" fmla="*/ 358315 h 1948542"/>
              <a:gd name="connsiteX835" fmla="*/ 146817 w 1566141"/>
              <a:gd name="connsiteY835" fmla="*/ 407254 h 1948542"/>
              <a:gd name="connsiteX836" fmla="*/ 0 w 1566141"/>
              <a:gd name="connsiteY836" fmla="*/ 357188 h 1948542"/>
              <a:gd name="connsiteX837" fmla="*/ 97878 w 1566141"/>
              <a:gd name="connsiteY837" fmla="*/ 357188 h 1948542"/>
              <a:gd name="connsiteX838" fmla="*/ 48939 w 1566141"/>
              <a:gd name="connsiteY838" fmla="*/ 308249 h 1948542"/>
              <a:gd name="connsiteX839" fmla="*/ 0 w 1566141"/>
              <a:gd name="connsiteY839" fmla="*/ 357188 h 1948542"/>
              <a:gd name="connsiteX840" fmla="*/ 342574 w 1566141"/>
              <a:gd name="connsiteY840" fmla="*/ 304505 h 1948542"/>
              <a:gd name="connsiteX841" fmla="*/ 391513 w 1566141"/>
              <a:gd name="connsiteY841" fmla="*/ 255566 h 1948542"/>
              <a:gd name="connsiteX842" fmla="*/ 293635 w 1566141"/>
              <a:gd name="connsiteY842" fmla="*/ 255566 h 1948542"/>
              <a:gd name="connsiteX843" fmla="*/ 342574 w 1566141"/>
              <a:gd name="connsiteY843" fmla="*/ 304505 h 1948542"/>
              <a:gd name="connsiteX844" fmla="*/ 195756 w 1566141"/>
              <a:gd name="connsiteY844" fmla="*/ 254438 h 1948542"/>
              <a:gd name="connsiteX845" fmla="*/ 293635 w 1566141"/>
              <a:gd name="connsiteY845" fmla="*/ 254438 h 1948542"/>
              <a:gd name="connsiteX846" fmla="*/ 244696 w 1566141"/>
              <a:gd name="connsiteY846" fmla="*/ 205499 h 1948542"/>
              <a:gd name="connsiteX847" fmla="*/ 195756 w 1566141"/>
              <a:gd name="connsiteY847" fmla="*/ 254438 h 1948542"/>
              <a:gd name="connsiteX848" fmla="*/ 146817 w 1566141"/>
              <a:gd name="connsiteY848" fmla="*/ 304505 h 1948542"/>
              <a:gd name="connsiteX849" fmla="*/ 195756 w 1566141"/>
              <a:gd name="connsiteY849" fmla="*/ 255566 h 1948542"/>
              <a:gd name="connsiteX850" fmla="*/ 97878 w 1566141"/>
              <a:gd name="connsiteY850" fmla="*/ 255566 h 1948542"/>
              <a:gd name="connsiteX851" fmla="*/ 146817 w 1566141"/>
              <a:gd name="connsiteY851" fmla="*/ 304505 h 1948542"/>
              <a:gd name="connsiteX852" fmla="*/ 0 w 1566141"/>
              <a:gd name="connsiteY852" fmla="*/ 254438 h 1948542"/>
              <a:gd name="connsiteX853" fmla="*/ 97878 w 1566141"/>
              <a:gd name="connsiteY853" fmla="*/ 254438 h 1948542"/>
              <a:gd name="connsiteX854" fmla="*/ 48939 w 1566141"/>
              <a:gd name="connsiteY854" fmla="*/ 205499 h 1948542"/>
              <a:gd name="connsiteX855" fmla="*/ 0 w 1566141"/>
              <a:gd name="connsiteY855" fmla="*/ 254438 h 1948542"/>
              <a:gd name="connsiteX856" fmla="*/ 342574 w 1566141"/>
              <a:gd name="connsiteY856" fmla="*/ 201755 h 1948542"/>
              <a:gd name="connsiteX857" fmla="*/ 391513 w 1566141"/>
              <a:gd name="connsiteY857" fmla="*/ 152816 h 1948542"/>
              <a:gd name="connsiteX858" fmla="*/ 293635 w 1566141"/>
              <a:gd name="connsiteY858" fmla="*/ 152816 h 1948542"/>
              <a:gd name="connsiteX859" fmla="*/ 342574 w 1566141"/>
              <a:gd name="connsiteY859" fmla="*/ 201755 h 1948542"/>
              <a:gd name="connsiteX860" fmla="*/ 195756 w 1566141"/>
              <a:gd name="connsiteY860" fmla="*/ 151689 h 1948542"/>
              <a:gd name="connsiteX861" fmla="*/ 293635 w 1566141"/>
              <a:gd name="connsiteY861" fmla="*/ 151689 h 1948542"/>
              <a:gd name="connsiteX862" fmla="*/ 244696 w 1566141"/>
              <a:gd name="connsiteY862" fmla="*/ 102750 h 1948542"/>
              <a:gd name="connsiteX863" fmla="*/ 195756 w 1566141"/>
              <a:gd name="connsiteY863" fmla="*/ 151689 h 1948542"/>
              <a:gd name="connsiteX864" fmla="*/ 146817 w 1566141"/>
              <a:gd name="connsiteY864" fmla="*/ 201755 h 1948542"/>
              <a:gd name="connsiteX865" fmla="*/ 195756 w 1566141"/>
              <a:gd name="connsiteY865" fmla="*/ 152816 h 1948542"/>
              <a:gd name="connsiteX866" fmla="*/ 97878 w 1566141"/>
              <a:gd name="connsiteY866" fmla="*/ 152816 h 1948542"/>
              <a:gd name="connsiteX867" fmla="*/ 146817 w 1566141"/>
              <a:gd name="connsiteY867" fmla="*/ 201755 h 1948542"/>
              <a:gd name="connsiteX868" fmla="*/ 0 w 1566141"/>
              <a:gd name="connsiteY868" fmla="*/ 151689 h 1948542"/>
              <a:gd name="connsiteX869" fmla="*/ 97878 w 1566141"/>
              <a:gd name="connsiteY869" fmla="*/ 151689 h 1948542"/>
              <a:gd name="connsiteX870" fmla="*/ 48939 w 1566141"/>
              <a:gd name="connsiteY870" fmla="*/ 102750 h 1948542"/>
              <a:gd name="connsiteX871" fmla="*/ 0 w 1566141"/>
              <a:gd name="connsiteY871" fmla="*/ 151689 h 1948542"/>
              <a:gd name="connsiteX872" fmla="*/ 342574 w 1566141"/>
              <a:gd name="connsiteY872" fmla="*/ 99006 h 1948542"/>
              <a:gd name="connsiteX873" fmla="*/ 391513 w 1566141"/>
              <a:gd name="connsiteY873" fmla="*/ 50067 h 1948542"/>
              <a:gd name="connsiteX874" fmla="*/ 293635 w 1566141"/>
              <a:gd name="connsiteY874" fmla="*/ 50067 h 1948542"/>
              <a:gd name="connsiteX875" fmla="*/ 342574 w 1566141"/>
              <a:gd name="connsiteY875" fmla="*/ 99006 h 1948542"/>
              <a:gd name="connsiteX876" fmla="*/ 195756 w 1566141"/>
              <a:gd name="connsiteY876" fmla="*/ 48939 h 1948542"/>
              <a:gd name="connsiteX877" fmla="*/ 293635 w 1566141"/>
              <a:gd name="connsiteY877" fmla="*/ 48939 h 1948542"/>
              <a:gd name="connsiteX878" fmla="*/ 244696 w 1566141"/>
              <a:gd name="connsiteY878" fmla="*/ 0 h 1948542"/>
              <a:gd name="connsiteX879" fmla="*/ 195756 w 1566141"/>
              <a:gd name="connsiteY879" fmla="*/ 48939 h 1948542"/>
              <a:gd name="connsiteX880" fmla="*/ 146817 w 1566141"/>
              <a:gd name="connsiteY880" fmla="*/ 99006 h 1948542"/>
              <a:gd name="connsiteX881" fmla="*/ 195756 w 1566141"/>
              <a:gd name="connsiteY881" fmla="*/ 50067 h 1948542"/>
              <a:gd name="connsiteX882" fmla="*/ 97878 w 1566141"/>
              <a:gd name="connsiteY882" fmla="*/ 50067 h 1948542"/>
              <a:gd name="connsiteX883" fmla="*/ 146817 w 1566141"/>
              <a:gd name="connsiteY883" fmla="*/ 99006 h 1948542"/>
              <a:gd name="connsiteX884" fmla="*/ 0 w 1566141"/>
              <a:gd name="connsiteY884" fmla="*/ 48939 h 1948542"/>
              <a:gd name="connsiteX885" fmla="*/ 97878 w 1566141"/>
              <a:gd name="connsiteY885" fmla="*/ 48939 h 1948542"/>
              <a:gd name="connsiteX886" fmla="*/ 48939 w 1566141"/>
              <a:gd name="connsiteY886" fmla="*/ 0 h 1948542"/>
              <a:gd name="connsiteX887" fmla="*/ 0 w 1566141"/>
              <a:gd name="connsiteY887" fmla="*/ 48939 h 1948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Lst>
            <a:rect l="l" t="t" r="r" b="b"/>
            <a:pathLst>
              <a:path w="1566141" h="1948542">
                <a:moveTo>
                  <a:pt x="1468263" y="1077607"/>
                </a:moveTo>
                <a:lnTo>
                  <a:pt x="1566141" y="1077607"/>
                </a:lnTo>
                <a:cubicBezTo>
                  <a:pt x="1566141" y="1104625"/>
                  <a:pt x="1544220" y="1126547"/>
                  <a:pt x="1517202" y="1126547"/>
                </a:cubicBezTo>
                <a:cubicBezTo>
                  <a:pt x="1490184" y="1126547"/>
                  <a:pt x="1468263" y="1104625"/>
                  <a:pt x="1468263" y="1077607"/>
                </a:cubicBezTo>
                <a:close/>
                <a:moveTo>
                  <a:pt x="1370385" y="1076435"/>
                </a:moveTo>
                <a:lnTo>
                  <a:pt x="1468263" y="1076435"/>
                </a:lnTo>
                <a:cubicBezTo>
                  <a:pt x="1468263" y="1049417"/>
                  <a:pt x="1446342" y="1027495"/>
                  <a:pt x="1419324" y="1027495"/>
                </a:cubicBezTo>
                <a:cubicBezTo>
                  <a:pt x="1392306" y="1027495"/>
                  <a:pt x="1370385" y="1049417"/>
                  <a:pt x="1370385" y="1076435"/>
                </a:cubicBezTo>
                <a:close/>
                <a:moveTo>
                  <a:pt x="1321446" y="1126547"/>
                </a:moveTo>
                <a:cubicBezTo>
                  <a:pt x="1348464" y="1126547"/>
                  <a:pt x="1370385" y="1104625"/>
                  <a:pt x="1370385" y="1077607"/>
                </a:cubicBezTo>
                <a:lnTo>
                  <a:pt x="1272507" y="1077607"/>
                </a:lnTo>
                <a:cubicBezTo>
                  <a:pt x="1272507" y="1104625"/>
                  <a:pt x="1294383" y="1126547"/>
                  <a:pt x="1321446" y="1126547"/>
                </a:cubicBezTo>
                <a:close/>
                <a:moveTo>
                  <a:pt x="1174584" y="1076435"/>
                </a:moveTo>
                <a:lnTo>
                  <a:pt x="1272462" y="1076435"/>
                </a:lnTo>
                <a:cubicBezTo>
                  <a:pt x="1272462" y="1049417"/>
                  <a:pt x="1250541" y="1027495"/>
                  <a:pt x="1223523" y="1027495"/>
                </a:cubicBezTo>
                <a:cubicBezTo>
                  <a:pt x="1196505" y="1027495"/>
                  <a:pt x="1174584" y="1049417"/>
                  <a:pt x="1174584" y="1076435"/>
                </a:cubicBezTo>
                <a:close/>
                <a:moveTo>
                  <a:pt x="1517202" y="1023797"/>
                </a:moveTo>
                <a:cubicBezTo>
                  <a:pt x="1544220" y="1023797"/>
                  <a:pt x="1566141" y="1001876"/>
                  <a:pt x="1566141" y="974858"/>
                </a:cubicBezTo>
                <a:lnTo>
                  <a:pt x="1468263" y="974858"/>
                </a:lnTo>
                <a:cubicBezTo>
                  <a:pt x="1468263" y="1001876"/>
                  <a:pt x="1490184" y="1023797"/>
                  <a:pt x="1517202" y="1023797"/>
                </a:cubicBezTo>
                <a:close/>
                <a:moveTo>
                  <a:pt x="1370385" y="973685"/>
                </a:moveTo>
                <a:lnTo>
                  <a:pt x="1468263" y="973685"/>
                </a:lnTo>
                <a:cubicBezTo>
                  <a:pt x="1468263" y="946667"/>
                  <a:pt x="1446342" y="924746"/>
                  <a:pt x="1419324" y="924746"/>
                </a:cubicBezTo>
                <a:cubicBezTo>
                  <a:pt x="1392306" y="924746"/>
                  <a:pt x="1370385" y="946667"/>
                  <a:pt x="1370385" y="973685"/>
                </a:cubicBezTo>
                <a:close/>
                <a:moveTo>
                  <a:pt x="1321446" y="1023797"/>
                </a:moveTo>
                <a:cubicBezTo>
                  <a:pt x="1348464" y="1023797"/>
                  <a:pt x="1370385" y="1001876"/>
                  <a:pt x="1370385" y="974858"/>
                </a:cubicBezTo>
                <a:lnTo>
                  <a:pt x="1272507" y="974858"/>
                </a:lnTo>
                <a:cubicBezTo>
                  <a:pt x="1272507" y="1001876"/>
                  <a:pt x="1294383" y="1023797"/>
                  <a:pt x="1321446" y="1023797"/>
                </a:cubicBezTo>
                <a:close/>
                <a:moveTo>
                  <a:pt x="1174584" y="973685"/>
                </a:moveTo>
                <a:lnTo>
                  <a:pt x="1272462" y="973685"/>
                </a:lnTo>
                <a:cubicBezTo>
                  <a:pt x="1272462" y="946667"/>
                  <a:pt x="1250541" y="924746"/>
                  <a:pt x="1223523" y="924746"/>
                </a:cubicBezTo>
                <a:cubicBezTo>
                  <a:pt x="1196505" y="924746"/>
                  <a:pt x="1174584" y="946667"/>
                  <a:pt x="1174584" y="973685"/>
                </a:cubicBezTo>
                <a:close/>
                <a:moveTo>
                  <a:pt x="1517202" y="921047"/>
                </a:moveTo>
                <a:cubicBezTo>
                  <a:pt x="1544220" y="921047"/>
                  <a:pt x="1566141" y="899126"/>
                  <a:pt x="1566141" y="872108"/>
                </a:cubicBezTo>
                <a:lnTo>
                  <a:pt x="1468263" y="872108"/>
                </a:lnTo>
                <a:cubicBezTo>
                  <a:pt x="1468263" y="899126"/>
                  <a:pt x="1490184" y="921047"/>
                  <a:pt x="1517202" y="921047"/>
                </a:cubicBezTo>
                <a:close/>
                <a:moveTo>
                  <a:pt x="1370385" y="870936"/>
                </a:moveTo>
                <a:lnTo>
                  <a:pt x="1468263" y="870936"/>
                </a:lnTo>
                <a:cubicBezTo>
                  <a:pt x="1468263" y="843918"/>
                  <a:pt x="1446342" y="821996"/>
                  <a:pt x="1419324" y="821996"/>
                </a:cubicBezTo>
                <a:cubicBezTo>
                  <a:pt x="1392306" y="821996"/>
                  <a:pt x="1370385" y="843918"/>
                  <a:pt x="1370385" y="870936"/>
                </a:cubicBezTo>
                <a:close/>
                <a:moveTo>
                  <a:pt x="1321446" y="921047"/>
                </a:moveTo>
                <a:cubicBezTo>
                  <a:pt x="1348464" y="921047"/>
                  <a:pt x="1370385" y="899126"/>
                  <a:pt x="1370385" y="872108"/>
                </a:cubicBezTo>
                <a:lnTo>
                  <a:pt x="1272507" y="872108"/>
                </a:lnTo>
                <a:cubicBezTo>
                  <a:pt x="1272507" y="899126"/>
                  <a:pt x="1294383" y="921047"/>
                  <a:pt x="1321446" y="921047"/>
                </a:cubicBezTo>
                <a:close/>
                <a:moveTo>
                  <a:pt x="1174584" y="870936"/>
                </a:moveTo>
                <a:lnTo>
                  <a:pt x="1272462" y="870936"/>
                </a:lnTo>
                <a:cubicBezTo>
                  <a:pt x="1272462" y="843918"/>
                  <a:pt x="1250541" y="821996"/>
                  <a:pt x="1223523" y="821996"/>
                </a:cubicBezTo>
                <a:cubicBezTo>
                  <a:pt x="1196505" y="821996"/>
                  <a:pt x="1174584" y="843918"/>
                  <a:pt x="1174584" y="870936"/>
                </a:cubicBezTo>
                <a:close/>
                <a:moveTo>
                  <a:pt x="1517202" y="818298"/>
                </a:moveTo>
                <a:cubicBezTo>
                  <a:pt x="1544220" y="818298"/>
                  <a:pt x="1566141" y="796377"/>
                  <a:pt x="1566141" y="769359"/>
                </a:cubicBezTo>
                <a:lnTo>
                  <a:pt x="1468263" y="769359"/>
                </a:lnTo>
                <a:cubicBezTo>
                  <a:pt x="1468263" y="796377"/>
                  <a:pt x="1490184" y="818298"/>
                  <a:pt x="1517202" y="818298"/>
                </a:cubicBezTo>
                <a:close/>
                <a:moveTo>
                  <a:pt x="1370385" y="768186"/>
                </a:moveTo>
                <a:lnTo>
                  <a:pt x="1468263" y="768186"/>
                </a:lnTo>
                <a:cubicBezTo>
                  <a:pt x="1468263" y="741168"/>
                  <a:pt x="1446342" y="719247"/>
                  <a:pt x="1419324" y="719247"/>
                </a:cubicBezTo>
                <a:cubicBezTo>
                  <a:pt x="1392306" y="719247"/>
                  <a:pt x="1370385" y="741168"/>
                  <a:pt x="1370385" y="768186"/>
                </a:cubicBezTo>
                <a:close/>
                <a:moveTo>
                  <a:pt x="1321446" y="818298"/>
                </a:moveTo>
                <a:cubicBezTo>
                  <a:pt x="1348464" y="818298"/>
                  <a:pt x="1370385" y="796377"/>
                  <a:pt x="1370385" y="769359"/>
                </a:cubicBezTo>
                <a:lnTo>
                  <a:pt x="1272507" y="769359"/>
                </a:lnTo>
                <a:cubicBezTo>
                  <a:pt x="1272507" y="796377"/>
                  <a:pt x="1294383" y="818298"/>
                  <a:pt x="1321446" y="818298"/>
                </a:cubicBezTo>
                <a:close/>
                <a:moveTo>
                  <a:pt x="1174584" y="768186"/>
                </a:moveTo>
                <a:lnTo>
                  <a:pt x="1272462" y="768186"/>
                </a:lnTo>
                <a:cubicBezTo>
                  <a:pt x="1272462" y="741168"/>
                  <a:pt x="1250541" y="719247"/>
                  <a:pt x="1223523" y="719247"/>
                </a:cubicBezTo>
                <a:cubicBezTo>
                  <a:pt x="1196505" y="719247"/>
                  <a:pt x="1174584" y="741168"/>
                  <a:pt x="1174584" y="768186"/>
                </a:cubicBezTo>
                <a:close/>
                <a:moveTo>
                  <a:pt x="1517202" y="1948543"/>
                </a:moveTo>
                <a:cubicBezTo>
                  <a:pt x="1544220" y="1948543"/>
                  <a:pt x="1566141" y="1926622"/>
                  <a:pt x="1566141" y="1899604"/>
                </a:cubicBezTo>
                <a:lnTo>
                  <a:pt x="1468263" y="1899604"/>
                </a:lnTo>
                <a:cubicBezTo>
                  <a:pt x="1468263" y="1926622"/>
                  <a:pt x="1490184" y="1948543"/>
                  <a:pt x="1517202" y="1948543"/>
                </a:cubicBezTo>
                <a:close/>
                <a:moveTo>
                  <a:pt x="1370385" y="1898476"/>
                </a:moveTo>
                <a:lnTo>
                  <a:pt x="1468263" y="1898476"/>
                </a:lnTo>
                <a:cubicBezTo>
                  <a:pt x="1468263" y="1871458"/>
                  <a:pt x="1446342" y="1849537"/>
                  <a:pt x="1419324" y="1849537"/>
                </a:cubicBezTo>
                <a:cubicBezTo>
                  <a:pt x="1392306" y="1849537"/>
                  <a:pt x="1370385" y="1871413"/>
                  <a:pt x="1370385" y="1898476"/>
                </a:cubicBezTo>
                <a:close/>
                <a:moveTo>
                  <a:pt x="1321446" y="1948543"/>
                </a:moveTo>
                <a:cubicBezTo>
                  <a:pt x="1348464" y="1948543"/>
                  <a:pt x="1370385" y="1926622"/>
                  <a:pt x="1370385" y="1899604"/>
                </a:cubicBezTo>
                <a:lnTo>
                  <a:pt x="1272507" y="1899604"/>
                </a:lnTo>
                <a:cubicBezTo>
                  <a:pt x="1272507" y="1926622"/>
                  <a:pt x="1294383" y="1948543"/>
                  <a:pt x="1321446" y="1948543"/>
                </a:cubicBezTo>
                <a:close/>
                <a:moveTo>
                  <a:pt x="1174584" y="1898476"/>
                </a:moveTo>
                <a:lnTo>
                  <a:pt x="1272462" y="1898476"/>
                </a:lnTo>
                <a:cubicBezTo>
                  <a:pt x="1272462" y="1871458"/>
                  <a:pt x="1250541" y="1849537"/>
                  <a:pt x="1223523" y="1849537"/>
                </a:cubicBezTo>
                <a:cubicBezTo>
                  <a:pt x="1196505" y="1849537"/>
                  <a:pt x="1174584" y="1871413"/>
                  <a:pt x="1174584" y="1898476"/>
                </a:cubicBezTo>
                <a:close/>
                <a:moveTo>
                  <a:pt x="1517202" y="1845793"/>
                </a:moveTo>
                <a:cubicBezTo>
                  <a:pt x="1544220" y="1845793"/>
                  <a:pt x="1566141" y="1823872"/>
                  <a:pt x="1566141" y="1796854"/>
                </a:cubicBezTo>
                <a:lnTo>
                  <a:pt x="1468263" y="1796854"/>
                </a:lnTo>
                <a:cubicBezTo>
                  <a:pt x="1468263" y="1823872"/>
                  <a:pt x="1490184" y="1845793"/>
                  <a:pt x="1517202" y="1845793"/>
                </a:cubicBezTo>
                <a:close/>
                <a:moveTo>
                  <a:pt x="1370385" y="1795727"/>
                </a:moveTo>
                <a:lnTo>
                  <a:pt x="1468263" y="1795727"/>
                </a:lnTo>
                <a:cubicBezTo>
                  <a:pt x="1468263" y="1768709"/>
                  <a:pt x="1446342" y="1746787"/>
                  <a:pt x="1419324" y="1746787"/>
                </a:cubicBezTo>
                <a:cubicBezTo>
                  <a:pt x="1392306" y="1746787"/>
                  <a:pt x="1370385" y="1768664"/>
                  <a:pt x="1370385" y="1795727"/>
                </a:cubicBezTo>
                <a:close/>
                <a:moveTo>
                  <a:pt x="1321446" y="1845793"/>
                </a:moveTo>
                <a:cubicBezTo>
                  <a:pt x="1348464" y="1845793"/>
                  <a:pt x="1370385" y="1823872"/>
                  <a:pt x="1370385" y="1796854"/>
                </a:cubicBezTo>
                <a:lnTo>
                  <a:pt x="1272507" y="1796854"/>
                </a:lnTo>
                <a:cubicBezTo>
                  <a:pt x="1272507" y="1823872"/>
                  <a:pt x="1294383" y="1845793"/>
                  <a:pt x="1321446" y="1845793"/>
                </a:cubicBezTo>
                <a:close/>
                <a:moveTo>
                  <a:pt x="1174584" y="1795727"/>
                </a:moveTo>
                <a:lnTo>
                  <a:pt x="1272462" y="1795727"/>
                </a:lnTo>
                <a:cubicBezTo>
                  <a:pt x="1272462" y="1768709"/>
                  <a:pt x="1250541" y="1746787"/>
                  <a:pt x="1223523" y="1746787"/>
                </a:cubicBezTo>
                <a:cubicBezTo>
                  <a:pt x="1196505" y="1746787"/>
                  <a:pt x="1174584" y="1768664"/>
                  <a:pt x="1174584" y="1795727"/>
                </a:cubicBezTo>
                <a:close/>
                <a:moveTo>
                  <a:pt x="1517202" y="1743044"/>
                </a:moveTo>
                <a:cubicBezTo>
                  <a:pt x="1544220" y="1743044"/>
                  <a:pt x="1566141" y="1721123"/>
                  <a:pt x="1566141" y="1694105"/>
                </a:cubicBezTo>
                <a:lnTo>
                  <a:pt x="1468263" y="1694105"/>
                </a:lnTo>
                <a:cubicBezTo>
                  <a:pt x="1468263" y="1721123"/>
                  <a:pt x="1490184" y="1743044"/>
                  <a:pt x="1517202" y="1743044"/>
                </a:cubicBezTo>
                <a:close/>
                <a:moveTo>
                  <a:pt x="1370385" y="1692977"/>
                </a:moveTo>
                <a:lnTo>
                  <a:pt x="1468263" y="1692977"/>
                </a:lnTo>
                <a:cubicBezTo>
                  <a:pt x="1468263" y="1665959"/>
                  <a:pt x="1446342" y="1644038"/>
                  <a:pt x="1419324" y="1644038"/>
                </a:cubicBezTo>
                <a:cubicBezTo>
                  <a:pt x="1392306" y="1644038"/>
                  <a:pt x="1370385" y="1665914"/>
                  <a:pt x="1370385" y="1692977"/>
                </a:cubicBezTo>
                <a:close/>
                <a:moveTo>
                  <a:pt x="1321446" y="1743044"/>
                </a:moveTo>
                <a:cubicBezTo>
                  <a:pt x="1348464" y="1743044"/>
                  <a:pt x="1370385" y="1721123"/>
                  <a:pt x="1370385" y="1694105"/>
                </a:cubicBezTo>
                <a:lnTo>
                  <a:pt x="1272507" y="1694105"/>
                </a:lnTo>
                <a:cubicBezTo>
                  <a:pt x="1272507" y="1721123"/>
                  <a:pt x="1294383" y="1743044"/>
                  <a:pt x="1321446" y="1743044"/>
                </a:cubicBezTo>
                <a:close/>
                <a:moveTo>
                  <a:pt x="1174584" y="1692977"/>
                </a:moveTo>
                <a:lnTo>
                  <a:pt x="1272462" y="1692977"/>
                </a:lnTo>
                <a:cubicBezTo>
                  <a:pt x="1272462" y="1665959"/>
                  <a:pt x="1250541" y="1644038"/>
                  <a:pt x="1223523" y="1644038"/>
                </a:cubicBezTo>
                <a:cubicBezTo>
                  <a:pt x="1196505" y="1644038"/>
                  <a:pt x="1174584" y="1665914"/>
                  <a:pt x="1174584" y="1692977"/>
                </a:cubicBezTo>
                <a:close/>
                <a:moveTo>
                  <a:pt x="1517202" y="1640294"/>
                </a:moveTo>
                <a:cubicBezTo>
                  <a:pt x="1544220" y="1640294"/>
                  <a:pt x="1566141" y="1618373"/>
                  <a:pt x="1566141" y="1591355"/>
                </a:cubicBezTo>
                <a:lnTo>
                  <a:pt x="1468263" y="1591355"/>
                </a:lnTo>
                <a:cubicBezTo>
                  <a:pt x="1468263" y="1618373"/>
                  <a:pt x="1490184" y="1640294"/>
                  <a:pt x="1517202" y="1640294"/>
                </a:cubicBezTo>
                <a:close/>
                <a:moveTo>
                  <a:pt x="1370385" y="1590228"/>
                </a:moveTo>
                <a:lnTo>
                  <a:pt x="1468263" y="1590228"/>
                </a:lnTo>
                <a:cubicBezTo>
                  <a:pt x="1468263" y="1563210"/>
                  <a:pt x="1446342" y="1541288"/>
                  <a:pt x="1419324" y="1541288"/>
                </a:cubicBezTo>
                <a:cubicBezTo>
                  <a:pt x="1392306" y="1541288"/>
                  <a:pt x="1370385" y="1563164"/>
                  <a:pt x="1370385" y="1590228"/>
                </a:cubicBezTo>
                <a:close/>
                <a:moveTo>
                  <a:pt x="1321446" y="1640294"/>
                </a:moveTo>
                <a:cubicBezTo>
                  <a:pt x="1348464" y="1640294"/>
                  <a:pt x="1370385" y="1618373"/>
                  <a:pt x="1370385" y="1591355"/>
                </a:cubicBezTo>
                <a:lnTo>
                  <a:pt x="1272507" y="1591355"/>
                </a:lnTo>
                <a:cubicBezTo>
                  <a:pt x="1272507" y="1618373"/>
                  <a:pt x="1294383" y="1640294"/>
                  <a:pt x="1321446" y="1640294"/>
                </a:cubicBezTo>
                <a:close/>
                <a:moveTo>
                  <a:pt x="1174584" y="1590228"/>
                </a:moveTo>
                <a:lnTo>
                  <a:pt x="1272462" y="1590228"/>
                </a:lnTo>
                <a:cubicBezTo>
                  <a:pt x="1272462" y="1563210"/>
                  <a:pt x="1250541" y="1541288"/>
                  <a:pt x="1223523" y="1541288"/>
                </a:cubicBezTo>
                <a:cubicBezTo>
                  <a:pt x="1196505" y="1541288"/>
                  <a:pt x="1174584" y="1563164"/>
                  <a:pt x="1174584" y="1590228"/>
                </a:cubicBezTo>
                <a:close/>
                <a:moveTo>
                  <a:pt x="1517202" y="1537545"/>
                </a:moveTo>
                <a:cubicBezTo>
                  <a:pt x="1544220" y="1537545"/>
                  <a:pt x="1566141" y="1515624"/>
                  <a:pt x="1566141" y="1488606"/>
                </a:cubicBezTo>
                <a:lnTo>
                  <a:pt x="1468263" y="1488606"/>
                </a:lnTo>
                <a:cubicBezTo>
                  <a:pt x="1468263" y="1515624"/>
                  <a:pt x="1490184" y="1537545"/>
                  <a:pt x="1517202" y="1537545"/>
                </a:cubicBezTo>
                <a:close/>
                <a:moveTo>
                  <a:pt x="1370385" y="1487478"/>
                </a:moveTo>
                <a:lnTo>
                  <a:pt x="1468263" y="1487478"/>
                </a:lnTo>
                <a:cubicBezTo>
                  <a:pt x="1468263" y="1460460"/>
                  <a:pt x="1446342" y="1438539"/>
                  <a:pt x="1419324" y="1438539"/>
                </a:cubicBezTo>
                <a:cubicBezTo>
                  <a:pt x="1392306" y="1438539"/>
                  <a:pt x="1370385" y="1460415"/>
                  <a:pt x="1370385" y="1487478"/>
                </a:cubicBezTo>
                <a:close/>
                <a:moveTo>
                  <a:pt x="1321446" y="1537545"/>
                </a:moveTo>
                <a:cubicBezTo>
                  <a:pt x="1348464" y="1537545"/>
                  <a:pt x="1370385" y="1515624"/>
                  <a:pt x="1370385" y="1488606"/>
                </a:cubicBezTo>
                <a:lnTo>
                  <a:pt x="1272507" y="1488606"/>
                </a:lnTo>
                <a:cubicBezTo>
                  <a:pt x="1272507" y="1515624"/>
                  <a:pt x="1294383" y="1537545"/>
                  <a:pt x="1321446" y="1537545"/>
                </a:cubicBezTo>
                <a:close/>
                <a:moveTo>
                  <a:pt x="1174584" y="1487478"/>
                </a:moveTo>
                <a:lnTo>
                  <a:pt x="1272462" y="1487478"/>
                </a:lnTo>
                <a:cubicBezTo>
                  <a:pt x="1272462" y="1460460"/>
                  <a:pt x="1250541" y="1438539"/>
                  <a:pt x="1223523" y="1438539"/>
                </a:cubicBezTo>
                <a:cubicBezTo>
                  <a:pt x="1196505" y="1438539"/>
                  <a:pt x="1174584" y="1460415"/>
                  <a:pt x="1174584" y="1487478"/>
                </a:cubicBezTo>
                <a:close/>
                <a:moveTo>
                  <a:pt x="1517202" y="1434795"/>
                </a:moveTo>
                <a:cubicBezTo>
                  <a:pt x="1544220" y="1434795"/>
                  <a:pt x="1566141" y="1412874"/>
                  <a:pt x="1566141" y="1385856"/>
                </a:cubicBezTo>
                <a:lnTo>
                  <a:pt x="1468263" y="1385856"/>
                </a:lnTo>
                <a:cubicBezTo>
                  <a:pt x="1468263" y="1412874"/>
                  <a:pt x="1490184" y="1434795"/>
                  <a:pt x="1517202" y="1434795"/>
                </a:cubicBezTo>
                <a:close/>
                <a:moveTo>
                  <a:pt x="1370385" y="1384728"/>
                </a:moveTo>
                <a:lnTo>
                  <a:pt x="1468263" y="1384728"/>
                </a:lnTo>
                <a:cubicBezTo>
                  <a:pt x="1468263" y="1357710"/>
                  <a:pt x="1446342" y="1335789"/>
                  <a:pt x="1419324" y="1335789"/>
                </a:cubicBezTo>
                <a:cubicBezTo>
                  <a:pt x="1392306" y="1335789"/>
                  <a:pt x="1370385" y="1357665"/>
                  <a:pt x="1370385" y="1384728"/>
                </a:cubicBezTo>
                <a:close/>
                <a:moveTo>
                  <a:pt x="1321446" y="1434795"/>
                </a:moveTo>
                <a:cubicBezTo>
                  <a:pt x="1348464" y="1434795"/>
                  <a:pt x="1370385" y="1412874"/>
                  <a:pt x="1370385" y="1385856"/>
                </a:cubicBezTo>
                <a:lnTo>
                  <a:pt x="1272507" y="1385856"/>
                </a:lnTo>
                <a:cubicBezTo>
                  <a:pt x="1272507" y="1412874"/>
                  <a:pt x="1294383" y="1434795"/>
                  <a:pt x="1321446" y="1434795"/>
                </a:cubicBezTo>
                <a:close/>
                <a:moveTo>
                  <a:pt x="1174584" y="1384728"/>
                </a:moveTo>
                <a:lnTo>
                  <a:pt x="1272462" y="1384728"/>
                </a:lnTo>
                <a:cubicBezTo>
                  <a:pt x="1272462" y="1357710"/>
                  <a:pt x="1250541" y="1335789"/>
                  <a:pt x="1223523" y="1335789"/>
                </a:cubicBezTo>
                <a:cubicBezTo>
                  <a:pt x="1196505" y="1335789"/>
                  <a:pt x="1174584" y="1357665"/>
                  <a:pt x="1174584" y="1384728"/>
                </a:cubicBezTo>
                <a:close/>
                <a:moveTo>
                  <a:pt x="1517202" y="1332046"/>
                </a:moveTo>
                <a:cubicBezTo>
                  <a:pt x="1544220" y="1332046"/>
                  <a:pt x="1566141" y="1310124"/>
                  <a:pt x="1566141" y="1283107"/>
                </a:cubicBezTo>
                <a:lnTo>
                  <a:pt x="1468263" y="1283107"/>
                </a:lnTo>
                <a:cubicBezTo>
                  <a:pt x="1468263" y="1310124"/>
                  <a:pt x="1490184" y="1332046"/>
                  <a:pt x="1517202" y="1332046"/>
                </a:cubicBezTo>
                <a:close/>
                <a:moveTo>
                  <a:pt x="1370385" y="1281934"/>
                </a:moveTo>
                <a:lnTo>
                  <a:pt x="1468263" y="1281934"/>
                </a:lnTo>
                <a:cubicBezTo>
                  <a:pt x="1468263" y="1254916"/>
                  <a:pt x="1446342" y="1232995"/>
                  <a:pt x="1419324" y="1232995"/>
                </a:cubicBezTo>
                <a:cubicBezTo>
                  <a:pt x="1392306" y="1232995"/>
                  <a:pt x="1370385" y="1254916"/>
                  <a:pt x="1370385" y="1281934"/>
                </a:cubicBezTo>
                <a:close/>
                <a:moveTo>
                  <a:pt x="1321446" y="1332046"/>
                </a:moveTo>
                <a:cubicBezTo>
                  <a:pt x="1348464" y="1332046"/>
                  <a:pt x="1370385" y="1310124"/>
                  <a:pt x="1370385" y="1283107"/>
                </a:cubicBezTo>
                <a:lnTo>
                  <a:pt x="1272507" y="1283107"/>
                </a:lnTo>
                <a:cubicBezTo>
                  <a:pt x="1272507" y="1310124"/>
                  <a:pt x="1294383" y="1332046"/>
                  <a:pt x="1321446" y="1332046"/>
                </a:cubicBezTo>
                <a:close/>
                <a:moveTo>
                  <a:pt x="1174584" y="1281934"/>
                </a:moveTo>
                <a:lnTo>
                  <a:pt x="1272462" y="1281934"/>
                </a:lnTo>
                <a:cubicBezTo>
                  <a:pt x="1272462" y="1254916"/>
                  <a:pt x="1250541" y="1232995"/>
                  <a:pt x="1223523" y="1232995"/>
                </a:cubicBezTo>
                <a:cubicBezTo>
                  <a:pt x="1196505" y="1232995"/>
                  <a:pt x="1174584" y="1254916"/>
                  <a:pt x="1174584" y="1281934"/>
                </a:cubicBezTo>
                <a:close/>
                <a:moveTo>
                  <a:pt x="1517202" y="1229296"/>
                </a:moveTo>
                <a:cubicBezTo>
                  <a:pt x="1544220" y="1229296"/>
                  <a:pt x="1566141" y="1207375"/>
                  <a:pt x="1566141" y="1180357"/>
                </a:cubicBezTo>
                <a:lnTo>
                  <a:pt x="1468263" y="1180357"/>
                </a:lnTo>
                <a:cubicBezTo>
                  <a:pt x="1468263" y="1207375"/>
                  <a:pt x="1490184" y="1229296"/>
                  <a:pt x="1517202" y="1229296"/>
                </a:cubicBezTo>
                <a:close/>
                <a:moveTo>
                  <a:pt x="1370385" y="1179184"/>
                </a:moveTo>
                <a:lnTo>
                  <a:pt x="1468263" y="1179184"/>
                </a:lnTo>
                <a:cubicBezTo>
                  <a:pt x="1468263" y="1152166"/>
                  <a:pt x="1446342" y="1130245"/>
                  <a:pt x="1419324" y="1130245"/>
                </a:cubicBezTo>
                <a:cubicBezTo>
                  <a:pt x="1392306" y="1130245"/>
                  <a:pt x="1370385" y="1152166"/>
                  <a:pt x="1370385" y="1179184"/>
                </a:cubicBezTo>
                <a:close/>
                <a:moveTo>
                  <a:pt x="1321446" y="1229296"/>
                </a:moveTo>
                <a:cubicBezTo>
                  <a:pt x="1348464" y="1229296"/>
                  <a:pt x="1370385" y="1207375"/>
                  <a:pt x="1370385" y="1180357"/>
                </a:cubicBezTo>
                <a:lnTo>
                  <a:pt x="1272507" y="1180357"/>
                </a:lnTo>
                <a:cubicBezTo>
                  <a:pt x="1272507" y="1207375"/>
                  <a:pt x="1294383" y="1229296"/>
                  <a:pt x="1321446" y="1229296"/>
                </a:cubicBezTo>
                <a:close/>
                <a:moveTo>
                  <a:pt x="1174584" y="1179184"/>
                </a:moveTo>
                <a:lnTo>
                  <a:pt x="1272462" y="1179184"/>
                </a:lnTo>
                <a:cubicBezTo>
                  <a:pt x="1272462" y="1152166"/>
                  <a:pt x="1250541" y="1130245"/>
                  <a:pt x="1223523" y="1130245"/>
                </a:cubicBezTo>
                <a:cubicBezTo>
                  <a:pt x="1196505" y="1130245"/>
                  <a:pt x="1174584" y="1152166"/>
                  <a:pt x="1174584" y="1179184"/>
                </a:cubicBezTo>
                <a:close/>
                <a:moveTo>
                  <a:pt x="1517202" y="715548"/>
                </a:moveTo>
                <a:cubicBezTo>
                  <a:pt x="1544220" y="715548"/>
                  <a:pt x="1566141" y="693627"/>
                  <a:pt x="1566141" y="666609"/>
                </a:cubicBezTo>
                <a:lnTo>
                  <a:pt x="1468263" y="666609"/>
                </a:lnTo>
                <a:cubicBezTo>
                  <a:pt x="1468263" y="693627"/>
                  <a:pt x="1490184" y="715548"/>
                  <a:pt x="1517202" y="715548"/>
                </a:cubicBezTo>
                <a:close/>
                <a:moveTo>
                  <a:pt x="1370385" y="665436"/>
                </a:moveTo>
                <a:lnTo>
                  <a:pt x="1468263" y="665436"/>
                </a:lnTo>
                <a:cubicBezTo>
                  <a:pt x="1468263" y="638418"/>
                  <a:pt x="1446342" y="616497"/>
                  <a:pt x="1419324" y="616497"/>
                </a:cubicBezTo>
                <a:cubicBezTo>
                  <a:pt x="1392306" y="616497"/>
                  <a:pt x="1370385" y="638418"/>
                  <a:pt x="1370385" y="665436"/>
                </a:cubicBezTo>
                <a:close/>
                <a:moveTo>
                  <a:pt x="1321446" y="715548"/>
                </a:moveTo>
                <a:cubicBezTo>
                  <a:pt x="1348464" y="715548"/>
                  <a:pt x="1370385" y="693627"/>
                  <a:pt x="1370385" y="666609"/>
                </a:cubicBezTo>
                <a:lnTo>
                  <a:pt x="1272507" y="666609"/>
                </a:lnTo>
                <a:cubicBezTo>
                  <a:pt x="1272507" y="693627"/>
                  <a:pt x="1294383" y="715548"/>
                  <a:pt x="1321446" y="715548"/>
                </a:cubicBezTo>
                <a:close/>
                <a:moveTo>
                  <a:pt x="1174584" y="665436"/>
                </a:moveTo>
                <a:lnTo>
                  <a:pt x="1272462" y="665436"/>
                </a:lnTo>
                <a:cubicBezTo>
                  <a:pt x="1272462" y="638418"/>
                  <a:pt x="1250541" y="616497"/>
                  <a:pt x="1223523" y="616497"/>
                </a:cubicBezTo>
                <a:cubicBezTo>
                  <a:pt x="1196505" y="616497"/>
                  <a:pt x="1174584" y="638418"/>
                  <a:pt x="1174584" y="665436"/>
                </a:cubicBezTo>
                <a:close/>
                <a:moveTo>
                  <a:pt x="1517202" y="612799"/>
                </a:moveTo>
                <a:cubicBezTo>
                  <a:pt x="1544220" y="612799"/>
                  <a:pt x="1566141" y="590878"/>
                  <a:pt x="1566141" y="563860"/>
                </a:cubicBezTo>
                <a:lnTo>
                  <a:pt x="1468263" y="563860"/>
                </a:lnTo>
                <a:cubicBezTo>
                  <a:pt x="1468263" y="590878"/>
                  <a:pt x="1490184" y="612799"/>
                  <a:pt x="1517202" y="612799"/>
                </a:cubicBezTo>
                <a:close/>
                <a:moveTo>
                  <a:pt x="1370385" y="562687"/>
                </a:moveTo>
                <a:lnTo>
                  <a:pt x="1468263" y="562687"/>
                </a:lnTo>
                <a:cubicBezTo>
                  <a:pt x="1468263" y="535669"/>
                  <a:pt x="1446342" y="513748"/>
                  <a:pt x="1419324" y="513748"/>
                </a:cubicBezTo>
                <a:cubicBezTo>
                  <a:pt x="1392306" y="513748"/>
                  <a:pt x="1370385" y="535669"/>
                  <a:pt x="1370385" y="562687"/>
                </a:cubicBezTo>
                <a:close/>
                <a:moveTo>
                  <a:pt x="1321446" y="612799"/>
                </a:moveTo>
                <a:cubicBezTo>
                  <a:pt x="1348464" y="612799"/>
                  <a:pt x="1370385" y="590878"/>
                  <a:pt x="1370385" y="563860"/>
                </a:cubicBezTo>
                <a:lnTo>
                  <a:pt x="1272507" y="563860"/>
                </a:lnTo>
                <a:cubicBezTo>
                  <a:pt x="1272507" y="590878"/>
                  <a:pt x="1294383" y="612799"/>
                  <a:pt x="1321446" y="612799"/>
                </a:cubicBezTo>
                <a:close/>
                <a:moveTo>
                  <a:pt x="1174584" y="562687"/>
                </a:moveTo>
                <a:lnTo>
                  <a:pt x="1272462" y="562687"/>
                </a:lnTo>
                <a:cubicBezTo>
                  <a:pt x="1272462" y="535669"/>
                  <a:pt x="1250541" y="513748"/>
                  <a:pt x="1223523" y="513748"/>
                </a:cubicBezTo>
                <a:cubicBezTo>
                  <a:pt x="1196505" y="513748"/>
                  <a:pt x="1174584" y="535669"/>
                  <a:pt x="1174584" y="562687"/>
                </a:cubicBezTo>
                <a:close/>
                <a:moveTo>
                  <a:pt x="1517202" y="510049"/>
                </a:moveTo>
                <a:cubicBezTo>
                  <a:pt x="1544220" y="510049"/>
                  <a:pt x="1566141" y="488128"/>
                  <a:pt x="1566141" y="461110"/>
                </a:cubicBezTo>
                <a:lnTo>
                  <a:pt x="1468263" y="461110"/>
                </a:lnTo>
                <a:cubicBezTo>
                  <a:pt x="1468263" y="488128"/>
                  <a:pt x="1490184" y="510049"/>
                  <a:pt x="1517202" y="510049"/>
                </a:cubicBezTo>
                <a:close/>
                <a:moveTo>
                  <a:pt x="1370385" y="459937"/>
                </a:moveTo>
                <a:lnTo>
                  <a:pt x="1468263" y="459937"/>
                </a:lnTo>
                <a:cubicBezTo>
                  <a:pt x="1468263" y="432919"/>
                  <a:pt x="1446342" y="410998"/>
                  <a:pt x="1419324" y="410998"/>
                </a:cubicBezTo>
                <a:cubicBezTo>
                  <a:pt x="1392306" y="410998"/>
                  <a:pt x="1370385" y="432919"/>
                  <a:pt x="1370385" y="459937"/>
                </a:cubicBezTo>
                <a:close/>
                <a:moveTo>
                  <a:pt x="1321446" y="510049"/>
                </a:moveTo>
                <a:cubicBezTo>
                  <a:pt x="1348464" y="510049"/>
                  <a:pt x="1370385" y="488128"/>
                  <a:pt x="1370385" y="461110"/>
                </a:cubicBezTo>
                <a:lnTo>
                  <a:pt x="1272507" y="461110"/>
                </a:lnTo>
                <a:cubicBezTo>
                  <a:pt x="1272507" y="488128"/>
                  <a:pt x="1294383" y="510049"/>
                  <a:pt x="1321446" y="510049"/>
                </a:cubicBezTo>
                <a:close/>
                <a:moveTo>
                  <a:pt x="1174584" y="459937"/>
                </a:moveTo>
                <a:lnTo>
                  <a:pt x="1272462" y="459937"/>
                </a:lnTo>
                <a:cubicBezTo>
                  <a:pt x="1272462" y="432919"/>
                  <a:pt x="1250541" y="410998"/>
                  <a:pt x="1223523" y="410998"/>
                </a:cubicBezTo>
                <a:cubicBezTo>
                  <a:pt x="1196505" y="410998"/>
                  <a:pt x="1174584" y="432919"/>
                  <a:pt x="1174584" y="459937"/>
                </a:cubicBezTo>
                <a:close/>
                <a:moveTo>
                  <a:pt x="1517202" y="407254"/>
                </a:moveTo>
                <a:cubicBezTo>
                  <a:pt x="1544220" y="407254"/>
                  <a:pt x="1566141" y="385333"/>
                  <a:pt x="1566141" y="358315"/>
                </a:cubicBezTo>
                <a:lnTo>
                  <a:pt x="1468263" y="358315"/>
                </a:lnTo>
                <a:cubicBezTo>
                  <a:pt x="1468263" y="385379"/>
                  <a:pt x="1490184" y="407254"/>
                  <a:pt x="1517202" y="407254"/>
                </a:cubicBezTo>
                <a:close/>
                <a:moveTo>
                  <a:pt x="1370385" y="357188"/>
                </a:moveTo>
                <a:lnTo>
                  <a:pt x="1468263" y="357188"/>
                </a:lnTo>
                <a:cubicBezTo>
                  <a:pt x="1468263" y="330170"/>
                  <a:pt x="1446342" y="308249"/>
                  <a:pt x="1419324" y="308249"/>
                </a:cubicBezTo>
                <a:cubicBezTo>
                  <a:pt x="1392306" y="308249"/>
                  <a:pt x="1370385" y="330170"/>
                  <a:pt x="1370385" y="357188"/>
                </a:cubicBezTo>
                <a:close/>
                <a:moveTo>
                  <a:pt x="1321446" y="407254"/>
                </a:moveTo>
                <a:cubicBezTo>
                  <a:pt x="1348464" y="407254"/>
                  <a:pt x="1370385" y="385333"/>
                  <a:pt x="1370385" y="358315"/>
                </a:cubicBezTo>
                <a:lnTo>
                  <a:pt x="1272507" y="358315"/>
                </a:lnTo>
                <a:cubicBezTo>
                  <a:pt x="1272507" y="385379"/>
                  <a:pt x="1294383" y="407254"/>
                  <a:pt x="1321446" y="407254"/>
                </a:cubicBezTo>
                <a:close/>
                <a:moveTo>
                  <a:pt x="1174584" y="357188"/>
                </a:moveTo>
                <a:lnTo>
                  <a:pt x="1272462" y="357188"/>
                </a:lnTo>
                <a:cubicBezTo>
                  <a:pt x="1272462" y="330170"/>
                  <a:pt x="1250541" y="308249"/>
                  <a:pt x="1223523" y="308249"/>
                </a:cubicBezTo>
                <a:cubicBezTo>
                  <a:pt x="1196505" y="308249"/>
                  <a:pt x="1174584" y="330170"/>
                  <a:pt x="1174584" y="357188"/>
                </a:cubicBezTo>
                <a:close/>
                <a:moveTo>
                  <a:pt x="1517202" y="304505"/>
                </a:moveTo>
                <a:cubicBezTo>
                  <a:pt x="1544220" y="304505"/>
                  <a:pt x="1566141" y="282584"/>
                  <a:pt x="1566141" y="255566"/>
                </a:cubicBezTo>
                <a:lnTo>
                  <a:pt x="1468263" y="255566"/>
                </a:lnTo>
                <a:cubicBezTo>
                  <a:pt x="1468263" y="282629"/>
                  <a:pt x="1490184" y="304505"/>
                  <a:pt x="1517202" y="304505"/>
                </a:cubicBezTo>
                <a:close/>
                <a:moveTo>
                  <a:pt x="1370385" y="254438"/>
                </a:moveTo>
                <a:lnTo>
                  <a:pt x="1468263" y="254438"/>
                </a:lnTo>
                <a:cubicBezTo>
                  <a:pt x="1468263" y="227420"/>
                  <a:pt x="1446342" y="205499"/>
                  <a:pt x="1419324" y="205499"/>
                </a:cubicBezTo>
                <a:cubicBezTo>
                  <a:pt x="1392306" y="205499"/>
                  <a:pt x="1370385" y="227420"/>
                  <a:pt x="1370385" y="254438"/>
                </a:cubicBezTo>
                <a:close/>
                <a:moveTo>
                  <a:pt x="1321446" y="304505"/>
                </a:moveTo>
                <a:cubicBezTo>
                  <a:pt x="1348464" y="304505"/>
                  <a:pt x="1370385" y="282584"/>
                  <a:pt x="1370385" y="255566"/>
                </a:cubicBezTo>
                <a:lnTo>
                  <a:pt x="1272507" y="255566"/>
                </a:lnTo>
                <a:cubicBezTo>
                  <a:pt x="1272507" y="282629"/>
                  <a:pt x="1294383" y="304505"/>
                  <a:pt x="1321446" y="304505"/>
                </a:cubicBezTo>
                <a:close/>
                <a:moveTo>
                  <a:pt x="1174584" y="254438"/>
                </a:moveTo>
                <a:lnTo>
                  <a:pt x="1272462" y="254438"/>
                </a:lnTo>
                <a:cubicBezTo>
                  <a:pt x="1272462" y="227420"/>
                  <a:pt x="1250541" y="205499"/>
                  <a:pt x="1223523" y="205499"/>
                </a:cubicBezTo>
                <a:cubicBezTo>
                  <a:pt x="1196505" y="205499"/>
                  <a:pt x="1174584" y="227420"/>
                  <a:pt x="1174584" y="254438"/>
                </a:cubicBezTo>
                <a:close/>
                <a:moveTo>
                  <a:pt x="1517202" y="201755"/>
                </a:moveTo>
                <a:cubicBezTo>
                  <a:pt x="1544220" y="201755"/>
                  <a:pt x="1566141" y="179834"/>
                  <a:pt x="1566141" y="152816"/>
                </a:cubicBezTo>
                <a:lnTo>
                  <a:pt x="1468263" y="152816"/>
                </a:lnTo>
                <a:cubicBezTo>
                  <a:pt x="1468263" y="179879"/>
                  <a:pt x="1490184" y="201755"/>
                  <a:pt x="1517202" y="201755"/>
                </a:cubicBezTo>
                <a:close/>
                <a:moveTo>
                  <a:pt x="1370385" y="151689"/>
                </a:moveTo>
                <a:lnTo>
                  <a:pt x="1468263" y="151689"/>
                </a:lnTo>
                <a:cubicBezTo>
                  <a:pt x="1468263" y="124671"/>
                  <a:pt x="1446342" y="102750"/>
                  <a:pt x="1419324" y="102750"/>
                </a:cubicBezTo>
                <a:cubicBezTo>
                  <a:pt x="1392306" y="102750"/>
                  <a:pt x="1370385" y="124671"/>
                  <a:pt x="1370385" y="151689"/>
                </a:cubicBezTo>
                <a:close/>
                <a:moveTo>
                  <a:pt x="1321446" y="201755"/>
                </a:moveTo>
                <a:cubicBezTo>
                  <a:pt x="1348464" y="201755"/>
                  <a:pt x="1370385" y="179834"/>
                  <a:pt x="1370385" y="152816"/>
                </a:cubicBezTo>
                <a:lnTo>
                  <a:pt x="1272507" y="152816"/>
                </a:lnTo>
                <a:cubicBezTo>
                  <a:pt x="1272507" y="179879"/>
                  <a:pt x="1294383" y="201755"/>
                  <a:pt x="1321446" y="201755"/>
                </a:cubicBezTo>
                <a:close/>
                <a:moveTo>
                  <a:pt x="1174584" y="151689"/>
                </a:moveTo>
                <a:lnTo>
                  <a:pt x="1272462" y="151689"/>
                </a:lnTo>
                <a:cubicBezTo>
                  <a:pt x="1272462" y="124671"/>
                  <a:pt x="1250541" y="102750"/>
                  <a:pt x="1223523" y="102750"/>
                </a:cubicBezTo>
                <a:cubicBezTo>
                  <a:pt x="1196505" y="102750"/>
                  <a:pt x="1174584" y="124671"/>
                  <a:pt x="1174584" y="151689"/>
                </a:cubicBezTo>
                <a:close/>
                <a:moveTo>
                  <a:pt x="1517202" y="99006"/>
                </a:moveTo>
                <a:cubicBezTo>
                  <a:pt x="1544220" y="99006"/>
                  <a:pt x="1566141" y="77085"/>
                  <a:pt x="1566141" y="50067"/>
                </a:cubicBezTo>
                <a:lnTo>
                  <a:pt x="1468263" y="50067"/>
                </a:lnTo>
                <a:cubicBezTo>
                  <a:pt x="1468263" y="77130"/>
                  <a:pt x="1490184" y="99006"/>
                  <a:pt x="1517202" y="99006"/>
                </a:cubicBezTo>
                <a:close/>
                <a:moveTo>
                  <a:pt x="1370385" y="48939"/>
                </a:moveTo>
                <a:lnTo>
                  <a:pt x="1468263" y="48939"/>
                </a:lnTo>
                <a:cubicBezTo>
                  <a:pt x="1468263" y="21921"/>
                  <a:pt x="1446342" y="0"/>
                  <a:pt x="1419324" y="0"/>
                </a:cubicBezTo>
                <a:cubicBezTo>
                  <a:pt x="1392306" y="0"/>
                  <a:pt x="1370385" y="21921"/>
                  <a:pt x="1370385" y="48939"/>
                </a:cubicBezTo>
                <a:close/>
                <a:moveTo>
                  <a:pt x="1321446" y="99006"/>
                </a:moveTo>
                <a:cubicBezTo>
                  <a:pt x="1348464" y="99006"/>
                  <a:pt x="1370385" y="77085"/>
                  <a:pt x="1370385" y="50067"/>
                </a:cubicBezTo>
                <a:lnTo>
                  <a:pt x="1272507" y="50067"/>
                </a:lnTo>
                <a:cubicBezTo>
                  <a:pt x="1272507" y="77130"/>
                  <a:pt x="1294383" y="99006"/>
                  <a:pt x="1321446" y="99006"/>
                </a:cubicBezTo>
                <a:close/>
                <a:moveTo>
                  <a:pt x="1174584" y="48939"/>
                </a:moveTo>
                <a:lnTo>
                  <a:pt x="1272462" y="48939"/>
                </a:lnTo>
                <a:cubicBezTo>
                  <a:pt x="1272462" y="21921"/>
                  <a:pt x="1250541" y="0"/>
                  <a:pt x="1223523" y="0"/>
                </a:cubicBezTo>
                <a:cubicBezTo>
                  <a:pt x="1196505" y="0"/>
                  <a:pt x="1174584" y="21921"/>
                  <a:pt x="1174584" y="48939"/>
                </a:cubicBezTo>
                <a:close/>
                <a:moveTo>
                  <a:pt x="1125645" y="1126547"/>
                </a:moveTo>
                <a:cubicBezTo>
                  <a:pt x="1152662" y="1126547"/>
                  <a:pt x="1174584" y="1104625"/>
                  <a:pt x="1174584" y="1077607"/>
                </a:cubicBezTo>
                <a:lnTo>
                  <a:pt x="1076705" y="1077607"/>
                </a:lnTo>
                <a:cubicBezTo>
                  <a:pt x="1076705" y="1104625"/>
                  <a:pt x="1098626" y="1126547"/>
                  <a:pt x="1125645" y="1126547"/>
                </a:cubicBezTo>
                <a:close/>
                <a:moveTo>
                  <a:pt x="978827" y="1076435"/>
                </a:moveTo>
                <a:lnTo>
                  <a:pt x="1076705" y="1076435"/>
                </a:lnTo>
                <a:cubicBezTo>
                  <a:pt x="1076705" y="1049417"/>
                  <a:pt x="1054784" y="1027495"/>
                  <a:pt x="1027766" y="1027495"/>
                </a:cubicBezTo>
                <a:cubicBezTo>
                  <a:pt x="1000748" y="1027495"/>
                  <a:pt x="978827" y="1049417"/>
                  <a:pt x="978827" y="1076435"/>
                </a:cubicBezTo>
                <a:close/>
                <a:moveTo>
                  <a:pt x="929888" y="1126547"/>
                </a:moveTo>
                <a:cubicBezTo>
                  <a:pt x="956906" y="1126547"/>
                  <a:pt x="978827" y="1104625"/>
                  <a:pt x="978827" y="1077607"/>
                </a:cubicBezTo>
                <a:lnTo>
                  <a:pt x="880949" y="1077607"/>
                </a:lnTo>
                <a:cubicBezTo>
                  <a:pt x="880949" y="1104625"/>
                  <a:pt x="902870" y="1126547"/>
                  <a:pt x="929888" y="1126547"/>
                </a:cubicBezTo>
                <a:close/>
                <a:moveTo>
                  <a:pt x="783071" y="1076435"/>
                </a:moveTo>
                <a:lnTo>
                  <a:pt x="880949" y="1076435"/>
                </a:lnTo>
                <a:cubicBezTo>
                  <a:pt x="880949" y="1049417"/>
                  <a:pt x="859028" y="1027495"/>
                  <a:pt x="832010" y="1027495"/>
                </a:cubicBezTo>
                <a:cubicBezTo>
                  <a:pt x="804992" y="1027495"/>
                  <a:pt x="783071" y="1049417"/>
                  <a:pt x="783071" y="1076435"/>
                </a:cubicBezTo>
                <a:close/>
                <a:moveTo>
                  <a:pt x="1125645" y="1023797"/>
                </a:moveTo>
                <a:cubicBezTo>
                  <a:pt x="1152662" y="1023797"/>
                  <a:pt x="1174584" y="1001876"/>
                  <a:pt x="1174584" y="974858"/>
                </a:cubicBezTo>
                <a:lnTo>
                  <a:pt x="1076705" y="974858"/>
                </a:lnTo>
                <a:cubicBezTo>
                  <a:pt x="1076705" y="1001876"/>
                  <a:pt x="1098626" y="1023797"/>
                  <a:pt x="1125645" y="1023797"/>
                </a:cubicBezTo>
                <a:close/>
                <a:moveTo>
                  <a:pt x="978827" y="973685"/>
                </a:moveTo>
                <a:lnTo>
                  <a:pt x="1076705" y="973685"/>
                </a:lnTo>
                <a:cubicBezTo>
                  <a:pt x="1076705" y="946667"/>
                  <a:pt x="1054784" y="924746"/>
                  <a:pt x="1027766" y="924746"/>
                </a:cubicBezTo>
                <a:cubicBezTo>
                  <a:pt x="1000748" y="924746"/>
                  <a:pt x="978827" y="946667"/>
                  <a:pt x="978827" y="973685"/>
                </a:cubicBezTo>
                <a:close/>
                <a:moveTo>
                  <a:pt x="929888" y="1023797"/>
                </a:moveTo>
                <a:cubicBezTo>
                  <a:pt x="956906" y="1023797"/>
                  <a:pt x="978827" y="1001876"/>
                  <a:pt x="978827" y="974858"/>
                </a:cubicBezTo>
                <a:lnTo>
                  <a:pt x="880949" y="974858"/>
                </a:lnTo>
                <a:cubicBezTo>
                  <a:pt x="880949" y="1001876"/>
                  <a:pt x="902870" y="1023797"/>
                  <a:pt x="929888" y="1023797"/>
                </a:cubicBezTo>
                <a:close/>
                <a:moveTo>
                  <a:pt x="783071" y="973685"/>
                </a:moveTo>
                <a:lnTo>
                  <a:pt x="880949" y="973685"/>
                </a:lnTo>
                <a:cubicBezTo>
                  <a:pt x="880949" y="946667"/>
                  <a:pt x="859028" y="924746"/>
                  <a:pt x="832010" y="924746"/>
                </a:cubicBezTo>
                <a:cubicBezTo>
                  <a:pt x="804992" y="924746"/>
                  <a:pt x="783071" y="946667"/>
                  <a:pt x="783071" y="973685"/>
                </a:cubicBezTo>
                <a:close/>
                <a:moveTo>
                  <a:pt x="1125645" y="921047"/>
                </a:moveTo>
                <a:cubicBezTo>
                  <a:pt x="1152662" y="921047"/>
                  <a:pt x="1174584" y="899126"/>
                  <a:pt x="1174584" y="872108"/>
                </a:cubicBezTo>
                <a:lnTo>
                  <a:pt x="1076705" y="872108"/>
                </a:lnTo>
                <a:cubicBezTo>
                  <a:pt x="1076705" y="899126"/>
                  <a:pt x="1098626" y="921047"/>
                  <a:pt x="1125645" y="921047"/>
                </a:cubicBezTo>
                <a:close/>
                <a:moveTo>
                  <a:pt x="978827" y="870936"/>
                </a:moveTo>
                <a:lnTo>
                  <a:pt x="1076705" y="870936"/>
                </a:lnTo>
                <a:cubicBezTo>
                  <a:pt x="1076705" y="843918"/>
                  <a:pt x="1054784" y="821996"/>
                  <a:pt x="1027766" y="821996"/>
                </a:cubicBezTo>
                <a:cubicBezTo>
                  <a:pt x="1000748" y="821996"/>
                  <a:pt x="978827" y="843918"/>
                  <a:pt x="978827" y="870936"/>
                </a:cubicBezTo>
                <a:close/>
                <a:moveTo>
                  <a:pt x="929888" y="921047"/>
                </a:moveTo>
                <a:cubicBezTo>
                  <a:pt x="956906" y="921047"/>
                  <a:pt x="978827" y="899126"/>
                  <a:pt x="978827" y="872108"/>
                </a:cubicBezTo>
                <a:lnTo>
                  <a:pt x="880949" y="872108"/>
                </a:lnTo>
                <a:cubicBezTo>
                  <a:pt x="880949" y="899126"/>
                  <a:pt x="902870" y="921047"/>
                  <a:pt x="929888" y="921047"/>
                </a:cubicBezTo>
                <a:close/>
                <a:moveTo>
                  <a:pt x="783071" y="870936"/>
                </a:moveTo>
                <a:lnTo>
                  <a:pt x="880949" y="870936"/>
                </a:lnTo>
                <a:cubicBezTo>
                  <a:pt x="880949" y="843918"/>
                  <a:pt x="859028" y="821996"/>
                  <a:pt x="832010" y="821996"/>
                </a:cubicBezTo>
                <a:cubicBezTo>
                  <a:pt x="804992" y="821996"/>
                  <a:pt x="783071" y="843918"/>
                  <a:pt x="783071" y="870936"/>
                </a:cubicBezTo>
                <a:close/>
                <a:moveTo>
                  <a:pt x="1125645" y="818298"/>
                </a:moveTo>
                <a:cubicBezTo>
                  <a:pt x="1152662" y="818298"/>
                  <a:pt x="1174584" y="796377"/>
                  <a:pt x="1174584" y="769359"/>
                </a:cubicBezTo>
                <a:lnTo>
                  <a:pt x="1076705" y="769359"/>
                </a:lnTo>
                <a:cubicBezTo>
                  <a:pt x="1076705" y="796377"/>
                  <a:pt x="1098626" y="818298"/>
                  <a:pt x="1125645" y="818298"/>
                </a:cubicBezTo>
                <a:close/>
                <a:moveTo>
                  <a:pt x="978827" y="768186"/>
                </a:moveTo>
                <a:lnTo>
                  <a:pt x="1076705" y="768186"/>
                </a:lnTo>
                <a:cubicBezTo>
                  <a:pt x="1076705" y="741168"/>
                  <a:pt x="1054784" y="719247"/>
                  <a:pt x="1027766" y="719247"/>
                </a:cubicBezTo>
                <a:cubicBezTo>
                  <a:pt x="1000748" y="719247"/>
                  <a:pt x="978827" y="741168"/>
                  <a:pt x="978827" y="768186"/>
                </a:cubicBezTo>
                <a:close/>
                <a:moveTo>
                  <a:pt x="929888" y="818298"/>
                </a:moveTo>
                <a:cubicBezTo>
                  <a:pt x="956906" y="818298"/>
                  <a:pt x="978827" y="796377"/>
                  <a:pt x="978827" y="769359"/>
                </a:cubicBezTo>
                <a:lnTo>
                  <a:pt x="880949" y="769359"/>
                </a:lnTo>
                <a:cubicBezTo>
                  <a:pt x="880949" y="796377"/>
                  <a:pt x="902870" y="818298"/>
                  <a:pt x="929888" y="818298"/>
                </a:cubicBezTo>
                <a:close/>
                <a:moveTo>
                  <a:pt x="783071" y="768186"/>
                </a:moveTo>
                <a:lnTo>
                  <a:pt x="880949" y="768186"/>
                </a:lnTo>
                <a:cubicBezTo>
                  <a:pt x="880949" y="741168"/>
                  <a:pt x="859028" y="719247"/>
                  <a:pt x="832010" y="719247"/>
                </a:cubicBezTo>
                <a:cubicBezTo>
                  <a:pt x="804992" y="719247"/>
                  <a:pt x="783071" y="741168"/>
                  <a:pt x="783071" y="768186"/>
                </a:cubicBezTo>
                <a:close/>
                <a:moveTo>
                  <a:pt x="1125645" y="1948543"/>
                </a:moveTo>
                <a:cubicBezTo>
                  <a:pt x="1152662" y="1948543"/>
                  <a:pt x="1174584" y="1926622"/>
                  <a:pt x="1174584" y="1899604"/>
                </a:cubicBezTo>
                <a:lnTo>
                  <a:pt x="1076705" y="1899604"/>
                </a:lnTo>
                <a:cubicBezTo>
                  <a:pt x="1076705" y="1926622"/>
                  <a:pt x="1098626" y="1948543"/>
                  <a:pt x="1125645" y="1948543"/>
                </a:cubicBezTo>
                <a:close/>
                <a:moveTo>
                  <a:pt x="1125645" y="1845793"/>
                </a:moveTo>
                <a:cubicBezTo>
                  <a:pt x="1152662" y="1845793"/>
                  <a:pt x="1174584" y="1823872"/>
                  <a:pt x="1174584" y="1796854"/>
                </a:cubicBezTo>
                <a:lnTo>
                  <a:pt x="1076705" y="1796854"/>
                </a:lnTo>
                <a:cubicBezTo>
                  <a:pt x="1076705" y="1823872"/>
                  <a:pt x="1098626" y="1845793"/>
                  <a:pt x="1125645" y="1845793"/>
                </a:cubicBezTo>
                <a:close/>
                <a:moveTo>
                  <a:pt x="1125645" y="1743044"/>
                </a:moveTo>
                <a:cubicBezTo>
                  <a:pt x="1152662" y="1743044"/>
                  <a:pt x="1174584" y="1721123"/>
                  <a:pt x="1174584" y="1694105"/>
                </a:cubicBezTo>
                <a:lnTo>
                  <a:pt x="1076705" y="1694105"/>
                </a:lnTo>
                <a:cubicBezTo>
                  <a:pt x="1076705" y="1721123"/>
                  <a:pt x="1098626" y="1743044"/>
                  <a:pt x="1125645" y="1743044"/>
                </a:cubicBezTo>
                <a:close/>
                <a:moveTo>
                  <a:pt x="1125645" y="1640294"/>
                </a:moveTo>
                <a:cubicBezTo>
                  <a:pt x="1152662" y="1640294"/>
                  <a:pt x="1174584" y="1618373"/>
                  <a:pt x="1174584" y="1591355"/>
                </a:cubicBezTo>
                <a:lnTo>
                  <a:pt x="1076705" y="1591355"/>
                </a:lnTo>
                <a:cubicBezTo>
                  <a:pt x="1076705" y="1618373"/>
                  <a:pt x="1098626" y="1640294"/>
                  <a:pt x="1125645" y="1640294"/>
                </a:cubicBezTo>
                <a:close/>
                <a:moveTo>
                  <a:pt x="1125645" y="1537545"/>
                </a:moveTo>
                <a:cubicBezTo>
                  <a:pt x="1152662" y="1537545"/>
                  <a:pt x="1174584" y="1515624"/>
                  <a:pt x="1174584" y="1488606"/>
                </a:cubicBezTo>
                <a:lnTo>
                  <a:pt x="1076705" y="1488606"/>
                </a:lnTo>
                <a:cubicBezTo>
                  <a:pt x="1076705" y="1515624"/>
                  <a:pt x="1098626" y="1537545"/>
                  <a:pt x="1125645" y="1537545"/>
                </a:cubicBezTo>
                <a:close/>
                <a:moveTo>
                  <a:pt x="1125645" y="1434795"/>
                </a:moveTo>
                <a:cubicBezTo>
                  <a:pt x="1152662" y="1434795"/>
                  <a:pt x="1174584" y="1412874"/>
                  <a:pt x="1174584" y="1385856"/>
                </a:cubicBezTo>
                <a:lnTo>
                  <a:pt x="1076705" y="1385856"/>
                </a:lnTo>
                <a:cubicBezTo>
                  <a:pt x="1076705" y="1412874"/>
                  <a:pt x="1098626" y="1434795"/>
                  <a:pt x="1125645" y="1434795"/>
                </a:cubicBezTo>
                <a:close/>
                <a:moveTo>
                  <a:pt x="1125645" y="1332046"/>
                </a:moveTo>
                <a:cubicBezTo>
                  <a:pt x="1152662" y="1332046"/>
                  <a:pt x="1174584" y="1310124"/>
                  <a:pt x="1174584" y="1283107"/>
                </a:cubicBezTo>
                <a:lnTo>
                  <a:pt x="1076705" y="1283107"/>
                </a:lnTo>
                <a:cubicBezTo>
                  <a:pt x="1076705" y="1310124"/>
                  <a:pt x="1098626" y="1332046"/>
                  <a:pt x="1125645" y="1332046"/>
                </a:cubicBezTo>
                <a:close/>
                <a:moveTo>
                  <a:pt x="978827" y="1281934"/>
                </a:moveTo>
                <a:lnTo>
                  <a:pt x="1076705" y="1281934"/>
                </a:lnTo>
                <a:cubicBezTo>
                  <a:pt x="1076705" y="1254916"/>
                  <a:pt x="1054784" y="1232995"/>
                  <a:pt x="1027766" y="1232995"/>
                </a:cubicBezTo>
                <a:cubicBezTo>
                  <a:pt x="1000748" y="1232995"/>
                  <a:pt x="978827" y="1254916"/>
                  <a:pt x="978827" y="1281934"/>
                </a:cubicBezTo>
                <a:close/>
                <a:moveTo>
                  <a:pt x="1125645" y="1229296"/>
                </a:moveTo>
                <a:cubicBezTo>
                  <a:pt x="1152662" y="1229296"/>
                  <a:pt x="1174584" y="1207375"/>
                  <a:pt x="1174584" y="1180357"/>
                </a:cubicBezTo>
                <a:lnTo>
                  <a:pt x="1076705" y="1180357"/>
                </a:lnTo>
                <a:cubicBezTo>
                  <a:pt x="1076705" y="1207375"/>
                  <a:pt x="1098626" y="1229296"/>
                  <a:pt x="1125645" y="1229296"/>
                </a:cubicBezTo>
                <a:close/>
                <a:moveTo>
                  <a:pt x="978827" y="1179184"/>
                </a:moveTo>
                <a:lnTo>
                  <a:pt x="1076705" y="1179184"/>
                </a:lnTo>
                <a:cubicBezTo>
                  <a:pt x="1076705" y="1152166"/>
                  <a:pt x="1054784" y="1130245"/>
                  <a:pt x="1027766" y="1130245"/>
                </a:cubicBezTo>
                <a:cubicBezTo>
                  <a:pt x="1000748" y="1130245"/>
                  <a:pt x="978827" y="1152166"/>
                  <a:pt x="978827" y="1179184"/>
                </a:cubicBezTo>
                <a:close/>
                <a:moveTo>
                  <a:pt x="929888" y="1229296"/>
                </a:moveTo>
                <a:cubicBezTo>
                  <a:pt x="956906" y="1229296"/>
                  <a:pt x="978827" y="1207375"/>
                  <a:pt x="978827" y="1180357"/>
                </a:cubicBezTo>
                <a:lnTo>
                  <a:pt x="880949" y="1180357"/>
                </a:lnTo>
                <a:cubicBezTo>
                  <a:pt x="880949" y="1207375"/>
                  <a:pt x="902870" y="1229296"/>
                  <a:pt x="929888" y="1229296"/>
                </a:cubicBezTo>
                <a:close/>
                <a:moveTo>
                  <a:pt x="783071" y="1179184"/>
                </a:moveTo>
                <a:lnTo>
                  <a:pt x="880949" y="1179184"/>
                </a:lnTo>
                <a:cubicBezTo>
                  <a:pt x="880949" y="1152166"/>
                  <a:pt x="859028" y="1130245"/>
                  <a:pt x="832010" y="1130245"/>
                </a:cubicBezTo>
                <a:cubicBezTo>
                  <a:pt x="804992" y="1130245"/>
                  <a:pt x="783071" y="1152166"/>
                  <a:pt x="783071" y="1179184"/>
                </a:cubicBezTo>
                <a:close/>
                <a:moveTo>
                  <a:pt x="1125645" y="715548"/>
                </a:moveTo>
                <a:cubicBezTo>
                  <a:pt x="1152662" y="715548"/>
                  <a:pt x="1174584" y="693627"/>
                  <a:pt x="1174584" y="666609"/>
                </a:cubicBezTo>
                <a:lnTo>
                  <a:pt x="1076705" y="666609"/>
                </a:lnTo>
                <a:cubicBezTo>
                  <a:pt x="1076705" y="693627"/>
                  <a:pt x="1098626" y="715548"/>
                  <a:pt x="1125645" y="715548"/>
                </a:cubicBezTo>
                <a:close/>
                <a:moveTo>
                  <a:pt x="1125645" y="612799"/>
                </a:moveTo>
                <a:cubicBezTo>
                  <a:pt x="1152662" y="612799"/>
                  <a:pt x="1174584" y="590878"/>
                  <a:pt x="1174584" y="563860"/>
                </a:cubicBezTo>
                <a:lnTo>
                  <a:pt x="1076705" y="563860"/>
                </a:lnTo>
                <a:cubicBezTo>
                  <a:pt x="1076705" y="590878"/>
                  <a:pt x="1098626" y="612799"/>
                  <a:pt x="1125645" y="612799"/>
                </a:cubicBezTo>
                <a:close/>
                <a:moveTo>
                  <a:pt x="1125645" y="510049"/>
                </a:moveTo>
                <a:cubicBezTo>
                  <a:pt x="1152662" y="510049"/>
                  <a:pt x="1174584" y="488128"/>
                  <a:pt x="1174584" y="461110"/>
                </a:cubicBezTo>
                <a:lnTo>
                  <a:pt x="1076705" y="461110"/>
                </a:lnTo>
                <a:cubicBezTo>
                  <a:pt x="1076705" y="488128"/>
                  <a:pt x="1098626" y="510049"/>
                  <a:pt x="1125645" y="510049"/>
                </a:cubicBezTo>
                <a:close/>
                <a:moveTo>
                  <a:pt x="1125645" y="407254"/>
                </a:moveTo>
                <a:cubicBezTo>
                  <a:pt x="1152662" y="407254"/>
                  <a:pt x="1174584" y="385333"/>
                  <a:pt x="1174584" y="358315"/>
                </a:cubicBezTo>
                <a:lnTo>
                  <a:pt x="1076705" y="358315"/>
                </a:lnTo>
                <a:cubicBezTo>
                  <a:pt x="1076705" y="385379"/>
                  <a:pt x="1098626" y="407254"/>
                  <a:pt x="1125645" y="407254"/>
                </a:cubicBezTo>
                <a:close/>
                <a:moveTo>
                  <a:pt x="1125645" y="304505"/>
                </a:moveTo>
                <a:cubicBezTo>
                  <a:pt x="1152662" y="304505"/>
                  <a:pt x="1174584" y="282584"/>
                  <a:pt x="1174584" y="255566"/>
                </a:cubicBezTo>
                <a:lnTo>
                  <a:pt x="1076705" y="255566"/>
                </a:lnTo>
                <a:cubicBezTo>
                  <a:pt x="1076705" y="282629"/>
                  <a:pt x="1098626" y="304505"/>
                  <a:pt x="1125645" y="304505"/>
                </a:cubicBezTo>
                <a:close/>
                <a:moveTo>
                  <a:pt x="1125645" y="201755"/>
                </a:moveTo>
                <a:cubicBezTo>
                  <a:pt x="1152662" y="201755"/>
                  <a:pt x="1174584" y="179834"/>
                  <a:pt x="1174584" y="152816"/>
                </a:cubicBezTo>
                <a:lnTo>
                  <a:pt x="1076705" y="152816"/>
                </a:lnTo>
                <a:cubicBezTo>
                  <a:pt x="1076705" y="179879"/>
                  <a:pt x="1098626" y="201755"/>
                  <a:pt x="1125645" y="201755"/>
                </a:cubicBezTo>
                <a:close/>
                <a:moveTo>
                  <a:pt x="1125645" y="99006"/>
                </a:moveTo>
                <a:cubicBezTo>
                  <a:pt x="1152662" y="99006"/>
                  <a:pt x="1174584" y="77085"/>
                  <a:pt x="1174584" y="50067"/>
                </a:cubicBezTo>
                <a:lnTo>
                  <a:pt x="1076705" y="50067"/>
                </a:lnTo>
                <a:cubicBezTo>
                  <a:pt x="1076705" y="77130"/>
                  <a:pt x="1098626" y="99006"/>
                  <a:pt x="1125645" y="99006"/>
                </a:cubicBezTo>
                <a:close/>
                <a:moveTo>
                  <a:pt x="734132" y="1126547"/>
                </a:moveTo>
                <a:cubicBezTo>
                  <a:pt x="761150" y="1126547"/>
                  <a:pt x="783071" y="1104625"/>
                  <a:pt x="783071" y="1077607"/>
                </a:cubicBezTo>
                <a:lnTo>
                  <a:pt x="685193" y="1077607"/>
                </a:lnTo>
                <a:cubicBezTo>
                  <a:pt x="685193" y="1104625"/>
                  <a:pt x="707114" y="1126547"/>
                  <a:pt x="734132" y="1126547"/>
                </a:cubicBezTo>
                <a:close/>
                <a:moveTo>
                  <a:pt x="587314" y="1076435"/>
                </a:moveTo>
                <a:lnTo>
                  <a:pt x="685193" y="1076435"/>
                </a:lnTo>
                <a:cubicBezTo>
                  <a:pt x="685193" y="1049417"/>
                  <a:pt x="663271" y="1027495"/>
                  <a:pt x="636253" y="1027495"/>
                </a:cubicBezTo>
                <a:cubicBezTo>
                  <a:pt x="609235" y="1027495"/>
                  <a:pt x="587314" y="1049417"/>
                  <a:pt x="587314" y="1076435"/>
                </a:cubicBezTo>
                <a:close/>
                <a:moveTo>
                  <a:pt x="538375" y="1126547"/>
                </a:moveTo>
                <a:cubicBezTo>
                  <a:pt x="565393" y="1126547"/>
                  <a:pt x="587314" y="1104625"/>
                  <a:pt x="587314" y="1077607"/>
                </a:cubicBezTo>
                <a:lnTo>
                  <a:pt x="489436" y="1077607"/>
                </a:lnTo>
                <a:cubicBezTo>
                  <a:pt x="489436" y="1104625"/>
                  <a:pt x="511312" y="1126547"/>
                  <a:pt x="538375" y="1126547"/>
                </a:cubicBezTo>
                <a:close/>
                <a:moveTo>
                  <a:pt x="391558" y="1076435"/>
                </a:moveTo>
                <a:lnTo>
                  <a:pt x="489436" y="1076435"/>
                </a:lnTo>
                <a:cubicBezTo>
                  <a:pt x="489436" y="1049417"/>
                  <a:pt x="467515" y="1027495"/>
                  <a:pt x="440497" y="1027495"/>
                </a:cubicBezTo>
                <a:cubicBezTo>
                  <a:pt x="413479" y="1027495"/>
                  <a:pt x="391558" y="1049417"/>
                  <a:pt x="391558" y="1076435"/>
                </a:cubicBezTo>
                <a:close/>
                <a:moveTo>
                  <a:pt x="734132" y="1023797"/>
                </a:moveTo>
                <a:cubicBezTo>
                  <a:pt x="761150" y="1023797"/>
                  <a:pt x="783071" y="1001876"/>
                  <a:pt x="783071" y="974858"/>
                </a:cubicBezTo>
                <a:lnTo>
                  <a:pt x="685193" y="974858"/>
                </a:lnTo>
                <a:cubicBezTo>
                  <a:pt x="685193" y="1001876"/>
                  <a:pt x="707114" y="1023797"/>
                  <a:pt x="734132" y="1023797"/>
                </a:cubicBezTo>
                <a:close/>
                <a:moveTo>
                  <a:pt x="587314" y="973685"/>
                </a:moveTo>
                <a:lnTo>
                  <a:pt x="685193" y="973685"/>
                </a:lnTo>
                <a:cubicBezTo>
                  <a:pt x="685193" y="946667"/>
                  <a:pt x="663271" y="924746"/>
                  <a:pt x="636253" y="924746"/>
                </a:cubicBezTo>
                <a:cubicBezTo>
                  <a:pt x="609235" y="924746"/>
                  <a:pt x="587314" y="946667"/>
                  <a:pt x="587314" y="973685"/>
                </a:cubicBezTo>
                <a:close/>
                <a:moveTo>
                  <a:pt x="538375" y="1023797"/>
                </a:moveTo>
                <a:cubicBezTo>
                  <a:pt x="565393" y="1023797"/>
                  <a:pt x="587314" y="1001876"/>
                  <a:pt x="587314" y="974858"/>
                </a:cubicBezTo>
                <a:lnTo>
                  <a:pt x="489436" y="974858"/>
                </a:lnTo>
                <a:cubicBezTo>
                  <a:pt x="489436" y="1001876"/>
                  <a:pt x="511312" y="1023797"/>
                  <a:pt x="538375" y="1023797"/>
                </a:cubicBezTo>
                <a:close/>
                <a:moveTo>
                  <a:pt x="391558" y="973685"/>
                </a:moveTo>
                <a:lnTo>
                  <a:pt x="489436" y="973685"/>
                </a:lnTo>
                <a:cubicBezTo>
                  <a:pt x="489436" y="946667"/>
                  <a:pt x="467515" y="924746"/>
                  <a:pt x="440497" y="924746"/>
                </a:cubicBezTo>
                <a:cubicBezTo>
                  <a:pt x="413479" y="924746"/>
                  <a:pt x="391558" y="946667"/>
                  <a:pt x="391558" y="973685"/>
                </a:cubicBezTo>
                <a:close/>
                <a:moveTo>
                  <a:pt x="734132" y="921047"/>
                </a:moveTo>
                <a:cubicBezTo>
                  <a:pt x="761150" y="921047"/>
                  <a:pt x="783071" y="899126"/>
                  <a:pt x="783071" y="872108"/>
                </a:cubicBezTo>
                <a:lnTo>
                  <a:pt x="685193" y="872108"/>
                </a:lnTo>
                <a:cubicBezTo>
                  <a:pt x="685193" y="899126"/>
                  <a:pt x="707114" y="921047"/>
                  <a:pt x="734132" y="921047"/>
                </a:cubicBezTo>
                <a:close/>
                <a:moveTo>
                  <a:pt x="587314" y="870936"/>
                </a:moveTo>
                <a:lnTo>
                  <a:pt x="685193" y="870936"/>
                </a:lnTo>
                <a:cubicBezTo>
                  <a:pt x="685193" y="843918"/>
                  <a:pt x="663271" y="821996"/>
                  <a:pt x="636253" y="821996"/>
                </a:cubicBezTo>
                <a:cubicBezTo>
                  <a:pt x="609235" y="821996"/>
                  <a:pt x="587314" y="843918"/>
                  <a:pt x="587314" y="870936"/>
                </a:cubicBezTo>
                <a:close/>
                <a:moveTo>
                  <a:pt x="538375" y="921047"/>
                </a:moveTo>
                <a:cubicBezTo>
                  <a:pt x="565393" y="921047"/>
                  <a:pt x="587314" y="899126"/>
                  <a:pt x="587314" y="872108"/>
                </a:cubicBezTo>
                <a:lnTo>
                  <a:pt x="489436" y="872108"/>
                </a:lnTo>
                <a:cubicBezTo>
                  <a:pt x="489436" y="899126"/>
                  <a:pt x="511312" y="921047"/>
                  <a:pt x="538375" y="921047"/>
                </a:cubicBezTo>
                <a:close/>
                <a:moveTo>
                  <a:pt x="391558" y="870936"/>
                </a:moveTo>
                <a:lnTo>
                  <a:pt x="489436" y="870936"/>
                </a:lnTo>
                <a:cubicBezTo>
                  <a:pt x="489436" y="843918"/>
                  <a:pt x="467515" y="821996"/>
                  <a:pt x="440497" y="821996"/>
                </a:cubicBezTo>
                <a:cubicBezTo>
                  <a:pt x="413479" y="821996"/>
                  <a:pt x="391558" y="843918"/>
                  <a:pt x="391558" y="870936"/>
                </a:cubicBezTo>
                <a:close/>
                <a:moveTo>
                  <a:pt x="734132" y="818298"/>
                </a:moveTo>
                <a:cubicBezTo>
                  <a:pt x="761150" y="818298"/>
                  <a:pt x="783071" y="796377"/>
                  <a:pt x="783071" y="769359"/>
                </a:cubicBezTo>
                <a:lnTo>
                  <a:pt x="685193" y="769359"/>
                </a:lnTo>
                <a:cubicBezTo>
                  <a:pt x="685193" y="796377"/>
                  <a:pt x="707114" y="818298"/>
                  <a:pt x="734132" y="818298"/>
                </a:cubicBezTo>
                <a:close/>
                <a:moveTo>
                  <a:pt x="587314" y="768186"/>
                </a:moveTo>
                <a:lnTo>
                  <a:pt x="685193" y="768186"/>
                </a:lnTo>
                <a:cubicBezTo>
                  <a:pt x="685193" y="741168"/>
                  <a:pt x="663271" y="719247"/>
                  <a:pt x="636253" y="719247"/>
                </a:cubicBezTo>
                <a:cubicBezTo>
                  <a:pt x="609235" y="719247"/>
                  <a:pt x="587314" y="741168"/>
                  <a:pt x="587314" y="768186"/>
                </a:cubicBezTo>
                <a:close/>
                <a:moveTo>
                  <a:pt x="538375" y="818298"/>
                </a:moveTo>
                <a:cubicBezTo>
                  <a:pt x="565393" y="818298"/>
                  <a:pt x="587314" y="796377"/>
                  <a:pt x="587314" y="769359"/>
                </a:cubicBezTo>
                <a:lnTo>
                  <a:pt x="489436" y="769359"/>
                </a:lnTo>
                <a:cubicBezTo>
                  <a:pt x="489436" y="796377"/>
                  <a:pt x="511312" y="818298"/>
                  <a:pt x="538375" y="818298"/>
                </a:cubicBezTo>
                <a:close/>
                <a:moveTo>
                  <a:pt x="391558" y="768186"/>
                </a:moveTo>
                <a:lnTo>
                  <a:pt x="489436" y="768186"/>
                </a:lnTo>
                <a:cubicBezTo>
                  <a:pt x="489436" y="741168"/>
                  <a:pt x="467515" y="719247"/>
                  <a:pt x="440497" y="719247"/>
                </a:cubicBezTo>
                <a:cubicBezTo>
                  <a:pt x="413479" y="719247"/>
                  <a:pt x="391558" y="741168"/>
                  <a:pt x="391558" y="768186"/>
                </a:cubicBezTo>
                <a:close/>
                <a:moveTo>
                  <a:pt x="391558" y="1898476"/>
                </a:moveTo>
                <a:lnTo>
                  <a:pt x="489436" y="1898476"/>
                </a:lnTo>
                <a:cubicBezTo>
                  <a:pt x="489436" y="1871458"/>
                  <a:pt x="467515" y="1849537"/>
                  <a:pt x="440497" y="1849537"/>
                </a:cubicBezTo>
                <a:cubicBezTo>
                  <a:pt x="413479" y="1849537"/>
                  <a:pt x="391558" y="1871413"/>
                  <a:pt x="391558" y="1898476"/>
                </a:cubicBezTo>
                <a:close/>
                <a:moveTo>
                  <a:pt x="391558" y="1795727"/>
                </a:moveTo>
                <a:lnTo>
                  <a:pt x="489436" y="1795727"/>
                </a:lnTo>
                <a:cubicBezTo>
                  <a:pt x="489436" y="1768709"/>
                  <a:pt x="467515" y="1746787"/>
                  <a:pt x="440497" y="1746787"/>
                </a:cubicBezTo>
                <a:cubicBezTo>
                  <a:pt x="413479" y="1746787"/>
                  <a:pt x="391558" y="1768664"/>
                  <a:pt x="391558" y="1795727"/>
                </a:cubicBezTo>
                <a:close/>
                <a:moveTo>
                  <a:pt x="391558" y="1692977"/>
                </a:moveTo>
                <a:lnTo>
                  <a:pt x="489436" y="1692977"/>
                </a:lnTo>
                <a:cubicBezTo>
                  <a:pt x="489436" y="1665959"/>
                  <a:pt x="467515" y="1644038"/>
                  <a:pt x="440497" y="1644038"/>
                </a:cubicBezTo>
                <a:cubicBezTo>
                  <a:pt x="413479" y="1644038"/>
                  <a:pt x="391558" y="1665914"/>
                  <a:pt x="391558" y="1692977"/>
                </a:cubicBezTo>
                <a:close/>
                <a:moveTo>
                  <a:pt x="391558" y="1590228"/>
                </a:moveTo>
                <a:lnTo>
                  <a:pt x="489436" y="1590228"/>
                </a:lnTo>
                <a:cubicBezTo>
                  <a:pt x="489436" y="1563210"/>
                  <a:pt x="467515" y="1541288"/>
                  <a:pt x="440497" y="1541288"/>
                </a:cubicBezTo>
                <a:cubicBezTo>
                  <a:pt x="413479" y="1541288"/>
                  <a:pt x="391558" y="1563164"/>
                  <a:pt x="391558" y="1590228"/>
                </a:cubicBezTo>
                <a:close/>
                <a:moveTo>
                  <a:pt x="391558" y="1487478"/>
                </a:moveTo>
                <a:lnTo>
                  <a:pt x="489436" y="1487478"/>
                </a:lnTo>
                <a:cubicBezTo>
                  <a:pt x="489436" y="1460460"/>
                  <a:pt x="467515" y="1438539"/>
                  <a:pt x="440497" y="1438539"/>
                </a:cubicBezTo>
                <a:cubicBezTo>
                  <a:pt x="413479" y="1438539"/>
                  <a:pt x="391558" y="1460415"/>
                  <a:pt x="391558" y="1487478"/>
                </a:cubicBezTo>
                <a:close/>
                <a:moveTo>
                  <a:pt x="391558" y="1384728"/>
                </a:moveTo>
                <a:lnTo>
                  <a:pt x="489436" y="1384728"/>
                </a:lnTo>
                <a:cubicBezTo>
                  <a:pt x="489436" y="1357710"/>
                  <a:pt x="467515" y="1335789"/>
                  <a:pt x="440497" y="1335789"/>
                </a:cubicBezTo>
                <a:cubicBezTo>
                  <a:pt x="413479" y="1335789"/>
                  <a:pt x="391558" y="1357665"/>
                  <a:pt x="391558" y="1384728"/>
                </a:cubicBezTo>
                <a:close/>
                <a:moveTo>
                  <a:pt x="391558" y="1281934"/>
                </a:moveTo>
                <a:lnTo>
                  <a:pt x="489436" y="1281934"/>
                </a:lnTo>
                <a:cubicBezTo>
                  <a:pt x="489436" y="1254916"/>
                  <a:pt x="467515" y="1232995"/>
                  <a:pt x="440497" y="1232995"/>
                </a:cubicBezTo>
                <a:cubicBezTo>
                  <a:pt x="413479" y="1232995"/>
                  <a:pt x="391558" y="1254916"/>
                  <a:pt x="391558" y="1281934"/>
                </a:cubicBezTo>
                <a:close/>
                <a:moveTo>
                  <a:pt x="734132" y="1229296"/>
                </a:moveTo>
                <a:cubicBezTo>
                  <a:pt x="761150" y="1229296"/>
                  <a:pt x="783071" y="1207375"/>
                  <a:pt x="783071" y="1180357"/>
                </a:cubicBezTo>
                <a:lnTo>
                  <a:pt x="685193" y="1180357"/>
                </a:lnTo>
                <a:cubicBezTo>
                  <a:pt x="685193" y="1207375"/>
                  <a:pt x="707114" y="1229296"/>
                  <a:pt x="734132" y="1229296"/>
                </a:cubicBezTo>
                <a:close/>
                <a:moveTo>
                  <a:pt x="587314" y="1179184"/>
                </a:moveTo>
                <a:lnTo>
                  <a:pt x="685193" y="1179184"/>
                </a:lnTo>
                <a:cubicBezTo>
                  <a:pt x="685193" y="1152166"/>
                  <a:pt x="663271" y="1130245"/>
                  <a:pt x="636253" y="1130245"/>
                </a:cubicBezTo>
                <a:cubicBezTo>
                  <a:pt x="609235" y="1130245"/>
                  <a:pt x="587314" y="1152166"/>
                  <a:pt x="587314" y="1179184"/>
                </a:cubicBezTo>
                <a:close/>
                <a:moveTo>
                  <a:pt x="538375" y="1229296"/>
                </a:moveTo>
                <a:cubicBezTo>
                  <a:pt x="565393" y="1229296"/>
                  <a:pt x="587314" y="1207375"/>
                  <a:pt x="587314" y="1180357"/>
                </a:cubicBezTo>
                <a:lnTo>
                  <a:pt x="489436" y="1180357"/>
                </a:lnTo>
                <a:cubicBezTo>
                  <a:pt x="489436" y="1207375"/>
                  <a:pt x="511312" y="1229296"/>
                  <a:pt x="538375" y="1229296"/>
                </a:cubicBezTo>
                <a:close/>
                <a:moveTo>
                  <a:pt x="391558" y="1179184"/>
                </a:moveTo>
                <a:lnTo>
                  <a:pt x="489436" y="1179184"/>
                </a:lnTo>
                <a:cubicBezTo>
                  <a:pt x="489436" y="1152166"/>
                  <a:pt x="467515" y="1130245"/>
                  <a:pt x="440497" y="1130245"/>
                </a:cubicBezTo>
                <a:cubicBezTo>
                  <a:pt x="413479" y="1130245"/>
                  <a:pt x="391558" y="1152166"/>
                  <a:pt x="391558" y="1179184"/>
                </a:cubicBezTo>
                <a:close/>
                <a:moveTo>
                  <a:pt x="538375" y="715548"/>
                </a:moveTo>
                <a:cubicBezTo>
                  <a:pt x="565393" y="715548"/>
                  <a:pt x="587314" y="693627"/>
                  <a:pt x="587314" y="666609"/>
                </a:cubicBezTo>
                <a:lnTo>
                  <a:pt x="489436" y="666609"/>
                </a:lnTo>
                <a:cubicBezTo>
                  <a:pt x="489436" y="693627"/>
                  <a:pt x="511312" y="715548"/>
                  <a:pt x="538375" y="715548"/>
                </a:cubicBezTo>
                <a:close/>
                <a:moveTo>
                  <a:pt x="391558" y="665436"/>
                </a:moveTo>
                <a:lnTo>
                  <a:pt x="489436" y="665436"/>
                </a:lnTo>
                <a:cubicBezTo>
                  <a:pt x="489436" y="638418"/>
                  <a:pt x="467515" y="616497"/>
                  <a:pt x="440497" y="616497"/>
                </a:cubicBezTo>
                <a:cubicBezTo>
                  <a:pt x="413479" y="616497"/>
                  <a:pt x="391558" y="638418"/>
                  <a:pt x="391558" y="665436"/>
                </a:cubicBezTo>
                <a:close/>
                <a:moveTo>
                  <a:pt x="391558" y="562687"/>
                </a:moveTo>
                <a:lnTo>
                  <a:pt x="489436" y="562687"/>
                </a:lnTo>
                <a:cubicBezTo>
                  <a:pt x="489436" y="535669"/>
                  <a:pt x="467515" y="513748"/>
                  <a:pt x="440497" y="513748"/>
                </a:cubicBezTo>
                <a:cubicBezTo>
                  <a:pt x="413479" y="513748"/>
                  <a:pt x="391558" y="535669"/>
                  <a:pt x="391558" y="562687"/>
                </a:cubicBezTo>
                <a:close/>
                <a:moveTo>
                  <a:pt x="391558" y="459937"/>
                </a:moveTo>
                <a:lnTo>
                  <a:pt x="489436" y="459937"/>
                </a:lnTo>
                <a:cubicBezTo>
                  <a:pt x="489436" y="432919"/>
                  <a:pt x="467515" y="410998"/>
                  <a:pt x="440497" y="410998"/>
                </a:cubicBezTo>
                <a:cubicBezTo>
                  <a:pt x="413479" y="410998"/>
                  <a:pt x="391558" y="432919"/>
                  <a:pt x="391558" y="459937"/>
                </a:cubicBezTo>
                <a:close/>
                <a:moveTo>
                  <a:pt x="391558" y="357188"/>
                </a:moveTo>
                <a:lnTo>
                  <a:pt x="489436" y="357188"/>
                </a:lnTo>
                <a:cubicBezTo>
                  <a:pt x="489436" y="330170"/>
                  <a:pt x="467515" y="308249"/>
                  <a:pt x="440497" y="308249"/>
                </a:cubicBezTo>
                <a:cubicBezTo>
                  <a:pt x="413479" y="308249"/>
                  <a:pt x="391558" y="330170"/>
                  <a:pt x="391558" y="357188"/>
                </a:cubicBezTo>
                <a:close/>
                <a:moveTo>
                  <a:pt x="391558" y="254438"/>
                </a:moveTo>
                <a:lnTo>
                  <a:pt x="489436" y="254438"/>
                </a:lnTo>
                <a:cubicBezTo>
                  <a:pt x="489436" y="227420"/>
                  <a:pt x="467515" y="205499"/>
                  <a:pt x="440497" y="205499"/>
                </a:cubicBezTo>
                <a:cubicBezTo>
                  <a:pt x="413479" y="205499"/>
                  <a:pt x="391558" y="227420"/>
                  <a:pt x="391558" y="254438"/>
                </a:cubicBezTo>
                <a:close/>
                <a:moveTo>
                  <a:pt x="391558" y="151689"/>
                </a:moveTo>
                <a:lnTo>
                  <a:pt x="489436" y="151689"/>
                </a:lnTo>
                <a:cubicBezTo>
                  <a:pt x="489436" y="124671"/>
                  <a:pt x="467515" y="102750"/>
                  <a:pt x="440497" y="102750"/>
                </a:cubicBezTo>
                <a:cubicBezTo>
                  <a:pt x="413479" y="102750"/>
                  <a:pt x="391558" y="124671"/>
                  <a:pt x="391558" y="151689"/>
                </a:cubicBezTo>
                <a:close/>
                <a:moveTo>
                  <a:pt x="391558" y="48939"/>
                </a:moveTo>
                <a:lnTo>
                  <a:pt x="489436" y="48939"/>
                </a:lnTo>
                <a:cubicBezTo>
                  <a:pt x="489436" y="21921"/>
                  <a:pt x="467515" y="0"/>
                  <a:pt x="440497" y="0"/>
                </a:cubicBezTo>
                <a:cubicBezTo>
                  <a:pt x="413479" y="0"/>
                  <a:pt x="391558" y="21921"/>
                  <a:pt x="391558" y="48939"/>
                </a:cubicBezTo>
                <a:close/>
                <a:moveTo>
                  <a:pt x="342574" y="1126547"/>
                </a:moveTo>
                <a:cubicBezTo>
                  <a:pt x="369592" y="1126547"/>
                  <a:pt x="391513" y="1104625"/>
                  <a:pt x="391513" y="1077607"/>
                </a:cubicBezTo>
                <a:lnTo>
                  <a:pt x="293635" y="1077607"/>
                </a:lnTo>
                <a:cubicBezTo>
                  <a:pt x="293635" y="1104625"/>
                  <a:pt x="315556" y="1126547"/>
                  <a:pt x="342574" y="1126547"/>
                </a:cubicBezTo>
                <a:close/>
                <a:moveTo>
                  <a:pt x="195756" y="1076435"/>
                </a:moveTo>
                <a:lnTo>
                  <a:pt x="293635" y="1076435"/>
                </a:lnTo>
                <a:cubicBezTo>
                  <a:pt x="293635" y="1049417"/>
                  <a:pt x="271714" y="1027495"/>
                  <a:pt x="244696" y="1027495"/>
                </a:cubicBezTo>
                <a:cubicBezTo>
                  <a:pt x="217678" y="1027495"/>
                  <a:pt x="195756" y="1049417"/>
                  <a:pt x="195756" y="1076435"/>
                </a:cubicBezTo>
                <a:close/>
                <a:moveTo>
                  <a:pt x="146817" y="1126547"/>
                </a:moveTo>
                <a:cubicBezTo>
                  <a:pt x="173835" y="1126547"/>
                  <a:pt x="195756" y="1104625"/>
                  <a:pt x="195756" y="1077607"/>
                </a:cubicBezTo>
                <a:lnTo>
                  <a:pt x="97878" y="1077607"/>
                </a:lnTo>
                <a:cubicBezTo>
                  <a:pt x="97878" y="1104625"/>
                  <a:pt x="119799" y="1126547"/>
                  <a:pt x="146817" y="1126547"/>
                </a:cubicBezTo>
                <a:close/>
                <a:moveTo>
                  <a:pt x="0" y="1076435"/>
                </a:moveTo>
                <a:lnTo>
                  <a:pt x="97878" y="1076435"/>
                </a:lnTo>
                <a:cubicBezTo>
                  <a:pt x="97878" y="1049417"/>
                  <a:pt x="75957" y="1027495"/>
                  <a:pt x="48939" y="1027495"/>
                </a:cubicBezTo>
                <a:cubicBezTo>
                  <a:pt x="21921" y="1027495"/>
                  <a:pt x="0" y="1049417"/>
                  <a:pt x="0" y="1076435"/>
                </a:cubicBezTo>
                <a:close/>
                <a:moveTo>
                  <a:pt x="342574" y="1023797"/>
                </a:moveTo>
                <a:cubicBezTo>
                  <a:pt x="369592" y="1023797"/>
                  <a:pt x="391513" y="1001876"/>
                  <a:pt x="391513" y="974858"/>
                </a:cubicBezTo>
                <a:lnTo>
                  <a:pt x="293635" y="974858"/>
                </a:lnTo>
                <a:cubicBezTo>
                  <a:pt x="293635" y="1001876"/>
                  <a:pt x="315556" y="1023797"/>
                  <a:pt x="342574" y="1023797"/>
                </a:cubicBezTo>
                <a:close/>
                <a:moveTo>
                  <a:pt x="195756" y="973685"/>
                </a:moveTo>
                <a:lnTo>
                  <a:pt x="293635" y="973685"/>
                </a:lnTo>
                <a:cubicBezTo>
                  <a:pt x="293635" y="946667"/>
                  <a:pt x="271714" y="924746"/>
                  <a:pt x="244696" y="924746"/>
                </a:cubicBezTo>
                <a:cubicBezTo>
                  <a:pt x="217678" y="924746"/>
                  <a:pt x="195756" y="946667"/>
                  <a:pt x="195756" y="973685"/>
                </a:cubicBezTo>
                <a:close/>
                <a:moveTo>
                  <a:pt x="146817" y="1023797"/>
                </a:moveTo>
                <a:cubicBezTo>
                  <a:pt x="173835" y="1023797"/>
                  <a:pt x="195756" y="1001876"/>
                  <a:pt x="195756" y="974858"/>
                </a:cubicBezTo>
                <a:lnTo>
                  <a:pt x="97878" y="974858"/>
                </a:lnTo>
                <a:cubicBezTo>
                  <a:pt x="97878" y="1001876"/>
                  <a:pt x="119799" y="1023797"/>
                  <a:pt x="146817" y="1023797"/>
                </a:cubicBezTo>
                <a:close/>
                <a:moveTo>
                  <a:pt x="0" y="973685"/>
                </a:moveTo>
                <a:lnTo>
                  <a:pt x="97878" y="973685"/>
                </a:lnTo>
                <a:cubicBezTo>
                  <a:pt x="97878" y="946667"/>
                  <a:pt x="75957" y="924746"/>
                  <a:pt x="48939" y="924746"/>
                </a:cubicBezTo>
                <a:cubicBezTo>
                  <a:pt x="21921" y="924746"/>
                  <a:pt x="0" y="946667"/>
                  <a:pt x="0" y="973685"/>
                </a:cubicBezTo>
                <a:close/>
                <a:moveTo>
                  <a:pt x="342574" y="921047"/>
                </a:moveTo>
                <a:cubicBezTo>
                  <a:pt x="369592" y="921047"/>
                  <a:pt x="391513" y="899126"/>
                  <a:pt x="391513" y="872108"/>
                </a:cubicBezTo>
                <a:lnTo>
                  <a:pt x="293635" y="872108"/>
                </a:lnTo>
                <a:cubicBezTo>
                  <a:pt x="293635" y="899126"/>
                  <a:pt x="315556" y="921047"/>
                  <a:pt x="342574" y="921047"/>
                </a:cubicBezTo>
                <a:close/>
                <a:moveTo>
                  <a:pt x="195756" y="870936"/>
                </a:moveTo>
                <a:lnTo>
                  <a:pt x="293635" y="870936"/>
                </a:lnTo>
                <a:cubicBezTo>
                  <a:pt x="293635" y="843918"/>
                  <a:pt x="271714" y="821996"/>
                  <a:pt x="244696" y="821996"/>
                </a:cubicBezTo>
                <a:cubicBezTo>
                  <a:pt x="217678" y="821996"/>
                  <a:pt x="195756" y="843918"/>
                  <a:pt x="195756" y="870936"/>
                </a:cubicBezTo>
                <a:close/>
                <a:moveTo>
                  <a:pt x="146817" y="921047"/>
                </a:moveTo>
                <a:cubicBezTo>
                  <a:pt x="173835" y="921047"/>
                  <a:pt x="195756" y="899126"/>
                  <a:pt x="195756" y="872108"/>
                </a:cubicBezTo>
                <a:lnTo>
                  <a:pt x="97878" y="872108"/>
                </a:lnTo>
                <a:cubicBezTo>
                  <a:pt x="97878" y="899126"/>
                  <a:pt x="119799" y="921047"/>
                  <a:pt x="146817" y="921047"/>
                </a:cubicBezTo>
                <a:close/>
                <a:moveTo>
                  <a:pt x="0" y="870936"/>
                </a:moveTo>
                <a:lnTo>
                  <a:pt x="97878" y="870936"/>
                </a:lnTo>
                <a:cubicBezTo>
                  <a:pt x="97878" y="843918"/>
                  <a:pt x="75957" y="821996"/>
                  <a:pt x="48939" y="821996"/>
                </a:cubicBezTo>
                <a:cubicBezTo>
                  <a:pt x="21921" y="821996"/>
                  <a:pt x="0" y="843918"/>
                  <a:pt x="0" y="870936"/>
                </a:cubicBezTo>
                <a:close/>
                <a:moveTo>
                  <a:pt x="342574" y="818298"/>
                </a:moveTo>
                <a:cubicBezTo>
                  <a:pt x="369592" y="818298"/>
                  <a:pt x="391513" y="796377"/>
                  <a:pt x="391513" y="769359"/>
                </a:cubicBezTo>
                <a:lnTo>
                  <a:pt x="293635" y="769359"/>
                </a:lnTo>
                <a:cubicBezTo>
                  <a:pt x="293635" y="796377"/>
                  <a:pt x="315556" y="818298"/>
                  <a:pt x="342574" y="818298"/>
                </a:cubicBezTo>
                <a:close/>
                <a:moveTo>
                  <a:pt x="195756" y="768186"/>
                </a:moveTo>
                <a:lnTo>
                  <a:pt x="293635" y="768186"/>
                </a:lnTo>
                <a:cubicBezTo>
                  <a:pt x="293635" y="741168"/>
                  <a:pt x="271714" y="719247"/>
                  <a:pt x="244696" y="719247"/>
                </a:cubicBezTo>
                <a:cubicBezTo>
                  <a:pt x="217678" y="719247"/>
                  <a:pt x="195756" y="741168"/>
                  <a:pt x="195756" y="768186"/>
                </a:cubicBezTo>
                <a:close/>
                <a:moveTo>
                  <a:pt x="146817" y="818298"/>
                </a:moveTo>
                <a:cubicBezTo>
                  <a:pt x="173835" y="818298"/>
                  <a:pt x="195756" y="796377"/>
                  <a:pt x="195756" y="769359"/>
                </a:cubicBezTo>
                <a:lnTo>
                  <a:pt x="97878" y="769359"/>
                </a:lnTo>
                <a:cubicBezTo>
                  <a:pt x="97878" y="796377"/>
                  <a:pt x="119799" y="818298"/>
                  <a:pt x="146817" y="818298"/>
                </a:cubicBezTo>
                <a:close/>
                <a:moveTo>
                  <a:pt x="0" y="768186"/>
                </a:moveTo>
                <a:lnTo>
                  <a:pt x="97878" y="768186"/>
                </a:lnTo>
                <a:cubicBezTo>
                  <a:pt x="97878" y="741168"/>
                  <a:pt x="75957" y="719247"/>
                  <a:pt x="48939" y="719247"/>
                </a:cubicBezTo>
                <a:cubicBezTo>
                  <a:pt x="21921" y="719247"/>
                  <a:pt x="0" y="741168"/>
                  <a:pt x="0" y="768186"/>
                </a:cubicBezTo>
                <a:close/>
                <a:moveTo>
                  <a:pt x="342574" y="1948543"/>
                </a:moveTo>
                <a:cubicBezTo>
                  <a:pt x="369592" y="1948543"/>
                  <a:pt x="391513" y="1926622"/>
                  <a:pt x="391513" y="1899604"/>
                </a:cubicBezTo>
                <a:lnTo>
                  <a:pt x="293635" y="1899604"/>
                </a:lnTo>
                <a:cubicBezTo>
                  <a:pt x="293635" y="1926622"/>
                  <a:pt x="315556" y="1948543"/>
                  <a:pt x="342574" y="1948543"/>
                </a:cubicBezTo>
                <a:close/>
                <a:moveTo>
                  <a:pt x="195756" y="1898476"/>
                </a:moveTo>
                <a:lnTo>
                  <a:pt x="293635" y="1898476"/>
                </a:lnTo>
                <a:cubicBezTo>
                  <a:pt x="293635" y="1871458"/>
                  <a:pt x="271714" y="1849537"/>
                  <a:pt x="244696" y="1849537"/>
                </a:cubicBezTo>
                <a:cubicBezTo>
                  <a:pt x="217678" y="1849537"/>
                  <a:pt x="195756" y="1871413"/>
                  <a:pt x="195756" y="1898476"/>
                </a:cubicBezTo>
                <a:close/>
                <a:moveTo>
                  <a:pt x="146817" y="1948543"/>
                </a:moveTo>
                <a:cubicBezTo>
                  <a:pt x="173835" y="1948543"/>
                  <a:pt x="195756" y="1926622"/>
                  <a:pt x="195756" y="1899604"/>
                </a:cubicBezTo>
                <a:lnTo>
                  <a:pt x="97878" y="1899604"/>
                </a:lnTo>
                <a:cubicBezTo>
                  <a:pt x="97878" y="1926622"/>
                  <a:pt x="119799" y="1948543"/>
                  <a:pt x="146817" y="1948543"/>
                </a:cubicBezTo>
                <a:close/>
                <a:moveTo>
                  <a:pt x="0" y="1898476"/>
                </a:moveTo>
                <a:lnTo>
                  <a:pt x="97878" y="1898476"/>
                </a:lnTo>
                <a:cubicBezTo>
                  <a:pt x="97878" y="1871458"/>
                  <a:pt x="75957" y="1849537"/>
                  <a:pt x="48939" y="1849537"/>
                </a:cubicBezTo>
                <a:cubicBezTo>
                  <a:pt x="21921" y="1849537"/>
                  <a:pt x="0" y="1871413"/>
                  <a:pt x="0" y="1898476"/>
                </a:cubicBezTo>
                <a:close/>
                <a:moveTo>
                  <a:pt x="342574" y="1845793"/>
                </a:moveTo>
                <a:cubicBezTo>
                  <a:pt x="369592" y="1845793"/>
                  <a:pt x="391513" y="1823872"/>
                  <a:pt x="391513" y="1796854"/>
                </a:cubicBezTo>
                <a:lnTo>
                  <a:pt x="293635" y="1796854"/>
                </a:lnTo>
                <a:cubicBezTo>
                  <a:pt x="293635" y="1823872"/>
                  <a:pt x="315556" y="1845793"/>
                  <a:pt x="342574" y="1845793"/>
                </a:cubicBezTo>
                <a:close/>
                <a:moveTo>
                  <a:pt x="195756" y="1795727"/>
                </a:moveTo>
                <a:lnTo>
                  <a:pt x="293635" y="1795727"/>
                </a:lnTo>
                <a:cubicBezTo>
                  <a:pt x="293635" y="1768709"/>
                  <a:pt x="271714" y="1746787"/>
                  <a:pt x="244696" y="1746787"/>
                </a:cubicBezTo>
                <a:cubicBezTo>
                  <a:pt x="217678" y="1746787"/>
                  <a:pt x="195756" y="1768664"/>
                  <a:pt x="195756" y="1795727"/>
                </a:cubicBezTo>
                <a:close/>
                <a:moveTo>
                  <a:pt x="146817" y="1845793"/>
                </a:moveTo>
                <a:cubicBezTo>
                  <a:pt x="173835" y="1845793"/>
                  <a:pt x="195756" y="1823872"/>
                  <a:pt x="195756" y="1796854"/>
                </a:cubicBezTo>
                <a:lnTo>
                  <a:pt x="97878" y="1796854"/>
                </a:lnTo>
                <a:cubicBezTo>
                  <a:pt x="97878" y="1823872"/>
                  <a:pt x="119799" y="1845793"/>
                  <a:pt x="146817" y="1845793"/>
                </a:cubicBezTo>
                <a:close/>
                <a:moveTo>
                  <a:pt x="0" y="1795727"/>
                </a:moveTo>
                <a:lnTo>
                  <a:pt x="97878" y="1795727"/>
                </a:lnTo>
                <a:cubicBezTo>
                  <a:pt x="97878" y="1768709"/>
                  <a:pt x="75957" y="1746787"/>
                  <a:pt x="48939" y="1746787"/>
                </a:cubicBezTo>
                <a:cubicBezTo>
                  <a:pt x="21921" y="1746787"/>
                  <a:pt x="0" y="1768664"/>
                  <a:pt x="0" y="1795727"/>
                </a:cubicBezTo>
                <a:close/>
                <a:moveTo>
                  <a:pt x="342574" y="1743044"/>
                </a:moveTo>
                <a:cubicBezTo>
                  <a:pt x="369592" y="1743044"/>
                  <a:pt x="391513" y="1721123"/>
                  <a:pt x="391513" y="1694105"/>
                </a:cubicBezTo>
                <a:lnTo>
                  <a:pt x="293635" y="1694105"/>
                </a:lnTo>
                <a:cubicBezTo>
                  <a:pt x="293635" y="1721123"/>
                  <a:pt x="315556" y="1743044"/>
                  <a:pt x="342574" y="1743044"/>
                </a:cubicBezTo>
                <a:close/>
                <a:moveTo>
                  <a:pt x="195756" y="1692977"/>
                </a:moveTo>
                <a:lnTo>
                  <a:pt x="293635" y="1692977"/>
                </a:lnTo>
                <a:cubicBezTo>
                  <a:pt x="293635" y="1665959"/>
                  <a:pt x="271714" y="1644038"/>
                  <a:pt x="244696" y="1644038"/>
                </a:cubicBezTo>
                <a:cubicBezTo>
                  <a:pt x="217678" y="1644038"/>
                  <a:pt x="195756" y="1665914"/>
                  <a:pt x="195756" y="1692977"/>
                </a:cubicBezTo>
                <a:close/>
                <a:moveTo>
                  <a:pt x="146817" y="1743044"/>
                </a:moveTo>
                <a:cubicBezTo>
                  <a:pt x="173835" y="1743044"/>
                  <a:pt x="195756" y="1721123"/>
                  <a:pt x="195756" y="1694105"/>
                </a:cubicBezTo>
                <a:lnTo>
                  <a:pt x="97878" y="1694105"/>
                </a:lnTo>
                <a:cubicBezTo>
                  <a:pt x="97878" y="1721123"/>
                  <a:pt x="119799" y="1743044"/>
                  <a:pt x="146817" y="1743044"/>
                </a:cubicBezTo>
                <a:close/>
                <a:moveTo>
                  <a:pt x="0" y="1692977"/>
                </a:moveTo>
                <a:lnTo>
                  <a:pt x="97878" y="1692977"/>
                </a:lnTo>
                <a:cubicBezTo>
                  <a:pt x="97878" y="1665959"/>
                  <a:pt x="75957" y="1644038"/>
                  <a:pt x="48939" y="1644038"/>
                </a:cubicBezTo>
                <a:cubicBezTo>
                  <a:pt x="21921" y="1644038"/>
                  <a:pt x="0" y="1665914"/>
                  <a:pt x="0" y="1692977"/>
                </a:cubicBezTo>
                <a:close/>
                <a:moveTo>
                  <a:pt x="342574" y="1640294"/>
                </a:moveTo>
                <a:cubicBezTo>
                  <a:pt x="369592" y="1640294"/>
                  <a:pt x="391513" y="1618373"/>
                  <a:pt x="391513" y="1591355"/>
                </a:cubicBezTo>
                <a:lnTo>
                  <a:pt x="293635" y="1591355"/>
                </a:lnTo>
                <a:cubicBezTo>
                  <a:pt x="293635" y="1618373"/>
                  <a:pt x="315556" y="1640294"/>
                  <a:pt x="342574" y="1640294"/>
                </a:cubicBezTo>
                <a:close/>
                <a:moveTo>
                  <a:pt x="195756" y="1590228"/>
                </a:moveTo>
                <a:lnTo>
                  <a:pt x="293635" y="1590228"/>
                </a:lnTo>
                <a:cubicBezTo>
                  <a:pt x="293635" y="1563210"/>
                  <a:pt x="271714" y="1541288"/>
                  <a:pt x="244696" y="1541288"/>
                </a:cubicBezTo>
                <a:cubicBezTo>
                  <a:pt x="217678" y="1541288"/>
                  <a:pt x="195756" y="1563164"/>
                  <a:pt x="195756" y="1590228"/>
                </a:cubicBezTo>
                <a:close/>
                <a:moveTo>
                  <a:pt x="146817" y="1640294"/>
                </a:moveTo>
                <a:cubicBezTo>
                  <a:pt x="173835" y="1640294"/>
                  <a:pt x="195756" y="1618373"/>
                  <a:pt x="195756" y="1591355"/>
                </a:cubicBezTo>
                <a:lnTo>
                  <a:pt x="97878" y="1591355"/>
                </a:lnTo>
                <a:cubicBezTo>
                  <a:pt x="97878" y="1618373"/>
                  <a:pt x="119799" y="1640294"/>
                  <a:pt x="146817" y="1640294"/>
                </a:cubicBezTo>
                <a:close/>
                <a:moveTo>
                  <a:pt x="0" y="1590228"/>
                </a:moveTo>
                <a:lnTo>
                  <a:pt x="97878" y="1590228"/>
                </a:lnTo>
                <a:cubicBezTo>
                  <a:pt x="97878" y="1563210"/>
                  <a:pt x="75957" y="1541288"/>
                  <a:pt x="48939" y="1541288"/>
                </a:cubicBezTo>
                <a:cubicBezTo>
                  <a:pt x="21921" y="1541288"/>
                  <a:pt x="0" y="1563164"/>
                  <a:pt x="0" y="1590228"/>
                </a:cubicBezTo>
                <a:close/>
                <a:moveTo>
                  <a:pt x="342574" y="1537545"/>
                </a:moveTo>
                <a:cubicBezTo>
                  <a:pt x="369592" y="1537545"/>
                  <a:pt x="391513" y="1515624"/>
                  <a:pt x="391513" y="1488606"/>
                </a:cubicBezTo>
                <a:lnTo>
                  <a:pt x="293635" y="1488606"/>
                </a:lnTo>
                <a:cubicBezTo>
                  <a:pt x="293635" y="1515624"/>
                  <a:pt x="315556" y="1537545"/>
                  <a:pt x="342574" y="1537545"/>
                </a:cubicBezTo>
                <a:close/>
                <a:moveTo>
                  <a:pt x="195756" y="1487478"/>
                </a:moveTo>
                <a:lnTo>
                  <a:pt x="293635" y="1487478"/>
                </a:lnTo>
                <a:cubicBezTo>
                  <a:pt x="293635" y="1460460"/>
                  <a:pt x="271714" y="1438539"/>
                  <a:pt x="244696" y="1438539"/>
                </a:cubicBezTo>
                <a:cubicBezTo>
                  <a:pt x="217678" y="1438539"/>
                  <a:pt x="195756" y="1460415"/>
                  <a:pt x="195756" y="1487478"/>
                </a:cubicBezTo>
                <a:close/>
                <a:moveTo>
                  <a:pt x="146817" y="1537545"/>
                </a:moveTo>
                <a:cubicBezTo>
                  <a:pt x="173835" y="1537545"/>
                  <a:pt x="195756" y="1515624"/>
                  <a:pt x="195756" y="1488606"/>
                </a:cubicBezTo>
                <a:lnTo>
                  <a:pt x="97878" y="1488606"/>
                </a:lnTo>
                <a:cubicBezTo>
                  <a:pt x="97878" y="1515624"/>
                  <a:pt x="119799" y="1537545"/>
                  <a:pt x="146817" y="1537545"/>
                </a:cubicBezTo>
                <a:close/>
                <a:moveTo>
                  <a:pt x="0" y="1487478"/>
                </a:moveTo>
                <a:lnTo>
                  <a:pt x="97878" y="1487478"/>
                </a:lnTo>
                <a:cubicBezTo>
                  <a:pt x="97878" y="1460460"/>
                  <a:pt x="75957" y="1438539"/>
                  <a:pt x="48939" y="1438539"/>
                </a:cubicBezTo>
                <a:cubicBezTo>
                  <a:pt x="21921" y="1438539"/>
                  <a:pt x="0" y="1460415"/>
                  <a:pt x="0" y="1487478"/>
                </a:cubicBezTo>
                <a:close/>
                <a:moveTo>
                  <a:pt x="342574" y="1434795"/>
                </a:moveTo>
                <a:cubicBezTo>
                  <a:pt x="369592" y="1434795"/>
                  <a:pt x="391513" y="1412874"/>
                  <a:pt x="391513" y="1385856"/>
                </a:cubicBezTo>
                <a:lnTo>
                  <a:pt x="293635" y="1385856"/>
                </a:lnTo>
                <a:cubicBezTo>
                  <a:pt x="293635" y="1412874"/>
                  <a:pt x="315556" y="1434795"/>
                  <a:pt x="342574" y="1434795"/>
                </a:cubicBezTo>
                <a:close/>
                <a:moveTo>
                  <a:pt x="195756" y="1384728"/>
                </a:moveTo>
                <a:lnTo>
                  <a:pt x="293635" y="1384728"/>
                </a:lnTo>
                <a:cubicBezTo>
                  <a:pt x="293635" y="1357710"/>
                  <a:pt x="271714" y="1335789"/>
                  <a:pt x="244696" y="1335789"/>
                </a:cubicBezTo>
                <a:cubicBezTo>
                  <a:pt x="217678" y="1335789"/>
                  <a:pt x="195756" y="1357665"/>
                  <a:pt x="195756" y="1384728"/>
                </a:cubicBezTo>
                <a:close/>
                <a:moveTo>
                  <a:pt x="146817" y="1434795"/>
                </a:moveTo>
                <a:cubicBezTo>
                  <a:pt x="173835" y="1434795"/>
                  <a:pt x="195756" y="1412874"/>
                  <a:pt x="195756" y="1385856"/>
                </a:cubicBezTo>
                <a:lnTo>
                  <a:pt x="97878" y="1385856"/>
                </a:lnTo>
                <a:cubicBezTo>
                  <a:pt x="97878" y="1412874"/>
                  <a:pt x="119799" y="1434795"/>
                  <a:pt x="146817" y="1434795"/>
                </a:cubicBezTo>
                <a:close/>
                <a:moveTo>
                  <a:pt x="0" y="1384728"/>
                </a:moveTo>
                <a:lnTo>
                  <a:pt x="97878" y="1384728"/>
                </a:lnTo>
                <a:cubicBezTo>
                  <a:pt x="97878" y="1357710"/>
                  <a:pt x="75957" y="1335789"/>
                  <a:pt x="48939" y="1335789"/>
                </a:cubicBezTo>
                <a:cubicBezTo>
                  <a:pt x="21921" y="1335789"/>
                  <a:pt x="0" y="1357665"/>
                  <a:pt x="0" y="1384728"/>
                </a:cubicBezTo>
                <a:close/>
                <a:moveTo>
                  <a:pt x="342574" y="1332046"/>
                </a:moveTo>
                <a:cubicBezTo>
                  <a:pt x="369592" y="1332046"/>
                  <a:pt x="391513" y="1310124"/>
                  <a:pt x="391513" y="1283107"/>
                </a:cubicBezTo>
                <a:lnTo>
                  <a:pt x="293635" y="1283107"/>
                </a:lnTo>
                <a:cubicBezTo>
                  <a:pt x="293635" y="1310124"/>
                  <a:pt x="315556" y="1332046"/>
                  <a:pt x="342574" y="1332046"/>
                </a:cubicBezTo>
                <a:close/>
                <a:moveTo>
                  <a:pt x="195756" y="1281934"/>
                </a:moveTo>
                <a:lnTo>
                  <a:pt x="293635" y="1281934"/>
                </a:lnTo>
                <a:cubicBezTo>
                  <a:pt x="293635" y="1254916"/>
                  <a:pt x="271714" y="1232995"/>
                  <a:pt x="244696" y="1232995"/>
                </a:cubicBezTo>
                <a:cubicBezTo>
                  <a:pt x="217678" y="1232995"/>
                  <a:pt x="195756" y="1254916"/>
                  <a:pt x="195756" y="1281934"/>
                </a:cubicBezTo>
                <a:close/>
                <a:moveTo>
                  <a:pt x="146817" y="1332046"/>
                </a:moveTo>
                <a:cubicBezTo>
                  <a:pt x="173835" y="1332046"/>
                  <a:pt x="195756" y="1310124"/>
                  <a:pt x="195756" y="1283107"/>
                </a:cubicBezTo>
                <a:lnTo>
                  <a:pt x="97878" y="1283107"/>
                </a:lnTo>
                <a:cubicBezTo>
                  <a:pt x="97878" y="1310124"/>
                  <a:pt x="119799" y="1332046"/>
                  <a:pt x="146817" y="1332046"/>
                </a:cubicBezTo>
                <a:close/>
                <a:moveTo>
                  <a:pt x="0" y="1281934"/>
                </a:moveTo>
                <a:lnTo>
                  <a:pt x="97878" y="1281934"/>
                </a:lnTo>
                <a:cubicBezTo>
                  <a:pt x="97878" y="1254916"/>
                  <a:pt x="75957" y="1232995"/>
                  <a:pt x="48939" y="1232995"/>
                </a:cubicBezTo>
                <a:cubicBezTo>
                  <a:pt x="21921" y="1232995"/>
                  <a:pt x="0" y="1254916"/>
                  <a:pt x="0" y="1281934"/>
                </a:cubicBezTo>
                <a:close/>
                <a:moveTo>
                  <a:pt x="342574" y="1229296"/>
                </a:moveTo>
                <a:cubicBezTo>
                  <a:pt x="369592" y="1229296"/>
                  <a:pt x="391513" y="1207375"/>
                  <a:pt x="391513" y="1180357"/>
                </a:cubicBezTo>
                <a:lnTo>
                  <a:pt x="293635" y="1180357"/>
                </a:lnTo>
                <a:cubicBezTo>
                  <a:pt x="293635" y="1207375"/>
                  <a:pt x="315556" y="1229296"/>
                  <a:pt x="342574" y="1229296"/>
                </a:cubicBezTo>
                <a:close/>
                <a:moveTo>
                  <a:pt x="195756" y="1179184"/>
                </a:moveTo>
                <a:lnTo>
                  <a:pt x="293635" y="1179184"/>
                </a:lnTo>
                <a:cubicBezTo>
                  <a:pt x="293635" y="1152166"/>
                  <a:pt x="271714" y="1130245"/>
                  <a:pt x="244696" y="1130245"/>
                </a:cubicBezTo>
                <a:cubicBezTo>
                  <a:pt x="217678" y="1130245"/>
                  <a:pt x="195756" y="1152166"/>
                  <a:pt x="195756" y="1179184"/>
                </a:cubicBezTo>
                <a:close/>
                <a:moveTo>
                  <a:pt x="146817" y="1229296"/>
                </a:moveTo>
                <a:cubicBezTo>
                  <a:pt x="173835" y="1229296"/>
                  <a:pt x="195756" y="1207375"/>
                  <a:pt x="195756" y="1180357"/>
                </a:cubicBezTo>
                <a:lnTo>
                  <a:pt x="97878" y="1180357"/>
                </a:lnTo>
                <a:cubicBezTo>
                  <a:pt x="97878" y="1207375"/>
                  <a:pt x="119799" y="1229296"/>
                  <a:pt x="146817" y="1229296"/>
                </a:cubicBezTo>
                <a:close/>
                <a:moveTo>
                  <a:pt x="0" y="1179184"/>
                </a:moveTo>
                <a:lnTo>
                  <a:pt x="97878" y="1179184"/>
                </a:lnTo>
                <a:cubicBezTo>
                  <a:pt x="97878" y="1152166"/>
                  <a:pt x="75957" y="1130245"/>
                  <a:pt x="48939" y="1130245"/>
                </a:cubicBezTo>
                <a:cubicBezTo>
                  <a:pt x="21921" y="1130245"/>
                  <a:pt x="0" y="1152166"/>
                  <a:pt x="0" y="1179184"/>
                </a:cubicBezTo>
                <a:close/>
                <a:moveTo>
                  <a:pt x="342574" y="715548"/>
                </a:moveTo>
                <a:cubicBezTo>
                  <a:pt x="369592" y="715548"/>
                  <a:pt x="391513" y="693627"/>
                  <a:pt x="391513" y="666609"/>
                </a:cubicBezTo>
                <a:lnTo>
                  <a:pt x="293635" y="666609"/>
                </a:lnTo>
                <a:cubicBezTo>
                  <a:pt x="293635" y="693627"/>
                  <a:pt x="315556" y="715548"/>
                  <a:pt x="342574" y="715548"/>
                </a:cubicBezTo>
                <a:close/>
                <a:moveTo>
                  <a:pt x="195756" y="665436"/>
                </a:moveTo>
                <a:lnTo>
                  <a:pt x="293635" y="665436"/>
                </a:lnTo>
                <a:cubicBezTo>
                  <a:pt x="293635" y="638418"/>
                  <a:pt x="271714" y="616497"/>
                  <a:pt x="244696" y="616497"/>
                </a:cubicBezTo>
                <a:cubicBezTo>
                  <a:pt x="217678" y="616497"/>
                  <a:pt x="195756" y="638418"/>
                  <a:pt x="195756" y="665436"/>
                </a:cubicBezTo>
                <a:close/>
                <a:moveTo>
                  <a:pt x="146817" y="715548"/>
                </a:moveTo>
                <a:cubicBezTo>
                  <a:pt x="173835" y="715548"/>
                  <a:pt x="195756" y="693627"/>
                  <a:pt x="195756" y="666609"/>
                </a:cubicBezTo>
                <a:lnTo>
                  <a:pt x="97878" y="666609"/>
                </a:lnTo>
                <a:cubicBezTo>
                  <a:pt x="97878" y="693627"/>
                  <a:pt x="119799" y="715548"/>
                  <a:pt x="146817" y="715548"/>
                </a:cubicBezTo>
                <a:close/>
                <a:moveTo>
                  <a:pt x="0" y="665436"/>
                </a:moveTo>
                <a:lnTo>
                  <a:pt x="97878" y="665436"/>
                </a:lnTo>
                <a:cubicBezTo>
                  <a:pt x="97878" y="638418"/>
                  <a:pt x="75957" y="616497"/>
                  <a:pt x="48939" y="616497"/>
                </a:cubicBezTo>
                <a:cubicBezTo>
                  <a:pt x="21921" y="616497"/>
                  <a:pt x="0" y="638418"/>
                  <a:pt x="0" y="665436"/>
                </a:cubicBezTo>
                <a:close/>
                <a:moveTo>
                  <a:pt x="342574" y="612799"/>
                </a:moveTo>
                <a:cubicBezTo>
                  <a:pt x="369592" y="612799"/>
                  <a:pt x="391513" y="590878"/>
                  <a:pt x="391513" y="563860"/>
                </a:cubicBezTo>
                <a:lnTo>
                  <a:pt x="293635" y="563860"/>
                </a:lnTo>
                <a:cubicBezTo>
                  <a:pt x="293635" y="590878"/>
                  <a:pt x="315556" y="612799"/>
                  <a:pt x="342574" y="612799"/>
                </a:cubicBezTo>
                <a:close/>
                <a:moveTo>
                  <a:pt x="195756" y="562687"/>
                </a:moveTo>
                <a:lnTo>
                  <a:pt x="293635" y="562687"/>
                </a:lnTo>
                <a:cubicBezTo>
                  <a:pt x="293635" y="535669"/>
                  <a:pt x="271714" y="513748"/>
                  <a:pt x="244696" y="513748"/>
                </a:cubicBezTo>
                <a:cubicBezTo>
                  <a:pt x="217678" y="513748"/>
                  <a:pt x="195756" y="535669"/>
                  <a:pt x="195756" y="562687"/>
                </a:cubicBezTo>
                <a:close/>
                <a:moveTo>
                  <a:pt x="146817" y="612799"/>
                </a:moveTo>
                <a:cubicBezTo>
                  <a:pt x="173835" y="612799"/>
                  <a:pt x="195756" y="590878"/>
                  <a:pt x="195756" y="563860"/>
                </a:cubicBezTo>
                <a:lnTo>
                  <a:pt x="97878" y="563860"/>
                </a:lnTo>
                <a:cubicBezTo>
                  <a:pt x="97878" y="590878"/>
                  <a:pt x="119799" y="612799"/>
                  <a:pt x="146817" y="612799"/>
                </a:cubicBezTo>
                <a:close/>
                <a:moveTo>
                  <a:pt x="0" y="562687"/>
                </a:moveTo>
                <a:lnTo>
                  <a:pt x="97878" y="562687"/>
                </a:lnTo>
                <a:cubicBezTo>
                  <a:pt x="97878" y="535669"/>
                  <a:pt x="75957" y="513748"/>
                  <a:pt x="48939" y="513748"/>
                </a:cubicBezTo>
                <a:cubicBezTo>
                  <a:pt x="21921" y="513748"/>
                  <a:pt x="0" y="535669"/>
                  <a:pt x="0" y="562687"/>
                </a:cubicBezTo>
                <a:close/>
                <a:moveTo>
                  <a:pt x="342574" y="510049"/>
                </a:moveTo>
                <a:cubicBezTo>
                  <a:pt x="369592" y="510049"/>
                  <a:pt x="391513" y="488128"/>
                  <a:pt x="391513" y="461110"/>
                </a:cubicBezTo>
                <a:lnTo>
                  <a:pt x="293635" y="461110"/>
                </a:lnTo>
                <a:cubicBezTo>
                  <a:pt x="293635" y="488128"/>
                  <a:pt x="315556" y="510049"/>
                  <a:pt x="342574" y="510049"/>
                </a:cubicBezTo>
                <a:close/>
                <a:moveTo>
                  <a:pt x="195756" y="459937"/>
                </a:moveTo>
                <a:lnTo>
                  <a:pt x="293635" y="459937"/>
                </a:lnTo>
                <a:cubicBezTo>
                  <a:pt x="293635" y="432919"/>
                  <a:pt x="271714" y="410998"/>
                  <a:pt x="244696" y="410998"/>
                </a:cubicBezTo>
                <a:cubicBezTo>
                  <a:pt x="217678" y="410998"/>
                  <a:pt x="195756" y="432919"/>
                  <a:pt x="195756" y="459937"/>
                </a:cubicBezTo>
                <a:close/>
                <a:moveTo>
                  <a:pt x="146817" y="510049"/>
                </a:moveTo>
                <a:cubicBezTo>
                  <a:pt x="173835" y="510049"/>
                  <a:pt x="195756" y="488128"/>
                  <a:pt x="195756" y="461110"/>
                </a:cubicBezTo>
                <a:lnTo>
                  <a:pt x="97878" y="461110"/>
                </a:lnTo>
                <a:cubicBezTo>
                  <a:pt x="97878" y="488128"/>
                  <a:pt x="119799" y="510049"/>
                  <a:pt x="146817" y="510049"/>
                </a:cubicBezTo>
                <a:close/>
                <a:moveTo>
                  <a:pt x="0" y="459937"/>
                </a:moveTo>
                <a:lnTo>
                  <a:pt x="97878" y="459937"/>
                </a:lnTo>
                <a:cubicBezTo>
                  <a:pt x="97878" y="432919"/>
                  <a:pt x="75957" y="410998"/>
                  <a:pt x="48939" y="410998"/>
                </a:cubicBezTo>
                <a:cubicBezTo>
                  <a:pt x="21921" y="410998"/>
                  <a:pt x="0" y="432919"/>
                  <a:pt x="0" y="459937"/>
                </a:cubicBezTo>
                <a:close/>
                <a:moveTo>
                  <a:pt x="342574" y="407254"/>
                </a:moveTo>
                <a:cubicBezTo>
                  <a:pt x="369592" y="407254"/>
                  <a:pt x="391513" y="385333"/>
                  <a:pt x="391513" y="358315"/>
                </a:cubicBezTo>
                <a:lnTo>
                  <a:pt x="293635" y="358315"/>
                </a:lnTo>
                <a:cubicBezTo>
                  <a:pt x="293635" y="385379"/>
                  <a:pt x="315556" y="407254"/>
                  <a:pt x="342574" y="407254"/>
                </a:cubicBezTo>
                <a:close/>
                <a:moveTo>
                  <a:pt x="195756" y="357188"/>
                </a:moveTo>
                <a:lnTo>
                  <a:pt x="293635" y="357188"/>
                </a:lnTo>
                <a:cubicBezTo>
                  <a:pt x="293635" y="330170"/>
                  <a:pt x="271714" y="308249"/>
                  <a:pt x="244696" y="308249"/>
                </a:cubicBezTo>
                <a:cubicBezTo>
                  <a:pt x="217678" y="308249"/>
                  <a:pt x="195756" y="330170"/>
                  <a:pt x="195756" y="357188"/>
                </a:cubicBezTo>
                <a:close/>
                <a:moveTo>
                  <a:pt x="146817" y="407254"/>
                </a:moveTo>
                <a:cubicBezTo>
                  <a:pt x="173835" y="407254"/>
                  <a:pt x="195756" y="385333"/>
                  <a:pt x="195756" y="358315"/>
                </a:cubicBezTo>
                <a:lnTo>
                  <a:pt x="97878" y="358315"/>
                </a:lnTo>
                <a:cubicBezTo>
                  <a:pt x="97878" y="385379"/>
                  <a:pt x="119799" y="407254"/>
                  <a:pt x="146817" y="407254"/>
                </a:cubicBezTo>
                <a:close/>
                <a:moveTo>
                  <a:pt x="0" y="357188"/>
                </a:moveTo>
                <a:lnTo>
                  <a:pt x="97878" y="357188"/>
                </a:lnTo>
                <a:cubicBezTo>
                  <a:pt x="97878" y="330170"/>
                  <a:pt x="75957" y="308249"/>
                  <a:pt x="48939" y="308249"/>
                </a:cubicBezTo>
                <a:cubicBezTo>
                  <a:pt x="21921" y="308249"/>
                  <a:pt x="0" y="330170"/>
                  <a:pt x="0" y="357188"/>
                </a:cubicBezTo>
                <a:close/>
                <a:moveTo>
                  <a:pt x="342574" y="304505"/>
                </a:moveTo>
                <a:cubicBezTo>
                  <a:pt x="369592" y="304505"/>
                  <a:pt x="391513" y="282584"/>
                  <a:pt x="391513" y="255566"/>
                </a:cubicBezTo>
                <a:lnTo>
                  <a:pt x="293635" y="255566"/>
                </a:lnTo>
                <a:cubicBezTo>
                  <a:pt x="293635" y="282629"/>
                  <a:pt x="315556" y="304505"/>
                  <a:pt x="342574" y="304505"/>
                </a:cubicBezTo>
                <a:close/>
                <a:moveTo>
                  <a:pt x="195756" y="254438"/>
                </a:moveTo>
                <a:lnTo>
                  <a:pt x="293635" y="254438"/>
                </a:lnTo>
                <a:cubicBezTo>
                  <a:pt x="293635" y="227420"/>
                  <a:pt x="271714" y="205499"/>
                  <a:pt x="244696" y="205499"/>
                </a:cubicBezTo>
                <a:cubicBezTo>
                  <a:pt x="217678" y="205499"/>
                  <a:pt x="195756" y="227420"/>
                  <a:pt x="195756" y="254438"/>
                </a:cubicBezTo>
                <a:close/>
                <a:moveTo>
                  <a:pt x="146817" y="304505"/>
                </a:moveTo>
                <a:cubicBezTo>
                  <a:pt x="173835" y="304505"/>
                  <a:pt x="195756" y="282584"/>
                  <a:pt x="195756" y="255566"/>
                </a:cubicBezTo>
                <a:lnTo>
                  <a:pt x="97878" y="255566"/>
                </a:lnTo>
                <a:cubicBezTo>
                  <a:pt x="97878" y="282629"/>
                  <a:pt x="119799" y="304505"/>
                  <a:pt x="146817" y="304505"/>
                </a:cubicBezTo>
                <a:close/>
                <a:moveTo>
                  <a:pt x="0" y="254438"/>
                </a:moveTo>
                <a:lnTo>
                  <a:pt x="97878" y="254438"/>
                </a:lnTo>
                <a:cubicBezTo>
                  <a:pt x="97878" y="227420"/>
                  <a:pt x="75957" y="205499"/>
                  <a:pt x="48939" y="205499"/>
                </a:cubicBezTo>
                <a:cubicBezTo>
                  <a:pt x="21921" y="205499"/>
                  <a:pt x="0" y="227420"/>
                  <a:pt x="0" y="254438"/>
                </a:cubicBezTo>
                <a:close/>
                <a:moveTo>
                  <a:pt x="342574" y="201755"/>
                </a:moveTo>
                <a:cubicBezTo>
                  <a:pt x="369592" y="201755"/>
                  <a:pt x="391513" y="179834"/>
                  <a:pt x="391513" y="152816"/>
                </a:cubicBezTo>
                <a:lnTo>
                  <a:pt x="293635" y="152816"/>
                </a:lnTo>
                <a:cubicBezTo>
                  <a:pt x="293635" y="179879"/>
                  <a:pt x="315556" y="201755"/>
                  <a:pt x="342574" y="201755"/>
                </a:cubicBezTo>
                <a:close/>
                <a:moveTo>
                  <a:pt x="195756" y="151689"/>
                </a:moveTo>
                <a:lnTo>
                  <a:pt x="293635" y="151689"/>
                </a:lnTo>
                <a:cubicBezTo>
                  <a:pt x="293635" y="124671"/>
                  <a:pt x="271714" y="102750"/>
                  <a:pt x="244696" y="102750"/>
                </a:cubicBezTo>
                <a:cubicBezTo>
                  <a:pt x="217678" y="102750"/>
                  <a:pt x="195756" y="124671"/>
                  <a:pt x="195756" y="151689"/>
                </a:cubicBezTo>
                <a:close/>
                <a:moveTo>
                  <a:pt x="146817" y="201755"/>
                </a:moveTo>
                <a:cubicBezTo>
                  <a:pt x="173835" y="201755"/>
                  <a:pt x="195756" y="179834"/>
                  <a:pt x="195756" y="152816"/>
                </a:cubicBezTo>
                <a:lnTo>
                  <a:pt x="97878" y="152816"/>
                </a:lnTo>
                <a:cubicBezTo>
                  <a:pt x="97878" y="179879"/>
                  <a:pt x="119799" y="201755"/>
                  <a:pt x="146817" y="201755"/>
                </a:cubicBezTo>
                <a:close/>
                <a:moveTo>
                  <a:pt x="0" y="151689"/>
                </a:moveTo>
                <a:lnTo>
                  <a:pt x="97878" y="151689"/>
                </a:lnTo>
                <a:cubicBezTo>
                  <a:pt x="97878" y="124671"/>
                  <a:pt x="75957" y="102750"/>
                  <a:pt x="48939" y="102750"/>
                </a:cubicBezTo>
                <a:cubicBezTo>
                  <a:pt x="21921" y="102750"/>
                  <a:pt x="0" y="124671"/>
                  <a:pt x="0" y="151689"/>
                </a:cubicBezTo>
                <a:close/>
                <a:moveTo>
                  <a:pt x="342574" y="99006"/>
                </a:moveTo>
                <a:cubicBezTo>
                  <a:pt x="369592" y="99006"/>
                  <a:pt x="391513" y="77085"/>
                  <a:pt x="391513" y="50067"/>
                </a:cubicBezTo>
                <a:lnTo>
                  <a:pt x="293635" y="50067"/>
                </a:lnTo>
                <a:cubicBezTo>
                  <a:pt x="293635" y="77130"/>
                  <a:pt x="315556" y="99006"/>
                  <a:pt x="342574" y="99006"/>
                </a:cubicBezTo>
                <a:close/>
                <a:moveTo>
                  <a:pt x="195756" y="48939"/>
                </a:moveTo>
                <a:lnTo>
                  <a:pt x="293635" y="48939"/>
                </a:lnTo>
                <a:cubicBezTo>
                  <a:pt x="293635" y="21921"/>
                  <a:pt x="271714" y="0"/>
                  <a:pt x="244696" y="0"/>
                </a:cubicBezTo>
                <a:cubicBezTo>
                  <a:pt x="217678" y="0"/>
                  <a:pt x="195756" y="21921"/>
                  <a:pt x="195756" y="48939"/>
                </a:cubicBezTo>
                <a:close/>
                <a:moveTo>
                  <a:pt x="146817" y="99006"/>
                </a:moveTo>
                <a:cubicBezTo>
                  <a:pt x="173835" y="99006"/>
                  <a:pt x="195756" y="77085"/>
                  <a:pt x="195756" y="50067"/>
                </a:cubicBezTo>
                <a:lnTo>
                  <a:pt x="97878" y="50067"/>
                </a:lnTo>
                <a:cubicBezTo>
                  <a:pt x="97878" y="77130"/>
                  <a:pt x="119799" y="99006"/>
                  <a:pt x="146817" y="99006"/>
                </a:cubicBezTo>
                <a:close/>
                <a:moveTo>
                  <a:pt x="0" y="48939"/>
                </a:moveTo>
                <a:lnTo>
                  <a:pt x="97878" y="48939"/>
                </a:lnTo>
                <a:cubicBezTo>
                  <a:pt x="97878" y="21921"/>
                  <a:pt x="75957" y="0"/>
                  <a:pt x="48939" y="0"/>
                </a:cubicBezTo>
                <a:cubicBezTo>
                  <a:pt x="21921" y="0"/>
                  <a:pt x="0" y="21921"/>
                  <a:pt x="0" y="48939"/>
                </a:cubicBezTo>
                <a:close/>
              </a:path>
            </a:pathLst>
          </a:custGeom>
          <a:solidFill>
            <a:schemeClr val="bg2"/>
          </a:solidFill>
          <a:ln w="4498" cap="flat">
            <a:noFill/>
            <a:prstDash val="solid"/>
            <a:miter/>
          </a:ln>
        </p:spPr>
        <p:txBody>
          <a:bodyPr rtlCol="0" anchor="ctr"/>
          <a:lstStyle/>
          <a:p>
            <a:endParaRPr lang="en-US"/>
          </a:p>
        </p:txBody>
      </p:sp>
      <p:sp>
        <p:nvSpPr>
          <p:cNvPr id="4" name="Graphic 5">
            <a:extLst>
              <a:ext uri="{FF2B5EF4-FFF2-40B4-BE49-F238E27FC236}">
                <a16:creationId xmlns:a16="http://schemas.microsoft.com/office/drawing/2014/main" id="{45A80116-09A3-EE4D-88BC-BDF357E1585A}"/>
              </a:ext>
            </a:extLst>
          </p:cNvPr>
          <p:cNvSpPr/>
          <p:nvPr/>
        </p:nvSpPr>
        <p:spPr>
          <a:xfrm>
            <a:off x="4847864" y="4518479"/>
            <a:ext cx="1605022" cy="1948543"/>
          </a:xfrm>
          <a:custGeom>
            <a:avLst/>
            <a:gdLst>
              <a:gd name="connsiteX0" fmla="*/ 1604984 w 1605022"/>
              <a:gd name="connsiteY0" fmla="*/ 1948507 h 1948543"/>
              <a:gd name="connsiteX1" fmla="*/ 1153436 w 1605022"/>
              <a:gd name="connsiteY1" fmla="*/ 1948507 h 1948543"/>
              <a:gd name="connsiteX2" fmla="*/ 1088710 w 1605022"/>
              <a:gd name="connsiteY2" fmla="*/ 1883781 h 1948543"/>
              <a:gd name="connsiteX3" fmla="*/ 1088710 w 1605022"/>
              <a:gd name="connsiteY3" fmla="*/ 1347481 h 1948543"/>
              <a:gd name="connsiteX4" fmla="*/ 945682 w 1605022"/>
              <a:gd name="connsiteY4" fmla="*/ 1204272 h 1948543"/>
              <a:gd name="connsiteX5" fmla="*/ 516236 w 1605022"/>
              <a:gd name="connsiteY5" fmla="*/ 1204272 h 1948543"/>
              <a:gd name="connsiteX6" fmla="*/ 516236 w 1605022"/>
              <a:gd name="connsiteY6" fmla="*/ 1883781 h 1948543"/>
              <a:gd name="connsiteX7" fmla="*/ 451510 w 1605022"/>
              <a:gd name="connsiteY7" fmla="*/ 1948507 h 1948543"/>
              <a:gd name="connsiteX8" fmla="*/ -38 w 1605022"/>
              <a:gd name="connsiteY8" fmla="*/ 1948507 h 1948543"/>
              <a:gd name="connsiteX9" fmla="*/ -38 w 1605022"/>
              <a:gd name="connsiteY9" fmla="*/ -36 h 1948543"/>
              <a:gd name="connsiteX10" fmla="*/ 451510 w 1605022"/>
              <a:gd name="connsiteY10" fmla="*/ -36 h 1948543"/>
              <a:gd name="connsiteX11" fmla="*/ 516236 w 1605022"/>
              <a:gd name="connsiteY11" fmla="*/ 64690 h 1948543"/>
              <a:gd name="connsiteX12" fmla="*/ 516236 w 1605022"/>
              <a:gd name="connsiteY12" fmla="*/ 582813 h 1948543"/>
              <a:gd name="connsiteX13" fmla="*/ 659264 w 1605022"/>
              <a:gd name="connsiteY13" fmla="*/ 725841 h 1948543"/>
              <a:gd name="connsiteX14" fmla="*/ 1088710 w 1605022"/>
              <a:gd name="connsiteY14" fmla="*/ 725841 h 1948543"/>
              <a:gd name="connsiteX15" fmla="*/ 1088710 w 1605022"/>
              <a:gd name="connsiteY15" fmla="*/ 64690 h 1948543"/>
              <a:gd name="connsiteX16" fmla="*/ 1153436 w 1605022"/>
              <a:gd name="connsiteY16" fmla="*/ -36 h 1948543"/>
              <a:gd name="connsiteX17" fmla="*/ 1604984 w 1605022"/>
              <a:gd name="connsiteY17" fmla="*/ -36 h 1948543"/>
              <a:gd name="connsiteX18" fmla="*/ 490887 w 1605022"/>
              <a:gd name="connsiteY18" fmla="*/ 1178833 h 1948543"/>
              <a:gd name="connsiteX19" fmla="*/ 945682 w 1605022"/>
              <a:gd name="connsiteY19" fmla="*/ 1178833 h 1948543"/>
              <a:gd name="connsiteX20" fmla="*/ 1114285 w 1605022"/>
              <a:gd name="connsiteY20" fmla="*/ 1347481 h 1948543"/>
              <a:gd name="connsiteX21" fmla="*/ 1114285 w 1605022"/>
              <a:gd name="connsiteY21" fmla="*/ 1883781 h 1948543"/>
              <a:gd name="connsiteX22" fmla="*/ 1153436 w 1605022"/>
              <a:gd name="connsiteY22" fmla="*/ 1922932 h 1948543"/>
              <a:gd name="connsiteX23" fmla="*/ 1579410 w 1605022"/>
              <a:gd name="connsiteY23" fmla="*/ 1922932 h 1948543"/>
              <a:gd name="connsiteX24" fmla="*/ 1579410 w 1605022"/>
              <a:gd name="connsiteY24" fmla="*/ 25539 h 1948543"/>
              <a:gd name="connsiteX25" fmla="*/ 1153436 w 1605022"/>
              <a:gd name="connsiteY25" fmla="*/ 25539 h 1948543"/>
              <a:gd name="connsiteX26" fmla="*/ 1114285 w 1605022"/>
              <a:gd name="connsiteY26" fmla="*/ 64690 h 1948543"/>
              <a:gd name="connsiteX27" fmla="*/ 1114285 w 1605022"/>
              <a:gd name="connsiteY27" fmla="*/ 751461 h 1948543"/>
              <a:gd name="connsiteX28" fmla="*/ 659264 w 1605022"/>
              <a:gd name="connsiteY28" fmla="*/ 751461 h 1948543"/>
              <a:gd name="connsiteX29" fmla="*/ 490661 w 1605022"/>
              <a:gd name="connsiteY29" fmla="*/ 582813 h 1948543"/>
              <a:gd name="connsiteX30" fmla="*/ 490661 w 1605022"/>
              <a:gd name="connsiteY30" fmla="*/ 64690 h 1948543"/>
              <a:gd name="connsiteX31" fmla="*/ 451510 w 1605022"/>
              <a:gd name="connsiteY31" fmla="*/ 25539 h 1948543"/>
              <a:gd name="connsiteX32" fmla="*/ 25537 w 1605022"/>
              <a:gd name="connsiteY32" fmla="*/ 25539 h 1948543"/>
              <a:gd name="connsiteX33" fmla="*/ 25537 w 1605022"/>
              <a:gd name="connsiteY33" fmla="*/ 1922932 h 1948543"/>
              <a:gd name="connsiteX34" fmla="*/ 451510 w 1605022"/>
              <a:gd name="connsiteY34" fmla="*/ 1922932 h 1948543"/>
              <a:gd name="connsiteX35" fmla="*/ 490661 w 1605022"/>
              <a:gd name="connsiteY35" fmla="*/ 1883781 h 1948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605022" h="1948543">
                <a:moveTo>
                  <a:pt x="1604984" y="1948507"/>
                </a:moveTo>
                <a:lnTo>
                  <a:pt x="1153436" y="1948507"/>
                </a:lnTo>
                <a:cubicBezTo>
                  <a:pt x="1117709" y="1948458"/>
                  <a:pt x="1088760" y="1919509"/>
                  <a:pt x="1088710" y="1883781"/>
                </a:cubicBezTo>
                <a:lnTo>
                  <a:pt x="1088710" y="1347481"/>
                </a:lnTo>
                <a:cubicBezTo>
                  <a:pt x="1088738" y="1268447"/>
                  <a:pt x="1024715" y="1204349"/>
                  <a:pt x="945682" y="1204272"/>
                </a:cubicBezTo>
                <a:lnTo>
                  <a:pt x="516236" y="1204272"/>
                </a:lnTo>
                <a:lnTo>
                  <a:pt x="516236" y="1883781"/>
                </a:lnTo>
                <a:cubicBezTo>
                  <a:pt x="516186" y="1919509"/>
                  <a:pt x="487238" y="1948458"/>
                  <a:pt x="451510" y="1948507"/>
                </a:cubicBezTo>
                <a:lnTo>
                  <a:pt x="-38" y="1948507"/>
                </a:lnTo>
                <a:lnTo>
                  <a:pt x="-38" y="-36"/>
                </a:lnTo>
                <a:lnTo>
                  <a:pt x="451510" y="-36"/>
                </a:lnTo>
                <a:cubicBezTo>
                  <a:pt x="487238" y="14"/>
                  <a:pt x="516186" y="28963"/>
                  <a:pt x="516236" y="64690"/>
                </a:cubicBezTo>
                <a:lnTo>
                  <a:pt x="516236" y="582813"/>
                </a:lnTo>
                <a:cubicBezTo>
                  <a:pt x="516312" y="661774"/>
                  <a:pt x="580303" y="725765"/>
                  <a:pt x="659264" y="725841"/>
                </a:cubicBezTo>
                <a:lnTo>
                  <a:pt x="1088710" y="725841"/>
                </a:lnTo>
                <a:lnTo>
                  <a:pt x="1088710" y="64690"/>
                </a:lnTo>
                <a:cubicBezTo>
                  <a:pt x="1088760" y="28963"/>
                  <a:pt x="1117709" y="14"/>
                  <a:pt x="1153436" y="-36"/>
                </a:cubicBezTo>
                <a:lnTo>
                  <a:pt x="1604984" y="-36"/>
                </a:lnTo>
                <a:close/>
                <a:moveTo>
                  <a:pt x="490887" y="1178833"/>
                </a:moveTo>
                <a:lnTo>
                  <a:pt x="945682" y="1178833"/>
                </a:lnTo>
                <a:cubicBezTo>
                  <a:pt x="1038775" y="1178932"/>
                  <a:pt x="1114209" y="1254388"/>
                  <a:pt x="1114285" y="1347481"/>
                </a:cubicBezTo>
                <a:lnTo>
                  <a:pt x="1114285" y="1883781"/>
                </a:lnTo>
                <a:cubicBezTo>
                  <a:pt x="1114335" y="1905382"/>
                  <a:pt x="1131836" y="1922883"/>
                  <a:pt x="1153436" y="1922932"/>
                </a:cubicBezTo>
                <a:lnTo>
                  <a:pt x="1579410" y="1922932"/>
                </a:lnTo>
                <a:lnTo>
                  <a:pt x="1579410" y="25539"/>
                </a:lnTo>
                <a:lnTo>
                  <a:pt x="1153436" y="25539"/>
                </a:lnTo>
                <a:cubicBezTo>
                  <a:pt x="1131836" y="25588"/>
                  <a:pt x="1114335" y="43088"/>
                  <a:pt x="1114285" y="64690"/>
                </a:cubicBezTo>
                <a:lnTo>
                  <a:pt x="1114285" y="751461"/>
                </a:lnTo>
                <a:lnTo>
                  <a:pt x="659264" y="751461"/>
                </a:lnTo>
                <a:cubicBezTo>
                  <a:pt x="566172" y="751362"/>
                  <a:pt x="490738" y="675905"/>
                  <a:pt x="490661" y="582813"/>
                </a:cubicBezTo>
                <a:lnTo>
                  <a:pt x="490661" y="64690"/>
                </a:lnTo>
                <a:cubicBezTo>
                  <a:pt x="490611" y="43088"/>
                  <a:pt x="473111" y="25588"/>
                  <a:pt x="451510" y="25539"/>
                </a:cubicBezTo>
                <a:lnTo>
                  <a:pt x="25537" y="25539"/>
                </a:lnTo>
                <a:lnTo>
                  <a:pt x="25537" y="1922932"/>
                </a:lnTo>
                <a:lnTo>
                  <a:pt x="451510" y="1922932"/>
                </a:lnTo>
                <a:cubicBezTo>
                  <a:pt x="473111" y="1922883"/>
                  <a:pt x="490611" y="1905382"/>
                  <a:pt x="490661" y="1883781"/>
                </a:cubicBezTo>
                <a:close/>
              </a:path>
            </a:pathLst>
          </a:custGeom>
          <a:solidFill>
            <a:schemeClr val="bg2"/>
          </a:solidFill>
          <a:ln w="4495" cap="flat">
            <a:noFill/>
            <a:prstDash val="solid"/>
            <a:miter/>
          </a:ln>
        </p:spPr>
        <p:txBody>
          <a:bodyPr rtlCol="0" anchor="ctr"/>
          <a:lstStyle/>
          <a:p>
            <a:endParaRPr lang="en-US"/>
          </a:p>
        </p:txBody>
      </p:sp>
      <p:pic>
        <p:nvPicPr>
          <p:cNvPr id="10" name="Picture 9">
            <a:extLst>
              <a:ext uri="{FF2B5EF4-FFF2-40B4-BE49-F238E27FC236}">
                <a16:creationId xmlns:a16="http://schemas.microsoft.com/office/drawing/2014/main" id="{AF533670-5326-9A48-98DA-469D609882A3}"/>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870115" y="4449867"/>
            <a:ext cx="1697034" cy="2092754"/>
          </a:xfrm>
          <a:prstGeom prst="rect">
            <a:avLst/>
          </a:prstGeom>
        </p:spPr>
      </p:pic>
      <p:pic>
        <p:nvPicPr>
          <p:cNvPr id="8" name="Graphic 7">
            <a:extLst>
              <a:ext uri="{FF2B5EF4-FFF2-40B4-BE49-F238E27FC236}">
                <a16:creationId xmlns:a16="http://schemas.microsoft.com/office/drawing/2014/main" id="{DF79996C-73DC-5043-92D4-7B10DCE5362B}"/>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23960" y="359884"/>
            <a:ext cx="1945619" cy="843883"/>
          </a:xfrm>
          <a:prstGeom prst="rect">
            <a:avLst/>
          </a:prstGeom>
        </p:spPr>
      </p:pic>
    </p:spTree>
    <p:extLst>
      <p:ext uri="{BB962C8B-B14F-4D97-AF65-F5344CB8AC3E}">
        <p14:creationId xmlns:p14="http://schemas.microsoft.com/office/powerpoint/2010/main" val="236431217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022_ICON - 1 VERTICAL">
    <p:spTree>
      <p:nvGrpSpPr>
        <p:cNvPr id="1" name=""/>
        <p:cNvGrpSpPr/>
        <p:nvPr/>
      </p:nvGrpSpPr>
      <p:grpSpPr>
        <a:xfrm>
          <a:off x="0" y="0"/>
          <a:ext cx="0" cy="0"/>
          <a:chOff x="0" y="0"/>
          <a:chExt cx="0" cy="0"/>
        </a:xfrm>
      </p:grpSpPr>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685800" y="2770265"/>
            <a:ext cx="1645561" cy="1423132"/>
          </a:xfrm>
          <a:solidFill>
            <a:schemeClr val="bg1"/>
          </a:solidFill>
        </p:spPr>
        <p:txBody>
          <a:bodyPr/>
          <a:lstStyle/>
          <a:p>
            <a:r>
              <a:rPr lang="en-US"/>
              <a:t>Click icon to add picture</a:t>
            </a:r>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728608" y="2770265"/>
            <a:ext cx="9094584" cy="1423132"/>
          </a:xfrm>
        </p:spPr>
        <p:txBody>
          <a:bodyPr anchor="ct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3" name="Slide Number Placeholder 2">
            <a:extLst>
              <a:ext uri="{FF2B5EF4-FFF2-40B4-BE49-F238E27FC236}">
                <a16:creationId xmlns:a16="http://schemas.microsoft.com/office/drawing/2014/main" id="{0F263527-8F06-2A46-8880-B40F067DECB8}"/>
              </a:ext>
            </a:extLst>
          </p:cNvPr>
          <p:cNvSpPr>
            <a:spLocks noGrp="1"/>
          </p:cNvSpPr>
          <p:nvPr>
            <p:ph type="sldNum" sz="quarter" idx="17"/>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6" name="Title 5">
            <a:extLst>
              <a:ext uri="{FF2B5EF4-FFF2-40B4-BE49-F238E27FC236}">
                <a16:creationId xmlns:a16="http://schemas.microsoft.com/office/drawing/2014/main" id="{75262ABD-8F75-1C4F-A2F1-BC8E46DC2632}"/>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2F4D902F-E8C5-B04C-9627-8A78833A1ACA}"/>
              </a:ext>
            </a:extLst>
          </p:cNvPr>
          <p:cNvSpPr>
            <a:spLocks noGrp="1"/>
          </p:cNvSpPr>
          <p:nvPr>
            <p:ph type="ftr" sz="quarter" idx="18"/>
          </p:nvPr>
        </p:nvSpPr>
        <p:spPr/>
        <p:txBody>
          <a:bodyPr/>
          <a:lstStyle/>
          <a:p>
            <a:endParaRPr lang="en-US"/>
          </a:p>
        </p:txBody>
      </p:sp>
      <p:cxnSp>
        <p:nvCxnSpPr>
          <p:cNvPr id="10" name="Straight Connector 9">
            <a:extLst>
              <a:ext uri="{FF2B5EF4-FFF2-40B4-BE49-F238E27FC236}">
                <a16:creationId xmlns:a16="http://schemas.microsoft.com/office/drawing/2014/main" id="{09FB49E5-2828-DE4F-B8C9-053DE584B80B}"/>
              </a:ext>
            </a:extLst>
          </p:cNvPr>
          <p:cNvCxnSpPr>
            <a:cxnSpLocks/>
          </p:cNvCxnSpPr>
          <p:nvPr userDrawn="1"/>
        </p:nvCxnSpPr>
        <p:spPr>
          <a:xfrm>
            <a:off x="2535904" y="2770265"/>
            <a:ext cx="0" cy="1423132"/>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57614A4B-DBEC-494D-A4F0-7A89A8EA07B1}"/>
              </a:ext>
            </a:extLst>
          </p:cNvPr>
          <p:cNvGrpSpPr/>
          <p:nvPr userDrawn="1"/>
        </p:nvGrpSpPr>
        <p:grpSpPr>
          <a:xfrm>
            <a:off x="-1" y="-1"/>
            <a:ext cx="320041" cy="6858001"/>
            <a:chOff x="-1" y="-1"/>
            <a:chExt cx="320041" cy="6858001"/>
          </a:xfrm>
        </p:grpSpPr>
        <p:sp>
          <p:nvSpPr>
            <p:cNvPr id="9" name="Rectangle 8">
              <a:extLst>
                <a:ext uri="{FF2B5EF4-FFF2-40B4-BE49-F238E27FC236}">
                  <a16:creationId xmlns:a16="http://schemas.microsoft.com/office/drawing/2014/main" id="{D868A2FE-5C12-EA42-8E07-345A62C9497E}"/>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B6927C68-D6FB-5D4A-8DC1-0711F430C6BD}"/>
                </a:ext>
              </a:extLst>
            </p:cNvPr>
            <p:cNvGrpSpPr/>
            <p:nvPr userDrawn="1"/>
          </p:nvGrpSpPr>
          <p:grpSpPr>
            <a:xfrm>
              <a:off x="-1" y="-1"/>
              <a:ext cx="320041" cy="6858001"/>
              <a:chOff x="-1" y="-1"/>
              <a:chExt cx="320041" cy="6858001"/>
            </a:xfrm>
          </p:grpSpPr>
          <p:sp>
            <p:nvSpPr>
              <p:cNvPr id="12" name="Rectangle 11">
                <a:extLst>
                  <a:ext uri="{FF2B5EF4-FFF2-40B4-BE49-F238E27FC236}">
                    <a16:creationId xmlns:a16="http://schemas.microsoft.com/office/drawing/2014/main" id="{599E7088-0AC9-C04D-AE84-8894754D064C}"/>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3B52E2A4-58F5-4A43-8DC2-7891295DBD5D}"/>
                  </a:ext>
                </a:extLst>
              </p:cNvPr>
              <p:cNvPicPr>
                <a:picLocks noChangeAspect="1"/>
              </p:cNvPicPr>
              <p:nvPr userDrawn="1"/>
            </p:nvPicPr>
            <p:blipFill rotWithShape="1">
              <a:blip r:embed="rId2" cstate="email">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288263855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022_ICONS - 2 HORIZONTAL">
    <p:spTree>
      <p:nvGrpSpPr>
        <p:cNvPr id="1" name=""/>
        <p:cNvGrpSpPr/>
        <p:nvPr/>
      </p:nvGrpSpPr>
      <p:grpSpPr>
        <a:xfrm>
          <a:off x="0" y="0"/>
          <a:ext cx="0" cy="0"/>
          <a:chOff x="0" y="0"/>
          <a:chExt cx="0" cy="0"/>
        </a:xfrm>
      </p:grpSpPr>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3336591" y="1930898"/>
            <a:ext cx="1378759" cy="1192393"/>
          </a:xfrm>
          <a:solidFill>
            <a:schemeClr val="bg1"/>
          </a:solidFill>
        </p:spPr>
        <p:txBody>
          <a:bodyPr/>
          <a:lstStyle/>
          <a:p>
            <a:r>
              <a:rPr lang="en-US"/>
              <a:t>Click icon to add picture</a:t>
            </a:r>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173701" y="3301339"/>
            <a:ext cx="3710400" cy="1905661"/>
          </a:xfrm>
        </p:spPr>
        <p:txBody>
          <a:bodyPr/>
          <a:lstStyle>
            <a:lvl1pPr algn="ctr">
              <a:defRPr>
                <a:solidFill>
                  <a:schemeClr val="tx1"/>
                </a:solidFill>
                <a:latin typeface="+mn-lt"/>
              </a:defRPr>
            </a:lvl1pPr>
            <a:lvl2pPr marL="0" indent="0" algn="ctr">
              <a:buNone/>
              <a:defRPr sz="1600"/>
            </a:lvl2pPr>
            <a:lvl3pPr algn="ctr">
              <a:defRPr/>
            </a:lvl3pPr>
            <a:lvl4pPr algn="ctr">
              <a:defRPr/>
            </a:lvl4pPr>
            <a:lvl5pPr algn="ctr">
              <a:defRPr/>
            </a:lvl5pPr>
          </a:lstStyle>
          <a:p>
            <a:pPr lvl="0"/>
            <a:r>
              <a:rPr lang="en-US"/>
              <a:t>Click to edit Master text styles</a:t>
            </a:r>
          </a:p>
          <a:p>
            <a:pPr lvl="1"/>
            <a:r>
              <a:rPr lang="en-US"/>
              <a:t>Second level</a:t>
            </a:r>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7792135" y="1930897"/>
            <a:ext cx="1378759" cy="1192393"/>
          </a:xfrm>
          <a:solidFill>
            <a:schemeClr val="bg1"/>
          </a:solidFill>
        </p:spPr>
        <p:txBody>
          <a:bodyPr/>
          <a:lstStyle/>
          <a:p>
            <a:r>
              <a:rPr lang="en-US"/>
              <a:t>Click icon to add picture</a:t>
            </a:r>
          </a:p>
        </p:txBody>
      </p:sp>
      <p:cxnSp>
        <p:nvCxnSpPr>
          <p:cNvPr id="27" name="Straight Connector 26">
            <a:extLst>
              <a:ext uri="{FF2B5EF4-FFF2-40B4-BE49-F238E27FC236}">
                <a16:creationId xmlns:a16="http://schemas.microsoft.com/office/drawing/2014/main" id="{74E25944-4393-8543-AE8A-E5D9AF1323DF}"/>
              </a:ext>
            </a:extLst>
          </p:cNvPr>
          <p:cNvCxnSpPr>
            <a:cxnSpLocks/>
          </p:cNvCxnSpPr>
          <p:nvPr userDrawn="1"/>
        </p:nvCxnSpPr>
        <p:spPr>
          <a:xfrm>
            <a:off x="6254496"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27">
            <a:extLst>
              <a:ext uri="{FF2B5EF4-FFF2-40B4-BE49-F238E27FC236}">
                <a16:creationId xmlns:a16="http://schemas.microsoft.com/office/drawing/2014/main" id="{CE7E8E85-19A6-BB4F-94D3-8658C0617C72}"/>
              </a:ext>
            </a:extLst>
          </p:cNvPr>
          <p:cNvSpPr>
            <a:spLocks noGrp="1"/>
          </p:cNvSpPr>
          <p:nvPr>
            <p:ph type="body" sz="quarter" idx="17"/>
          </p:nvPr>
        </p:nvSpPr>
        <p:spPr>
          <a:xfrm>
            <a:off x="6625284" y="3301339"/>
            <a:ext cx="3712463" cy="1905661"/>
          </a:xfrm>
        </p:spPr>
        <p:txBody>
          <a:bodyPr/>
          <a:lstStyle>
            <a:lvl1pPr algn="ctr">
              <a:defRPr>
                <a:solidFill>
                  <a:schemeClr val="tx1"/>
                </a:solidFill>
                <a:latin typeface="+mn-lt"/>
              </a:defRPr>
            </a:lvl1pPr>
            <a:lvl2pPr marL="0" indent="0" algn="ctr">
              <a:buNone/>
              <a:defRPr sz="1600"/>
            </a:lvl2pPr>
            <a:lvl3pPr algn="ctr">
              <a:defRPr/>
            </a:lvl3pPr>
            <a:lvl4pPr algn="ctr">
              <a:defRPr/>
            </a:lvl4pPr>
            <a:lvl5pPr algn="ctr">
              <a:defRPr/>
            </a:lvl5pPr>
          </a:lstStyle>
          <a:p>
            <a:pPr lvl="0"/>
            <a:r>
              <a:rPr lang="en-US"/>
              <a:t>Click to edit Master text styles</a:t>
            </a:r>
          </a:p>
          <a:p>
            <a:pPr lvl="1"/>
            <a:r>
              <a:rPr lang="en-US"/>
              <a:t>Second level</a:t>
            </a:r>
          </a:p>
        </p:txBody>
      </p:sp>
      <p:sp>
        <p:nvSpPr>
          <p:cNvPr id="2" name="Title 1">
            <a:extLst>
              <a:ext uri="{FF2B5EF4-FFF2-40B4-BE49-F238E27FC236}">
                <a16:creationId xmlns:a16="http://schemas.microsoft.com/office/drawing/2014/main" id="{70E95E8C-2A98-CC4D-A3F1-FC3C3372767D}"/>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7224378D-8474-5E4A-9E3A-E7C27253A0B7}"/>
              </a:ext>
            </a:extLst>
          </p:cNvPr>
          <p:cNvSpPr>
            <a:spLocks noGrp="1"/>
          </p:cNvSpPr>
          <p:nvPr>
            <p:ph type="sldNum" sz="quarter" idx="19"/>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38862C28-A2FE-244C-9BE4-B00BF8CD10C1}"/>
              </a:ext>
            </a:extLst>
          </p:cNvPr>
          <p:cNvSpPr>
            <a:spLocks noGrp="1"/>
          </p:cNvSpPr>
          <p:nvPr>
            <p:ph type="ftr" sz="quarter" idx="20"/>
          </p:nvPr>
        </p:nvSpPr>
        <p:spPr/>
        <p:txBody>
          <a:bodyPr/>
          <a:lstStyle/>
          <a:p>
            <a:endParaRPr lang="en-US"/>
          </a:p>
        </p:txBody>
      </p:sp>
      <p:grpSp>
        <p:nvGrpSpPr>
          <p:cNvPr id="10" name="Group 9">
            <a:extLst>
              <a:ext uri="{FF2B5EF4-FFF2-40B4-BE49-F238E27FC236}">
                <a16:creationId xmlns:a16="http://schemas.microsoft.com/office/drawing/2014/main" id="{83A301A0-4F2C-C342-88FC-4FB054C30DB9}"/>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E1E8DE9B-7B11-964D-BC48-A065E9E49995}"/>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2" name="Group 11">
              <a:extLst>
                <a:ext uri="{FF2B5EF4-FFF2-40B4-BE49-F238E27FC236}">
                  <a16:creationId xmlns:a16="http://schemas.microsoft.com/office/drawing/2014/main" id="{3FFB5EFC-C2D8-F647-8DA7-158C7F372117}"/>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84A99DB2-0689-CA4A-B959-D86706DB1234}"/>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4" name="Graphic 13">
                <a:extLst>
                  <a:ext uri="{FF2B5EF4-FFF2-40B4-BE49-F238E27FC236}">
                    <a16:creationId xmlns:a16="http://schemas.microsoft.com/office/drawing/2014/main" id="{6BB6B125-7374-4F45-96DF-B478FE30C3EF}"/>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84182408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022_ICONS - 3 HORIZONTAL">
    <p:spTree>
      <p:nvGrpSpPr>
        <p:cNvPr id="1" name=""/>
        <p:cNvGrpSpPr/>
        <p:nvPr/>
      </p:nvGrpSpPr>
      <p:grpSpPr>
        <a:xfrm>
          <a:off x="0" y="0"/>
          <a:ext cx="0" cy="0"/>
          <a:chOff x="0" y="0"/>
          <a:chExt cx="0" cy="0"/>
        </a:xfrm>
      </p:grpSpPr>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1396120"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Click to edit Master text styles</a:t>
            </a:r>
          </a:p>
          <a:p>
            <a:pPr lvl="1"/>
            <a:r>
              <a:rPr lang="en-US"/>
              <a:t>Second level</a:t>
            </a:r>
          </a:p>
          <a:p>
            <a:pPr lvl="2"/>
            <a:r>
              <a:rPr lang="en-US"/>
              <a:t>Third level</a:t>
            </a:r>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5565116" y="1928460"/>
            <a:ext cx="1378759" cy="1192393"/>
          </a:xfrm>
          <a:solidFill>
            <a:schemeClr val="bg1"/>
          </a:solidFill>
        </p:spPr>
        <p:txBody>
          <a:bodyPr/>
          <a:lstStyle/>
          <a:p>
            <a:r>
              <a:rPr lang="en-US"/>
              <a:t>Click icon to add picture</a:t>
            </a:r>
          </a:p>
        </p:txBody>
      </p:sp>
      <p:cxnSp>
        <p:nvCxnSpPr>
          <p:cNvPr id="10" name="Straight Connector 9">
            <a:extLst>
              <a:ext uri="{FF2B5EF4-FFF2-40B4-BE49-F238E27FC236}">
                <a16:creationId xmlns:a16="http://schemas.microsoft.com/office/drawing/2014/main" id="{56B34F5E-0220-E146-B13E-A1B31EEC62EA}"/>
              </a:ext>
            </a:extLst>
          </p:cNvPr>
          <p:cNvCxnSpPr>
            <a:cxnSpLocks/>
          </p:cNvCxnSpPr>
          <p:nvPr userDrawn="1"/>
        </p:nvCxnSpPr>
        <p:spPr>
          <a:xfrm>
            <a:off x="4495800"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F6F3059-5932-9748-B827-FFD1E51E05EE}"/>
              </a:ext>
            </a:extLst>
          </p:cNvPr>
          <p:cNvCxnSpPr>
            <a:cxnSpLocks/>
          </p:cNvCxnSpPr>
          <p:nvPr userDrawn="1"/>
        </p:nvCxnSpPr>
        <p:spPr>
          <a:xfrm>
            <a:off x="8001000"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26" name="Text Placeholder 27">
            <a:extLst>
              <a:ext uri="{FF2B5EF4-FFF2-40B4-BE49-F238E27FC236}">
                <a16:creationId xmlns:a16="http://schemas.microsoft.com/office/drawing/2014/main" id="{203923EF-F6FC-6D49-81C9-69B119D8953B}"/>
              </a:ext>
            </a:extLst>
          </p:cNvPr>
          <p:cNvSpPr>
            <a:spLocks noGrp="1"/>
          </p:cNvSpPr>
          <p:nvPr>
            <p:ph type="body" sz="quarter" idx="18"/>
          </p:nvPr>
        </p:nvSpPr>
        <p:spPr>
          <a:xfrm>
            <a:off x="4887796"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Click to edit Master text styles</a:t>
            </a:r>
          </a:p>
          <a:p>
            <a:pPr lvl="1"/>
            <a:r>
              <a:rPr lang="en-US"/>
              <a:t>Second level</a:t>
            </a:r>
          </a:p>
          <a:p>
            <a:pPr lvl="2"/>
            <a:r>
              <a:rPr lang="en-US"/>
              <a:t>Third level</a:t>
            </a:r>
          </a:p>
        </p:txBody>
      </p:sp>
      <p:sp>
        <p:nvSpPr>
          <p:cNvPr id="29" name="Text Placeholder 27">
            <a:extLst>
              <a:ext uri="{FF2B5EF4-FFF2-40B4-BE49-F238E27FC236}">
                <a16:creationId xmlns:a16="http://schemas.microsoft.com/office/drawing/2014/main" id="{61687008-83E4-FF44-8294-812BBEB14F09}"/>
              </a:ext>
            </a:extLst>
          </p:cNvPr>
          <p:cNvSpPr>
            <a:spLocks noGrp="1"/>
          </p:cNvSpPr>
          <p:nvPr>
            <p:ph type="body" sz="quarter" idx="19"/>
          </p:nvPr>
        </p:nvSpPr>
        <p:spPr>
          <a:xfrm>
            <a:off x="8376340"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Click to edit Master text styles</a:t>
            </a:r>
          </a:p>
          <a:p>
            <a:pPr lvl="1"/>
            <a:r>
              <a:rPr lang="en-US"/>
              <a:t>Second level</a:t>
            </a:r>
          </a:p>
          <a:p>
            <a:pPr lvl="2"/>
            <a:r>
              <a:rPr lang="en-US"/>
              <a:t>Third level</a:t>
            </a:r>
          </a:p>
        </p:txBody>
      </p:sp>
      <p:sp>
        <p:nvSpPr>
          <p:cNvPr id="30" name="Picture Placeholder 2">
            <a:extLst>
              <a:ext uri="{FF2B5EF4-FFF2-40B4-BE49-F238E27FC236}">
                <a16:creationId xmlns:a16="http://schemas.microsoft.com/office/drawing/2014/main" id="{F2048F1C-F2E1-6845-AE56-DA7D9FFCA308}"/>
              </a:ext>
            </a:extLst>
          </p:cNvPr>
          <p:cNvSpPr>
            <a:spLocks noGrp="1"/>
          </p:cNvSpPr>
          <p:nvPr>
            <p:ph type="pic" sz="quarter" idx="20"/>
          </p:nvPr>
        </p:nvSpPr>
        <p:spPr>
          <a:xfrm>
            <a:off x="2073440" y="1928460"/>
            <a:ext cx="1378759" cy="1192393"/>
          </a:xfrm>
          <a:solidFill>
            <a:schemeClr val="bg1"/>
          </a:solidFill>
        </p:spPr>
        <p:txBody>
          <a:bodyPr/>
          <a:lstStyle/>
          <a:p>
            <a:r>
              <a:rPr lang="en-US"/>
              <a:t>Click icon to add picture</a:t>
            </a:r>
          </a:p>
        </p:txBody>
      </p:sp>
      <p:sp>
        <p:nvSpPr>
          <p:cNvPr id="31" name="Picture Placeholder 2">
            <a:extLst>
              <a:ext uri="{FF2B5EF4-FFF2-40B4-BE49-F238E27FC236}">
                <a16:creationId xmlns:a16="http://schemas.microsoft.com/office/drawing/2014/main" id="{98DE8E23-BA0F-5448-8D1C-9F6A46562DB6}"/>
              </a:ext>
            </a:extLst>
          </p:cNvPr>
          <p:cNvSpPr>
            <a:spLocks noGrp="1"/>
          </p:cNvSpPr>
          <p:nvPr>
            <p:ph type="pic" sz="quarter" idx="21"/>
          </p:nvPr>
        </p:nvSpPr>
        <p:spPr>
          <a:xfrm>
            <a:off x="9058126" y="1928460"/>
            <a:ext cx="1378759" cy="1192393"/>
          </a:xfrm>
          <a:solidFill>
            <a:schemeClr val="bg1"/>
          </a:solidFill>
        </p:spPr>
        <p:txBody>
          <a:bodyPr/>
          <a:lstStyle/>
          <a:p>
            <a:r>
              <a:rPr lang="en-US"/>
              <a:t>Click icon to add picture</a:t>
            </a:r>
          </a:p>
        </p:txBody>
      </p:sp>
      <p:sp>
        <p:nvSpPr>
          <p:cNvPr id="2" name="Title 1">
            <a:extLst>
              <a:ext uri="{FF2B5EF4-FFF2-40B4-BE49-F238E27FC236}">
                <a16:creationId xmlns:a16="http://schemas.microsoft.com/office/drawing/2014/main" id="{702030C1-CF71-CF42-81D6-A2383495004F}"/>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E5E0804A-E152-4D45-91B9-FD97DE57B99C}"/>
              </a:ext>
            </a:extLst>
          </p:cNvPr>
          <p:cNvSpPr>
            <a:spLocks noGrp="1"/>
          </p:cNvSpPr>
          <p:nvPr>
            <p:ph type="sldNum" sz="quarter" idx="2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60EEB2E5-BBC6-AF44-B8B7-E5458E5DBDF2}"/>
              </a:ext>
            </a:extLst>
          </p:cNvPr>
          <p:cNvSpPr>
            <a:spLocks noGrp="1"/>
          </p:cNvSpPr>
          <p:nvPr>
            <p:ph type="ftr" sz="quarter" idx="24"/>
          </p:nvPr>
        </p:nvSpPr>
        <p:spPr/>
        <p:txBody>
          <a:bodyPr/>
          <a:lstStyle/>
          <a:p>
            <a:endParaRPr lang="en-US"/>
          </a:p>
        </p:txBody>
      </p:sp>
      <p:grpSp>
        <p:nvGrpSpPr>
          <p:cNvPr id="13" name="Group 12">
            <a:extLst>
              <a:ext uri="{FF2B5EF4-FFF2-40B4-BE49-F238E27FC236}">
                <a16:creationId xmlns:a16="http://schemas.microsoft.com/office/drawing/2014/main" id="{9A46A62C-6A49-A146-BC1E-36E69327F322}"/>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B1330FB8-2EF9-EF40-BEF7-E00956BDDD0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1D96253D-F60F-544F-9335-A40979746F36}"/>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67556E51-155D-7F4C-ADF0-98A6FCDB8E01}"/>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CAA27E00-CCCB-7244-AB50-8E10A7A40206}"/>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78381649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022_1_ICONS - 3 VERTIC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CE69F91-1C2B-2B40-BBC7-62B4E4AA0BE4}"/>
              </a:ext>
            </a:extLst>
          </p:cNvPr>
          <p:cNvSpPr>
            <a:spLocks noGrp="1"/>
          </p:cNvSpPr>
          <p:nvPr>
            <p:ph type="pic" sz="quarter" idx="12"/>
          </p:nvPr>
        </p:nvSpPr>
        <p:spPr>
          <a:xfrm>
            <a:off x="685800" y="1536805"/>
            <a:ext cx="1168401" cy="1010469"/>
          </a:xfrm>
          <a:solidFill>
            <a:schemeClr val="bg1"/>
          </a:solidFill>
        </p:spPr>
        <p:txBody>
          <a:bodyPr/>
          <a:lstStyle/>
          <a:p>
            <a:r>
              <a:rPr lang="en-US"/>
              <a:t>Click icon to add picture</a:t>
            </a:r>
          </a:p>
        </p:txBody>
      </p:sp>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685800" y="3194216"/>
            <a:ext cx="1168401" cy="1010469"/>
          </a:xfrm>
          <a:solidFill>
            <a:schemeClr val="bg1"/>
          </a:solidFill>
        </p:spPr>
        <p:txBody>
          <a:bodyPr/>
          <a:lstStyle/>
          <a:p>
            <a:r>
              <a:rPr lang="en-US"/>
              <a:t>Click icon to add picture</a:t>
            </a:r>
          </a:p>
        </p:txBody>
      </p:sp>
      <p:sp>
        <p:nvSpPr>
          <p:cNvPr id="26" name="Picture Placeholder 2">
            <a:extLst>
              <a:ext uri="{FF2B5EF4-FFF2-40B4-BE49-F238E27FC236}">
                <a16:creationId xmlns:a16="http://schemas.microsoft.com/office/drawing/2014/main" id="{E2008D3C-3301-F544-B898-B5FBF3B5B32E}"/>
              </a:ext>
            </a:extLst>
          </p:cNvPr>
          <p:cNvSpPr>
            <a:spLocks noGrp="1"/>
          </p:cNvSpPr>
          <p:nvPr>
            <p:ph type="pic" sz="quarter" idx="14"/>
          </p:nvPr>
        </p:nvSpPr>
        <p:spPr>
          <a:xfrm>
            <a:off x="685800" y="4864432"/>
            <a:ext cx="1168401" cy="1010469"/>
          </a:xfrm>
          <a:solidFill>
            <a:schemeClr val="bg1"/>
          </a:solidFill>
        </p:spPr>
        <p:txBody>
          <a:bodyPr/>
          <a:lstStyle/>
          <a:p>
            <a:r>
              <a:rPr lang="en-US"/>
              <a:t>Click icon to add picture</a:t>
            </a:r>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242501" y="3194216"/>
            <a:ext cx="9580691" cy="1010708"/>
          </a:xfrm>
        </p:spPr>
        <p:txBody>
          <a:bodyPr anchor="ct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30" name="Text Placeholder 27">
            <a:extLst>
              <a:ext uri="{FF2B5EF4-FFF2-40B4-BE49-F238E27FC236}">
                <a16:creationId xmlns:a16="http://schemas.microsoft.com/office/drawing/2014/main" id="{F2D01EC0-CF3D-884D-955B-D769EC9BE717}"/>
              </a:ext>
            </a:extLst>
          </p:cNvPr>
          <p:cNvSpPr>
            <a:spLocks noGrp="1"/>
          </p:cNvSpPr>
          <p:nvPr>
            <p:ph type="body" sz="quarter" idx="16"/>
          </p:nvPr>
        </p:nvSpPr>
        <p:spPr>
          <a:xfrm>
            <a:off x="2242502" y="1536805"/>
            <a:ext cx="9580538" cy="1010708"/>
          </a:xfrm>
        </p:spPr>
        <p:txBody>
          <a:bodyPr anchor="ct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31" name="Text Placeholder 27">
            <a:extLst>
              <a:ext uri="{FF2B5EF4-FFF2-40B4-BE49-F238E27FC236}">
                <a16:creationId xmlns:a16="http://schemas.microsoft.com/office/drawing/2014/main" id="{C29B03AD-D8C3-264C-A8DF-4C1A85127BAC}"/>
              </a:ext>
            </a:extLst>
          </p:cNvPr>
          <p:cNvSpPr>
            <a:spLocks noGrp="1"/>
          </p:cNvSpPr>
          <p:nvPr>
            <p:ph type="body" sz="quarter" idx="17"/>
          </p:nvPr>
        </p:nvSpPr>
        <p:spPr>
          <a:xfrm>
            <a:off x="2242501" y="4864432"/>
            <a:ext cx="9580726" cy="1010708"/>
          </a:xfrm>
        </p:spPr>
        <p:txBody>
          <a:bodyPr anchor="ct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6" name="Slide Number Placeholder 5">
            <a:extLst>
              <a:ext uri="{FF2B5EF4-FFF2-40B4-BE49-F238E27FC236}">
                <a16:creationId xmlns:a16="http://schemas.microsoft.com/office/drawing/2014/main" id="{E69C12C2-93C3-0842-B8EB-3C2C30078B75}"/>
              </a:ext>
            </a:extLst>
          </p:cNvPr>
          <p:cNvSpPr>
            <a:spLocks noGrp="1"/>
          </p:cNvSpPr>
          <p:nvPr>
            <p:ph type="sldNum" sz="quarter" idx="19"/>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itle 6">
            <a:extLst>
              <a:ext uri="{FF2B5EF4-FFF2-40B4-BE49-F238E27FC236}">
                <a16:creationId xmlns:a16="http://schemas.microsoft.com/office/drawing/2014/main" id="{E6233335-B7F9-384B-9453-CE82C9BDC8DA}"/>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4FE1B18A-57E4-2E4C-81F7-346328362334}"/>
              </a:ext>
            </a:extLst>
          </p:cNvPr>
          <p:cNvSpPr>
            <a:spLocks noGrp="1"/>
          </p:cNvSpPr>
          <p:nvPr>
            <p:ph type="ftr" sz="quarter" idx="20"/>
          </p:nvPr>
        </p:nvSpPr>
        <p:spPr/>
        <p:txBody>
          <a:bodyPr/>
          <a:lstStyle/>
          <a:p>
            <a:endParaRPr lang="en-US"/>
          </a:p>
        </p:txBody>
      </p:sp>
      <p:cxnSp>
        <p:nvCxnSpPr>
          <p:cNvPr id="14" name="Straight Connector 13">
            <a:extLst>
              <a:ext uri="{FF2B5EF4-FFF2-40B4-BE49-F238E27FC236}">
                <a16:creationId xmlns:a16="http://schemas.microsoft.com/office/drawing/2014/main" id="{5D8FE754-4BF0-5741-AB02-723D411EADA7}"/>
              </a:ext>
            </a:extLst>
          </p:cNvPr>
          <p:cNvCxnSpPr>
            <a:cxnSpLocks/>
          </p:cNvCxnSpPr>
          <p:nvPr userDrawn="1"/>
        </p:nvCxnSpPr>
        <p:spPr>
          <a:xfrm>
            <a:off x="2049798" y="1536805"/>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4FF99594-D132-B343-B1ED-BFD0B028036A}"/>
              </a:ext>
            </a:extLst>
          </p:cNvPr>
          <p:cNvCxnSpPr>
            <a:cxnSpLocks/>
          </p:cNvCxnSpPr>
          <p:nvPr userDrawn="1"/>
        </p:nvCxnSpPr>
        <p:spPr>
          <a:xfrm>
            <a:off x="2049798" y="3194216"/>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8E595E7-841F-E14B-B7F8-1C2A953E7270}"/>
              </a:ext>
            </a:extLst>
          </p:cNvPr>
          <p:cNvCxnSpPr>
            <a:cxnSpLocks/>
          </p:cNvCxnSpPr>
          <p:nvPr userDrawn="1"/>
        </p:nvCxnSpPr>
        <p:spPr>
          <a:xfrm>
            <a:off x="2049798" y="4864432"/>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279670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022_TIMELINE - 3">
    <p:spTree>
      <p:nvGrpSpPr>
        <p:cNvPr id="1" name=""/>
        <p:cNvGrpSpPr/>
        <p:nvPr/>
      </p:nvGrpSpPr>
      <p:grpSpPr>
        <a:xfrm>
          <a:off x="0" y="0"/>
          <a:ext cx="0" cy="0"/>
          <a:chOff x="0" y="0"/>
          <a:chExt cx="0" cy="0"/>
        </a:xfrm>
      </p:grpSpPr>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1666303"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Click to edit Master text styles</a:t>
            </a:r>
          </a:p>
          <a:p>
            <a:pPr lvl="1"/>
            <a:r>
              <a:rPr lang="en-US"/>
              <a:t>Second level</a:t>
            </a:r>
          </a:p>
          <a:p>
            <a:pPr lvl="2"/>
            <a:r>
              <a:rPr lang="en-US"/>
              <a:t>Third level</a:t>
            </a:r>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5565116" y="1834512"/>
            <a:ext cx="1378759" cy="1192393"/>
          </a:xfrm>
          <a:solidFill>
            <a:schemeClr val="bg1"/>
          </a:solidFill>
        </p:spPr>
        <p:txBody>
          <a:bodyPr/>
          <a:lstStyle/>
          <a:p>
            <a:r>
              <a:rPr lang="en-US"/>
              <a:t>Click icon to add picture</a:t>
            </a:r>
          </a:p>
        </p:txBody>
      </p:sp>
      <p:sp>
        <p:nvSpPr>
          <p:cNvPr id="26" name="Text Placeholder 27">
            <a:extLst>
              <a:ext uri="{FF2B5EF4-FFF2-40B4-BE49-F238E27FC236}">
                <a16:creationId xmlns:a16="http://schemas.microsoft.com/office/drawing/2014/main" id="{203923EF-F6FC-6D49-81C9-69B119D8953B}"/>
              </a:ext>
            </a:extLst>
          </p:cNvPr>
          <p:cNvSpPr>
            <a:spLocks noGrp="1"/>
          </p:cNvSpPr>
          <p:nvPr>
            <p:ph type="body" sz="quarter" idx="18"/>
          </p:nvPr>
        </p:nvSpPr>
        <p:spPr>
          <a:xfrm>
            <a:off x="4886774"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Click to edit Master text styles</a:t>
            </a:r>
          </a:p>
          <a:p>
            <a:pPr lvl="1"/>
            <a:r>
              <a:rPr lang="en-US"/>
              <a:t>Second level</a:t>
            </a:r>
          </a:p>
          <a:p>
            <a:pPr lvl="2"/>
            <a:r>
              <a:rPr lang="en-US"/>
              <a:t>Third level</a:t>
            </a:r>
          </a:p>
        </p:txBody>
      </p:sp>
      <p:sp>
        <p:nvSpPr>
          <p:cNvPr id="29" name="Text Placeholder 27">
            <a:extLst>
              <a:ext uri="{FF2B5EF4-FFF2-40B4-BE49-F238E27FC236}">
                <a16:creationId xmlns:a16="http://schemas.microsoft.com/office/drawing/2014/main" id="{61687008-83E4-FF44-8294-812BBEB14F09}"/>
              </a:ext>
            </a:extLst>
          </p:cNvPr>
          <p:cNvSpPr>
            <a:spLocks noGrp="1"/>
          </p:cNvSpPr>
          <p:nvPr>
            <p:ph type="body" sz="quarter" idx="19"/>
          </p:nvPr>
        </p:nvSpPr>
        <p:spPr>
          <a:xfrm>
            <a:off x="8107246"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Click to edit Master text styles</a:t>
            </a:r>
          </a:p>
          <a:p>
            <a:pPr lvl="1"/>
            <a:r>
              <a:rPr lang="en-US"/>
              <a:t>Second level</a:t>
            </a:r>
          </a:p>
          <a:p>
            <a:pPr lvl="2"/>
            <a:r>
              <a:rPr lang="en-US"/>
              <a:t>Third level</a:t>
            </a:r>
          </a:p>
        </p:txBody>
      </p:sp>
      <p:sp>
        <p:nvSpPr>
          <p:cNvPr id="30" name="Picture Placeholder 2">
            <a:extLst>
              <a:ext uri="{FF2B5EF4-FFF2-40B4-BE49-F238E27FC236}">
                <a16:creationId xmlns:a16="http://schemas.microsoft.com/office/drawing/2014/main" id="{F2048F1C-F2E1-6845-AE56-DA7D9FFCA308}"/>
              </a:ext>
            </a:extLst>
          </p:cNvPr>
          <p:cNvSpPr>
            <a:spLocks noGrp="1"/>
          </p:cNvSpPr>
          <p:nvPr>
            <p:ph type="pic" sz="quarter" idx="20"/>
          </p:nvPr>
        </p:nvSpPr>
        <p:spPr>
          <a:xfrm>
            <a:off x="2343624" y="1838644"/>
            <a:ext cx="1378759" cy="1192393"/>
          </a:xfrm>
          <a:solidFill>
            <a:schemeClr val="bg1"/>
          </a:solidFill>
        </p:spPr>
        <p:txBody>
          <a:bodyPr/>
          <a:lstStyle/>
          <a:p>
            <a:r>
              <a:rPr lang="en-US"/>
              <a:t>Click icon to add picture</a:t>
            </a:r>
          </a:p>
        </p:txBody>
      </p:sp>
      <p:sp>
        <p:nvSpPr>
          <p:cNvPr id="31" name="Picture Placeholder 2">
            <a:extLst>
              <a:ext uri="{FF2B5EF4-FFF2-40B4-BE49-F238E27FC236}">
                <a16:creationId xmlns:a16="http://schemas.microsoft.com/office/drawing/2014/main" id="{98DE8E23-BA0F-5448-8D1C-9F6A46562DB6}"/>
              </a:ext>
            </a:extLst>
          </p:cNvPr>
          <p:cNvSpPr>
            <a:spLocks noGrp="1"/>
          </p:cNvSpPr>
          <p:nvPr>
            <p:ph type="pic" sz="quarter" idx="21"/>
          </p:nvPr>
        </p:nvSpPr>
        <p:spPr>
          <a:xfrm>
            <a:off x="8758084" y="1834512"/>
            <a:ext cx="1378759" cy="1192393"/>
          </a:xfrm>
          <a:solidFill>
            <a:schemeClr val="bg1"/>
          </a:solidFill>
        </p:spPr>
        <p:txBody>
          <a:bodyPr/>
          <a:lstStyle/>
          <a:p>
            <a:r>
              <a:rPr lang="en-US"/>
              <a:t>Click icon to add picture</a:t>
            </a:r>
          </a:p>
        </p:txBody>
      </p:sp>
      <p:grpSp>
        <p:nvGrpSpPr>
          <p:cNvPr id="16" name="Group 15">
            <a:extLst>
              <a:ext uri="{FF2B5EF4-FFF2-40B4-BE49-F238E27FC236}">
                <a16:creationId xmlns:a16="http://schemas.microsoft.com/office/drawing/2014/main" id="{9AD2D191-EDA7-1A4F-BC1F-B289335EAF29}"/>
              </a:ext>
            </a:extLst>
          </p:cNvPr>
          <p:cNvGrpSpPr/>
          <p:nvPr userDrawn="1"/>
        </p:nvGrpSpPr>
        <p:grpSpPr>
          <a:xfrm>
            <a:off x="2882646" y="3234711"/>
            <a:ext cx="6743700" cy="304800"/>
            <a:chOff x="4086225" y="4271760"/>
            <a:chExt cx="10115550" cy="457200"/>
          </a:xfrm>
        </p:grpSpPr>
        <p:sp>
          <p:nvSpPr>
            <p:cNvPr id="17" name="Oval 16">
              <a:extLst>
                <a:ext uri="{FF2B5EF4-FFF2-40B4-BE49-F238E27FC236}">
                  <a16:creationId xmlns:a16="http://schemas.microsoft.com/office/drawing/2014/main" id="{689CA033-C14E-E046-82ED-9B1ABA20139E}"/>
                </a:ext>
              </a:extLst>
            </p:cNvPr>
            <p:cNvSpPr/>
            <p:nvPr/>
          </p:nvSpPr>
          <p:spPr>
            <a:xfrm>
              <a:off x="8915400"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sp>
          <p:nvSpPr>
            <p:cNvPr id="18" name="Oval 17">
              <a:extLst>
                <a:ext uri="{FF2B5EF4-FFF2-40B4-BE49-F238E27FC236}">
                  <a16:creationId xmlns:a16="http://schemas.microsoft.com/office/drawing/2014/main" id="{67B7F9A3-1104-1A40-86E7-FF058DF8E1A2}"/>
                </a:ext>
              </a:extLst>
            </p:cNvPr>
            <p:cNvSpPr/>
            <p:nvPr/>
          </p:nvSpPr>
          <p:spPr>
            <a:xfrm>
              <a:off x="4086225"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sp>
          <p:nvSpPr>
            <p:cNvPr id="19" name="Oval 18">
              <a:extLst>
                <a:ext uri="{FF2B5EF4-FFF2-40B4-BE49-F238E27FC236}">
                  <a16:creationId xmlns:a16="http://schemas.microsoft.com/office/drawing/2014/main" id="{E7585444-8DF9-C94E-986A-9F23A1EDF10C}"/>
                </a:ext>
              </a:extLst>
            </p:cNvPr>
            <p:cNvSpPr/>
            <p:nvPr/>
          </p:nvSpPr>
          <p:spPr>
            <a:xfrm>
              <a:off x="13744575"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cxnSp>
          <p:nvCxnSpPr>
            <p:cNvPr id="20" name="Straight Connector 19">
              <a:extLst>
                <a:ext uri="{FF2B5EF4-FFF2-40B4-BE49-F238E27FC236}">
                  <a16:creationId xmlns:a16="http://schemas.microsoft.com/office/drawing/2014/main" id="{2DAF98BE-1566-3D4E-AFAD-AE93499F8DC1}"/>
                </a:ext>
              </a:extLst>
            </p:cNvPr>
            <p:cNvCxnSpPr>
              <a:stCxn id="18" idx="6"/>
              <a:endCxn id="17" idx="2"/>
            </p:cNvCxnSpPr>
            <p:nvPr/>
          </p:nvCxnSpPr>
          <p:spPr>
            <a:xfrm>
              <a:off x="4543425" y="4500360"/>
              <a:ext cx="4371975" cy="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1AE7B15-F414-2144-A795-2AB5872CC2C5}"/>
                </a:ext>
              </a:extLst>
            </p:cNvPr>
            <p:cNvCxnSpPr>
              <a:stCxn id="17" idx="6"/>
              <a:endCxn id="19" idx="2"/>
            </p:cNvCxnSpPr>
            <p:nvPr/>
          </p:nvCxnSpPr>
          <p:spPr>
            <a:xfrm>
              <a:off x="9372600" y="4500360"/>
              <a:ext cx="4371975" cy="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1D8D2BA7-B1F7-D941-865F-9AF39586692B}"/>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1DD005D8-C143-F541-A580-2FEC5454D916}"/>
              </a:ext>
            </a:extLst>
          </p:cNvPr>
          <p:cNvSpPr>
            <a:spLocks noGrp="1"/>
          </p:cNvSpPr>
          <p:nvPr>
            <p:ph type="sldNum" sz="quarter" idx="2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0170ECE1-1435-E649-9D8F-C412140E7DA1}"/>
              </a:ext>
            </a:extLst>
          </p:cNvPr>
          <p:cNvSpPr>
            <a:spLocks noGrp="1"/>
          </p:cNvSpPr>
          <p:nvPr>
            <p:ph type="ftr" sz="quarter" idx="24"/>
          </p:nvPr>
        </p:nvSpPr>
        <p:spPr/>
        <p:txBody>
          <a:bodyPr/>
          <a:lstStyle/>
          <a:p>
            <a:endParaRPr lang="en-US"/>
          </a:p>
        </p:txBody>
      </p:sp>
      <p:grpSp>
        <p:nvGrpSpPr>
          <p:cNvPr id="22" name="Group 21">
            <a:extLst>
              <a:ext uri="{FF2B5EF4-FFF2-40B4-BE49-F238E27FC236}">
                <a16:creationId xmlns:a16="http://schemas.microsoft.com/office/drawing/2014/main" id="{16123DEA-3122-D04F-986E-4DD434210DEF}"/>
              </a:ext>
            </a:extLst>
          </p:cNvPr>
          <p:cNvGrpSpPr/>
          <p:nvPr userDrawn="1"/>
        </p:nvGrpSpPr>
        <p:grpSpPr>
          <a:xfrm>
            <a:off x="-1" y="0"/>
            <a:ext cx="320041" cy="6858000"/>
            <a:chOff x="-1" y="0"/>
            <a:chExt cx="320041" cy="6858000"/>
          </a:xfrm>
        </p:grpSpPr>
        <p:sp>
          <p:nvSpPr>
            <p:cNvPr id="23" name="Rectangle 22">
              <a:extLst>
                <a:ext uri="{FF2B5EF4-FFF2-40B4-BE49-F238E27FC236}">
                  <a16:creationId xmlns:a16="http://schemas.microsoft.com/office/drawing/2014/main" id="{870544D2-99DC-A04C-A1DC-D7B6F6C2E56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5" name="Group 24">
              <a:extLst>
                <a:ext uri="{FF2B5EF4-FFF2-40B4-BE49-F238E27FC236}">
                  <a16:creationId xmlns:a16="http://schemas.microsoft.com/office/drawing/2014/main" id="{325DCBD6-4F92-5A4C-BD64-A66E973C826C}"/>
                </a:ext>
              </a:extLst>
            </p:cNvPr>
            <p:cNvGrpSpPr/>
            <p:nvPr userDrawn="1"/>
          </p:nvGrpSpPr>
          <p:grpSpPr>
            <a:xfrm>
              <a:off x="-1" y="0"/>
              <a:ext cx="320041" cy="6858000"/>
              <a:chOff x="-1" y="0"/>
              <a:chExt cx="320041" cy="6858000"/>
            </a:xfrm>
          </p:grpSpPr>
          <p:sp>
            <p:nvSpPr>
              <p:cNvPr id="27" name="Rectangle 26">
                <a:extLst>
                  <a:ext uri="{FF2B5EF4-FFF2-40B4-BE49-F238E27FC236}">
                    <a16:creationId xmlns:a16="http://schemas.microsoft.com/office/drawing/2014/main" id="{73E9FA38-CE46-6949-9003-85A75A624AAF}"/>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32" name="Graphic 31">
                <a:extLst>
                  <a:ext uri="{FF2B5EF4-FFF2-40B4-BE49-F238E27FC236}">
                    <a16:creationId xmlns:a16="http://schemas.microsoft.com/office/drawing/2014/main" id="{60610B30-4E93-0845-BB90-7BD1AA55781D}"/>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91349210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022_DATA - 1">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519950" y="2095150"/>
            <a:ext cx="6303242" cy="2667701"/>
          </a:xfrm>
          <a:prstGeom prst="rect">
            <a:avLst/>
          </a:prstGeom>
        </p:spPr>
        <p:txBody>
          <a:bodyPr anchor="ctr"/>
          <a:lstStyle>
            <a:lvl1pPr marL="0" indent="0" algn="l">
              <a:lnSpc>
                <a:spcPct val="100000"/>
              </a:lnSpc>
              <a:buNone/>
              <a:defRPr sz="4800">
                <a:solidFill>
                  <a:schemeClr val="tx1"/>
                </a:solidFill>
                <a:latin typeface="+mj-lt"/>
              </a:defRPr>
            </a:lvl1pPr>
          </a:lstStyle>
          <a:p>
            <a:pPr lvl="0"/>
            <a:r>
              <a:rPr lang="en-US"/>
              <a:t>Click to edit Master text styles</a:t>
            </a:r>
          </a:p>
        </p:txBody>
      </p:sp>
      <p:sp>
        <p:nvSpPr>
          <p:cNvPr id="3" name="Text Placeholder 2">
            <a:extLst>
              <a:ext uri="{FF2B5EF4-FFF2-40B4-BE49-F238E27FC236}">
                <a16:creationId xmlns:a16="http://schemas.microsoft.com/office/drawing/2014/main" id="{2E8D6957-8385-BA41-AC67-96E9BF1EE284}"/>
              </a:ext>
            </a:extLst>
          </p:cNvPr>
          <p:cNvSpPr>
            <a:spLocks noGrp="1"/>
          </p:cNvSpPr>
          <p:nvPr>
            <p:ph type="body" sz="quarter" idx="13" hasCustomPrompt="1"/>
          </p:nvPr>
        </p:nvSpPr>
        <p:spPr>
          <a:xfrm>
            <a:off x="685799" y="2095150"/>
            <a:ext cx="4443983" cy="2667701"/>
          </a:xfrm>
        </p:spPr>
        <p:txBody>
          <a:bodyPr anchor="ctr"/>
          <a:lstStyle>
            <a:lvl1pPr algn="ctr">
              <a:defRPr sz="11000" b="0">
                <a:solidFill>
                  <a:schemeClr val="tx1"/>
                </a:solidFill>
                <a:latin typeface="+mj-lt"/>
              </a:defRPr>
            </a:lvl1pPr>
          </a:lstStyle>
          <a:p>
            <a:pPr lvl="0"/>
            <a:r>
              <a:rPr lang="en-US"/>
              <a:t>00%</a:t>
            </a:r>
          </a:p>
        </p:txBody>
      </p:sp>
      <p:sp>
        <p:nvSpPr>
          <p:cNvPr id="7" name="Slide Number Placeholder 6">
            <a:extLst>
              <a:ext uri="{FF2B5EF4-FFF2-40B4-BE49-F238E27FC236}">
                <a16:creationId xmlns:a16="http://schemas.microsoft.com/office/drawing/2014/main" id="{5F76ABBC-3139-584D-9469-11ECCE91FFB3}"/>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Title 3">
            <a:extLst>
              <a:ext uri="{FF2B5EF4-FFF2-40B4-BE49-F238E27FC236}">
                <a16:creationId xmlns:a16="http://schemas.microsoft.com/office/drawing/2014/main" id="{AD9DB4DE-FDE9-EE44-862E-5A9C36031A15}"/>
              </a:ext>
            </a:extLst>
          </p:cNvPr>
          <p:cNvSpPr>
            <a:spLocks noGrp="1"/>
          </p:cNvSpPr>
          <p:nvPr>
            <p:ph type="title"/>
          </p:nvPr>
        </p:nvSpPr>
        <p:spPr/>
        <p:txBody>
          <a:bodyPr/>
          <a:lstStyle/>
          <a:p>
            <a:r>
              <a:rPr lang="en-US"/>
              <a:t>Click to edit Master title style</a:t>
            </a:r>
          </a:p>
        </p:txBody>
      </p:sp>
      <p:grpSp>
        <p:nvGrpSpPr>
          <p:cNvPr id="2" name="Group 1">
            <a:extLst>
              <a:ext uri="{FF2B5EF4-FFF2-40B4-BE49-F238E27FC236}">
                <a16:creationId xmlns:a16="http://schemas.microsoft.com/office/drawing/2014/main" id="{5FAAF41A-9497-914C-87FB-0E25819C8824}"/>
              </a:ext>
            </a:extLst>
          </p:cNvPr>
          <p:cNvGrpSpPr/>
          <p:nvPr userDrawn="1"/>
        </p:nvGrpSpPr>
        <p:grpSpPr>
          <a:xfrm>
            <a:off x="-1" y="0"/>
            <a:ext cx="320041" cy="6858000"/>
            <a:chOff x="-1" y="0"/>
            <a:chExt cx="320041" cy="6858000"/>
          </a:xfrm>
        </p:grpSpPr>
        <p:sp>
          <p:nvSpPr>
            <p:cNvPr id="9" name="Rectangle 8">
              <a:extLst>
                <a:ext uri="{FF2B5EF4-FFF2-40B4-BE49-F238E27FC236}">
                  <a16:creationId xmlns:a16="http://schemas.microsoft.com/office/drawing/2014/main" id="{1AE2CCC3-F479-E842-AE3C-887D18A9310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2" name="Rectangle 11">
              <a:extLst>
                <a:ext uri="{FF2B5EF4-FFF2-40B4-BE49-F238E27FC236}">
                  <a16:creationId xmlns:a16="http://schemas.microsoft.com/office/drawing/2014/main" id="{B06628BD-DF26-894A-8C0F-D0132CE6573B}"/>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
        <p:nvSpPr>
          <p:cNvPr id="5" name="Footer Placeholder 4">
            <a:extLst>
              <a:ext uri="{FF2B5EF4-FFF2-40B4-BE49-F238E27FC236}">
                <a16:creationId xmlns:a16="http://schemas.microsoft.com/office/drawing/2014/main" id="{AD9947CB-FACB-0840-AFD5-E6B6576284A3}"/>
              </a:ext>
            </a:extLst>
          </p:cNvPr>
          <p:cNvSpPr>
            <a:spLocks noGrp="1"/>
          </p:cNvSpPr>
          <p:nvPr>
            <p:ph type="ftr" sz="quarter" idx="16"/>
          </p:nvPr>
        </p:nvSpPr>
        <p:spPr/>
        <p:txBody>
          <a:bodyPr/>
          <a:lstStyle/>
          <a:p>
            <a:endParaRPr lang="en-US"/>
          </a:p>
        </p:txBody>
      </p:sp>
    </p:spTree>
    <p:extLst>
      <p:ext uri="{BB962C8B-B14F-4D97-AF65-F5344CB8AC3E}">
        <p14:creationId xmlns:p14="http://schemas.microsoft.com/office/powerpoint/2010/main" val="166026751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022_DATA - 2">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268944" y="1841500"/>
            <a:ext cx="6554247" cy="1168400"/>
          </a:xfrm>
          <a:prstGeom prst="rect">
            <a:avLst/>
          </a:prstGeom>
        </p:spPr>
        <p:txBody>
          <a:bodyPr anchor="ctr"/>
          <a:lstStyle>
            <a:lvl1pPr marL="0" indent="0" algn="l">
              <a:lnSpc>
                <a:spcPct val="100000"/>
              </a:lnSpc>
              <a:buNone/>
              <a:defRPr sz="3000">
                <a:solidFill>
                  <a:schemeClr val="tx1"/>
                </a:solidFill>
                <a:latin typeface="+mj-lt"/>
              </a:defRPr>
            </a:lvl1pPr>
          </a:lstStyle>
          <a:p>
            <a:pPr lvl="0"/>
            <a:r>
              <a:rPr lang="en-US"/>
              <a:t>Click to edit Master text styles</a:t>
            </a:r>
          </a:p>
        </p:txBody>
      </p:sp>
      <p:sp>
        <p:nvSpPr>
          <p:cNvPr id="3" name="Text Placeholder 2">
            <a:extLst>
              <a:ext uri="{FF2B5EF4-FFF2-40B4-BE49-F238E27FC236}">
                <a16:creationId xmlns:a16="http://schemas.microsoft.com/office/drawing/2014/main" id="{2E8D6957-8385-BA41-AC67-96E9BF1EE284}"/>
              </a:ext>
            </a:extLst>
          </p:cNvPr>
          <p:cNvSpPr>
            <a:spLocks noGrp="1"/>
          </p:cNvSpPr>
          <p:nvPr>
            <p:ph type="body" sz="quarter" idx="13" hasCustomPrompt="1"/>
          </p:nvPr>
        </p:nvSpPr>
        <p:spPr>
          <a:xfrm>
            <a:off x="2916959" y="1841500"/>
            <a:ext cx="1955801" cy="1168400"/>
          </a:xfrm>
        </p:spPr>
        <p:txBody>
          <a:bodyPr anchor="ctr"/>
          <a:lstStyle>
            <a:lvl1pPr algn="r">
              <a:defRPr sz="6400" b="0">
                <a:solidFill>
                  <a:schemeClr val="tx1"/>
                </a:solidFill>
                <a:latin typeface="+mj-lt"/>
              </a:defRPr>
            </a:lvl1pPr>
          </a:lstStyle>
          <a:p>
            <a:pPr lvl="0"/>
            <a:r>
              <a:rPr lang="en-US"/>
              <a:t>00%</a:t>
            </a:r>
          </a:p>
        </p:txBody>
      </p:sp>
      <p:cxnSp>
        <p:nvCxnSpPr>
          <p:cNvPr id="8" name="Straight Connector 7">
            <a:extLst>
              <a:ext uri="{FF2B5EF4-FFF2-40B4-BE49-F238E27FC236}">
                <a16:creationId xmlns:a16="http://schemas.microsoft.com/office/drawing/2014/main" id="{33969DCB-4232-0143-8615-239FE22DC0C8}"/>
              </a:ext>
            </a:extLst>
          </p:cNvPr>
          <p:cNvCxnSpPr/>
          <p:nvPr userDrawn="1"/>
        </p:nvCxnSpPr>
        <p:spPr>
          <a:xfrm>
            <a:off x="5064192" y="3848100"/>
            <a:ext cx="0" cy="11684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22034FFC-B08A-4749-B12F-394D3C4CCEBB}"/>
              </a:ext>
            </a:extLst>
          </p:cNvPr>
          <p:cNvCxnSpPr/>
          <p:nvPr userDrawn="1"/>
        </p:nvCxnSpPr>
        <p:spPr>
          <a:xfrm>
            <a:off x="5066417" y="1841500"/>
            <a:ext cx="0" cy="11684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2">
            <a:extLst>
              <a:ext uri="{FF2B5EF4-FFF2-40B4-BE49-F238E27FC236}">
                <a16:creationId xmlns:a16="http://schemas.microsoft.com/office/drawing/2014/main" id="{438D2998-A776-3D49-80B7-2C974A4F8630}"/>
              </a:ext>
            </a:extLst>
          </p:cNvPr>
          <p:cNvSpPr>
            <a:spLocks noGrp="1"/>
          </p:cNvSpPr>
          <p:nvPr>
            <p:ph type="body" sz="quarter" idx="14" hasCustomPrompt="1"/>
          </p:nvPr>
        </p:nvSpPr>
        <p:spPr>
          <a:xfrm>
            <a:off x="2916959" y="3849928"/>
            <a:ext cx="1955802" cy="1168400"/>
          </a:xfrm>
        </p:spPr>
        <p:txBody>
          <a:bodyPr anchor="ctr"/>
          <a:lstStyle>
            <a:lvl1pPr algn="r">
              <a:defRPr sz="6400" b="0">
                <a:solidFill>
                  <a:schemeClr val="tx1"/>
                </a:solidFill>
                <a:latin typeface="+mj-lt"/>
              </a:defRPr>
            </a:lvl1pPr>
          </a:lstStyle>
          <a:p>
            <a:pPr lvl="0"/>
            <a:r>
              <a:rPr lang="en-US"/>
              <a:t>00%</a:t>
            </a:r>
          </a:p>
        </p:txBody>
      </p:sp>
      <p:sp>
        <p:nvSpPr>
          <p:cNvPr id="15" name="Text Placeholder 3">
            <a:extLst>
              <a:ext uri="{FF2B5EF4-FFF2-40B4-BE49-F238E27FC236}">
                <a16:creationId xmlns:a16="http://schemas.microsoft.com/office/drawing/2014/main" id="{6BE14881-CE3B-A941-B45C-92918736AAF2}"/>
              </a:ext>
            </a:extLst>
          </p:cNvPr>
          <p:cNvSpPr>
            <a:spLocks noGrp="1"/>
          </p:cNvSpPr>
          <p:nvPr>
            <p:ph type="body" sz="quarter" idx="15"/>
          </p:nvPr>
        </p:nvSpPr>
        <p:spPr>
          <a:xfrm>
            <a:off x="5268944" y="3848100"/>
            <a:ext cx="6554247" cy="1168400"/>
          </a:xfrm>
          <a:prstGeom prst="rect">
            <a:avLst/>
          </a:prstGeom>
        </p:spPr>
        <p:txBody>
          <a:bodyPr anchor="ctr"/>
          <a:lstStyle>
            <a:lvl1pPr marL="0" indent="0" algn="l">
              <a:lnSpc>
                <a:spcPct val="100000"/>
              </a:lnSpc>
              <a:buNone/>
              <a:defRPr sz="3000">
                <a:solidFill>
                  <a:schemeClr val="tx1"/>
                </a:solidFill>
                <a:latin typeface="+mj-lt"/>
              </a:defRPr>
            </a:lvl1pPr>
          </a:lstStyle>
          <a:p>
            <a:pPr lvl="0"/>
            <a:r>
              <a:rPr lang="en-US"/>
              <a:t>Click to edit Master text styles</a:t>
            </a:r>
          </a:p>
        </p:txBody>
      </p:sp>
      <p:sp>
        <p:nvSpPr>
          <p:cNvPr id="7" name="Slide Number Placeholder 6">
            <a:extLst>
              <a:ext uri="{FF2B5EF4-FFF2-40B4-BE49-F238E27FC236}">
                <a16:creationId xmlns:a16="http://schemas.microsoft.com/office/drawing/2014/main" id="{6A8D8E51-1272-D34C-A0D9-007837EBA8A9}"/>
              </a:ext>
            </a:extLst>
          </p:cNvPr>
          <p:cNvSpPr>
            <a:spLocks noGrp="1"/>
          </p:cNvSpPr>
          <p:nvPr>
            <p:ph type="sldNum" sz="quarter" idx="17"/>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pic>
        <p:nvPicPr>
          <p:cNvPr id="9" name="Picture 8">
            <a:extLst>
              <a:ext uri="{FF2B5EF4-FFF2-40B4-BE49-F238E27FC236}">
                <a16:creationId xmlns:a16="http://schemas.microsoft.com/office/drawing/2014/main" id="{AFC496C3-AFEE-F04B-B71E-22F034AC71A4}"/>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282302" y="-1"/>
            <a:ext cx="1635760" cy="6858001"/>
          </a:xfrm>
          <a:prstGeom prst="rect">
            <a:avLst/>
          </a:prstGeom>
        </p:spPr>
      </p:pic>
      <p:sp>
        <p:nvSpPr>
          <p:cNvPr id="5" name="Footer Placeholder 4">
            <a:extLst>
              <a:ext uri="{FF2B5EF4-FFF2-40B4-BE49-F238E27FC236}">
                <a16:creationId xmlns:a16="http://schemas.microsoft.com/office/drawing/2014/main" id="{8B7F7372-2F24-D44D-A081-9DE9F7E0731E}"/>
              </a:ext>
            </a:extLst>
          </p:cNvPr>
          <p:cNvSpPr>
            <a:spLocks noGrp="1"/>
          </p:cNvSpPr>
          <p:nvPr>
            <p:ph type="ftr" sz="quarter" idx="18"/>
          </p:nvPr>
        </p:nvSpPr>
        <p:spPr>
          <a:xfrm>
            <a:off x="2916958" y="6248400"/>
            <a:ext cx="7687034" cy="304800"/>
          </a:xfrm>
        </p:spPr>
        <p:txBody>
          <a:bodyPr/>
          <a:lstStyle/>
          <a:p>
            <a:endParaRPr lang="en-US"/>
          </a:p>
        </p:txBody>
      </p:sp>
      <p:sp>
        <p:nvSpPr>
          <p:cNvPr id="10" name="Title 9">
            <a:extLst>
              <a:ext uri="{FF2B5EF4-FFF2-40B4-BE49-F238E27FC236}">
                <a16:creationId xmlns:a16="http://schemas.microsoft.com/office/drawing/2014/main" id="{07FDA30D-D15A-2E47-90D0-24E5610C870D}"/>
              </a:ext>
            </a:extLst>
          </p:cNvPr>
          <p:cNvSpPr>
            <a:spLocks noGrp="1"/>
          </p:cNvSpPr>
          <p:nvPr>
            <p:ph type="title"/>
          </p:nvPr>
        </p:nvSpPr>
        <p:spPr>
          <a:xfrm>
            <a:off x="2916958" y="365760"/>
            <a:ext cx="8906233" cy="603504"/>
          </a:xfrm>
        </p:spPr>
        <p:txBody>
          <a:bodyPr/>
          <a:lstStyle/>
          <a:p>
            <a:r>
              <a:rPr lang="en-US"/>
              <a:t>Click to edit Master title style</a:t>
            </a:r>
          </a:p>
        </p:txBody>
      </p:sp>
    </p:spTree>
    <p:extLst>
      <p:ext uri="{BB962C8B-B14F-4D97-AF65-F5344CB8AC3E}">
        <p14:creationId xmlns:p14="http://schemas.microsoft.com/office/powerpoint/2010/main" val="1275084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022_DATA CHART - 1 (V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5" name="Chart Placeholder 19">
            <a:extLst>
              <a:ext uri="{FF2B5EF4-FFF2-40B4-BE49-F238E27FC236}">
                <a16:creationId xmlns:a16="http://schemas.microsoft.com/office/drawing/2014/main" id="{74B732FC-5649-0E42-A416-47988564D6DA}"/>
              </a:ext>
            </a:extLst>
          </p:cNvPr>
          <p:cNvSpPr>
            <a:spLocks noGrp="1"/>
          </p:cNvSpPr>
          <p:nvPr>
            <p:ph type="chart" sz="quarter" idx="13"/>
          </p:nvPr>
        </p:nvSpPr>
        <p:spPr>
          <a:xfrm>
            <a:off x="4191000" y="2421930"/>
            <a:ext cx="4114800" cy="3527770"/>
          </a:xfrm>
        </p:spPr>
        <p:txBody>
          <a:bodyPr/>
          <a:lstStyle/>
          <a:p>
            <a:r>
              <a:rPr lang="en-US"/>
              <a:t>Click icon to add chart</a:t>
            </a:r>
          </a:p>
        </p:txBody>
      </p:sp>
      <p:sp>
        <p:nvSpPr>
          <p:cNvPr id="28" name="Text Placeholder 27">
            <a:extLst>
              <a:ext uri="{FF2B5EF4-FFF2-40B4-BE49-F238E27FC236}">
                <a16:creationId xmlns:a16="http://schemas.microsoft.com/office/drawing/2014/main" id="{8BBC26E3-E298-6949-B6C2-A3B01686DB5D}"/>
              </a:ext>
            </a:extLst>
          </p:cNvPr>
          <p:cNvSpPr>
            <a:spLocks noGrp="1"/>
          </p:cNvSpPr>
          <p:nvPr>
            <p:ph type="body" sz="quarter" idx="14" hasCustomPrompt="1"/>
          </p:nvPr>
        </p:nvSpPr>
        <p:spPr>
          <a:xfrm>
            <a:off x="685800" y="1463040"/>
            <a:ext cx="11137392" cy="660400"/>
          </a:xfrm>
        </p:spPr>
        <p:txBody>
          <a:bodyPr anchor="ctr"/>
          <a:lstStyle>
            <a:lvl1pPr algn="ctr">
              <a:defRPr/>
            </a:lvl1pPr>
            <a:lvl2pPr marL="0" indent="0" algn="ctr">
              <a:buNone/>
              <a:defRPr/>
            </a:lvl2pPr>
            <a:lvl3pPr algn="ctr">
              <a:defRPr/>
            </a:lvl3pPr>
            <a:lvl4pPr algn="ctr">
              <a:defRPr/>
            </a:lvl4pPr>
            <a:lvl5pPr algn="ctr">
              <a:defRPr/>
            </a:lvl5pPr>
          </a:lstStyle>
          <a:p>
            <a:pPr lvl="1"/>
            <a:r>
              <a:rPr lang="en-US"/>
              <a:t>Second level</a:t>
            </a:r>
          </a:p>
        </p:txBody>
      </p:sp>
      <p:sp>
        <p:nvSpPr>
          <p:cNvPr id="29" name="Text Placeholder 27">
            <a:extLst>
              <a:ext uri="{FF2B5EF4-FFF2-40B4-BE49-F238E27FC236}">
                <a16:creationId xmlns:a16="http://schemas.microsoft.com/office/drawing/2014/main" id="{2182135E-BB58-504A-8CA1-DC79BFDC9760}"/>
              </a:ext>
            </a:extLst>
          </p:cNvPr>
          <p:cNvSpPr>
            <a:spLocks noGrp="1"/>
          </p:cNvSpPr>
          <p:nvPr>
            <p:ph type="body" sz="quarter" idx="15"/>
          </p:nvPr>
        </p:nvSpPr>
        <p:spPr>
          <a:xfrm>
            <a:off x="1173731" y="5005629"/>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Click to edit Master text styles</a:t>
            </a:r>
          </a:p>
          <a:p>
            <a:pPr lvl="1"/>
            <a:r>
              <a:rPr lang="en-US"/>
              <a:t>Second level</a:t>
            </a:r>
          </a:p>
        </p:txBody>
      </p:sp>
      <p:sp>
        <p:nvSpPr>
          <p:cNvPr id="30" name="Text Placeholder 27">
            <a:extLst>
              <a:ext uri="{FF2B5EF4-FFF2-40B4-BE49-F238E27FC236}">
                <a16:creationId xmlns:a16="http://schemas.microsoft.com/office/drawing/2014/main" id="{04D62AED-963B-DD46-8AD6-39421FB3091C}"/>
              </a:ext>
            </a:extLst>
          </p:cNvPr>
          <p:cNvSpPr>
            <a:spLocks noGrp="1"/>
          </p:cNvSpPr>
          <p:nvPr>
            <p:ph type="body" sz="quarter" idx="16"/>
          </p:nvPr>
        </p:nvSpPr>
        <p:spPr>
          <a:xfrm>
            <a:off x="1173731" y="3713779"/>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Click to edit Master text styles</a:t>
            </a:r>
          </a:p>
          <a:p>
            <a:pPr lvl="1"/>
            <a:r>
              <a:rPr lang="en-US"/>
              <a:t>Second level</a:t>
            </a:r>
          </a:p>
        </p:txBody>
      </p:sp>
      <p:sp>
        <p:nvSpPr>
          <p:cNvPr id="31" name="Text Placeholder 27">
            <a:extLst>
              <a:ext uri="{FF2B5EF4-FFF2-40B4-BE49-F238E27FC236}">
                <a16:creationId xmlns:a16="http://schemas.microsoft.com/office/drawing/2014/main" id="{F124FBBA-1393-004A-99D8-E55F18E3377C}"/>
              </a:ext>
            </a:extLst>
          </p:cNvPr>
          <p:cNvSpPr>
            <a:spLocks noGrp="1"/>
          </p:cNvSpPr>
          <p:nvPr>
            <p:ph type="body" sz="quarter" idx="17"/>
          </p:nvPr>
        </p:nvSpPr>
        <p:spPr>
          <a:xfrm>
            <a:off x="1173730" y="2421930"/>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Click to edit Master text styles</a:t>
            </a:r>
          </a:p>
          <a:p>
            <a:pPr lvl="1"/>
            <a:r>
              <a:rPr lang="en-US"/>
              <a:t>Second level</a:t>
            </a:r>
          </a:p>
        </p:txBody>
      </p:sp>
      <p:sp>
        <p:nvSpPr>
          <p:cNvPr id="32" name="Text Placeholder 27">
            <a:extLst>
              <a:ext uri="{FF2B5EF4-FFF2-40B4-BE49-F238E27FC236}">
                <a16:creationId xmlns:a16="http://schemas.microsoft.com/office/drawing/2014/main" id="{ADD44797-1CA4-0E4F-A7ED-C8D85A4300A5}"/>
              </a:ext>
            </a:extLst>
          </p:cNvPr>
          <p:cNvSpPr>
            <a:spLocks noGrp="1"/>
          </p:cNvSpPr>
          <p:nvPr>
            <p:ph type="body" sz="quarter" idx="18"/>
          </p:nvPr>
        </p:nvSpPr>
        <p:spPr>
          <a:xfrm>
            <a:off x="8538805" y="5005838"/>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Click to edit Master text styles</a:t>
            </a:r>
          </a:p>
          <a:p>
            <a:pPr lvl="1"/>
            <a:r>
              <a:rPr lang="en-US"/>
              <a:t>Second level</a:t>
            </a:r>
          </a:p>
        </p:txBody>
      </p:sp>
      <p:sp>
        <p:nvSpPr>
          <p:cNvPr id="33" name="Text Placeholder 27">
            <a:extLst>
              <a:ext uri="{FF2B5EF4-FFF2-40B4-BE49-F238E27FC236}">
                <a16:creationId xmlns:a16="http://schemas.microsoft.com/office/drawing/2014/main" id="{4F5E9C07-67ED-364E-9F31-24100542F9F7}"/>
              </a:ext>
            </a:extLst>
          </p:cNvPr>
          <p:cNvSpPr>
            <a:spLocks noGrp="1"/>
          </p:cNvSpPr>
          <p:nvPr>
            <p:ph type="body" sz="quarter" idx="19"/>
          </p:nvPr>
        </p:nvSpPr>
        <p:spPr>
          <a:xfrm>
            <a:off x="8538805" y="3713988"/>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Click to edit Master text styles</a:t>
            </a:r>
          </a:p>
          <a:p>
            <a:pPr lvl="1"/>
            <a:r>
              <a:rPr lang="en-US"/>
              <a:t>Second level</a:t>
            </a:r>
          </a:p>
        </p:txBody>
      </p:sp>
      <p:sp>
        <p:nvSpPr>
          <p:cNvPr id="34" name="Text Placeholder 27">
            <a:extLst>
              <a:ext uri="{FF2B5EF4-FFF2-40B4-BE49-F238E27FC236}">
                <a16:creationId xmlns:a16="http://schemas.microsoft.com/office/drawing/2014/main" id="{2F00007C-60B2-CA49-BF19-0079BC9A0336}"/>
              </a:ext>
            </a:extLst>
          </p:cNvPr>
          <p:cNvSpPr>
            <a:spLocks noGrp="1"/>
          </p:cNvSpPr>
          <p:nvPr>
            <p:ph type="body" sz="quarter" idx="20"/>
          </p:nvPr>
        </p:nvSpPr>
        <p:spPr>
          <a:xfrm>
            <a:off x="8538804" y="2422139"/>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Click to edit Master text styles</a:t>
            </a:r>
          </a:p>
          <a:p>
            <a:pPr lvl="1"/>
            <a:r>
              <a:rPr lang="en-US"/>
              <a:t>Second level</a:t>
            </a:r>
          </a:p>
        </p:txBody>
      </p:sp>
      <p:sp>
        <p:nvSpPr>
          <p:cNvPr id="4" name="Footer Placeholder 3">
            <a:extLst>
              <a:ext uri="{FF2B5EF4-FFF2-40B4-BE49-F238E27FC236}">
                <a16:creationId xmlns:a16="http://schemas.microsoft.com/office/drawing/2014/main" id="{5FFAC037-72EA-DA43-A67B-07E2437BFD48}"/>
              </a:ext>
            </a:extLst>
          </p:cNvPr>
          <p:cNvSpPr>
            <a:spLocks noGrp="1"/>
          </p:cNvSpPr>
          <p:nvPr>
            <p:ph type="ftr" sz="quarter" idx="21"/>
          </p:nvPr>
        </p:nvSpPr>
        <p:spPr/>
        <p:txBody>
          <a:bodyPr/>
          <a:lstStyle/>
          <a:p>
            <a:endParaRPr lang="en-US"/>
          </a:p>
        </p:txBody>
      </p:sp>
      <p:grpSp>
        <p:nvGrpSpPr>
          <p:cNvPr id="13" name="Group 12">
            <a:extLst>
              <a:ext uri="{FF2B5EF4-FFF2-40B4-BE49-F238E27FC236}">
                <a16:creationId xmlns:a16="http://schemas.microsoft.com/office/drawing/2014/main" id="{4653B64E-CC92-2040-9A17-3C6A391CC359}"/>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4F297471-823A-B24F-952F-1F1DB7B23D0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955DE3B1-C436-BE4E-B608-B528687FFBD0}"/>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EBEDD49F-99C0-E940-A9BA-9D2FB0F72CAC}"/>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DBD1A773-293F-A247-AF73-8F21539A624D}"/>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404963135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022_DATA CHART - 1">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522298" y="1898164"/>
            <a:ext cx="6300894" cy="3556000"/>
          </a:xfrm>
          <a:prstGeom prst="rect">
            <a:avLst/>
          </a:prstGeom>
        </p:spPr>
        <p:txBody>
          <a:bodyPr anchor="ctr"/>
          <a:lstStyle>
            <a:lvl1pPr marL="0" indent="0" algn="l">
              <a:lnSpc>
                <a:spcPct val="150000"/>
              </a:lnSpc>
              <a:buNone/>
              <a:defRPr sz="1900">
                <a:solidFill>
                  <a:schemeClr val="tx1"/>
                </a:solidFill>
                <a:latin typeface="+mn-lt"/>
              </a:defRPr>
            </a:lvl1pPr>
          </a:lstStyle>
          <a:p>
            <a:pPr lvl="0"/>
            <a:r>
              <a:rPr lang="en-US"/>
              <a:t>Click to edit Master text styles</a:t>
            </a:r>
          </a:p>
        </p:txBody>
      </p:sp>
      <p:sp>
        <p:nvSpPr>
          <p:cNvPr id="2" name="Title 1">
            <a:extLst>
              <a:ext uri="{FF2B5EF4-FFF2-40B4-BE49-F238E27FC236}">
                <a16:creationId xmlns:a16="http://schemas.microsoft.com/office/drawing/2014/main" id="{C3081686-9B4E-2F4F-8D10-69023E75F9DD}"/>
              </a:ext>
            </a:extLst>
          </p:cNvPr>
          <p:cNvSpPr>
            <a:spLocks noGrp="1"/>
          </p:cNvSpPr>
          <p:nvPr>
            <p:ph type="title"/>
          </p:nvPr>
        </p:nvSpPr>
        <p:spPr/>
        <p:txBody>
          <a:bodyPr/>
          <a:lstStyle/>
          <a:p>
            <a:r>
              <a:rPr lang="en-US"/>
              <a:t>Click to edit Master title style</a:t>
            </a:r>
          </a:p>
        </p:txBody>
      </p:sp>
      <p:sp>
        <p:nvSpPr>
          <p:cNvPr id="20" name="Chart Placeholder 19">
            <a:extLst>
              <a:ext uri="{FF2B5EF4-FFF2-40B4-BE49-F238E27FC236}">
                <a16:creationId xmlns:a16="http://schemas.microsoft.com/office/drawing/2014/main" id="{DB6197CF-C3DD-594E-BB1B-7B07D7495D0C}"/>
              </a:ext>
            </a:extLst>
          </p:cNvPr>
          <p:cNvSpPr>
            <a:spLocks noGrp="1"/>
          </p:cNvSpPr>
          <p:nvPr>
            <p:ph type="chart" sz="quarter" idx="13"/>
          </p:nvPr>
        </p:nvSpPr>
        <p:spPr>
          <a:xfrm>
            <a:off x="685800" y="1898164"/>
            <a:ext cx="4435773" cy="3556000"/>
          </a:xfrm>
        </p:spPr>
        <p:txBody>
          <a:bodyPr/>
          <a:lstStyle/>
          <a:p>
            <a:r>
              <a:rPr lang="en-US"/>
              <a:t>Click icon to add chart</a:t>
            </a:r>
          </a:p>
        </p:txBody>
      </p:sp>
      <p:sp>
        <p:nvSpPr>
          <p:cNvPr id="7" name="Slide Number Placeholder 6">
            <a:extLst>
              <a:ext uri="{FF2B5EF4-FFF2-40B4-BE49-F238E27FC236}">
                <a16:creationId xmlns:a16="http://schemas.microsoft.com/office/drawing/2014/main" id="{5BEC92AC-3BB2-0643-954A-0D62DA3CAFB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4994B978-C3C7-734F-B333-2F36FF25B2A6}"/>
              </a:ext>
            </a:extLst>
          </p:cNvPr>
          <p:cNvSpPr>
            <a:spLocks noGrp="1"/>
          </p:cNvSpPr>
          <p:nvPr>
            <p:ph type="ftr" sz="quarter" idx="16"/>
          </p:nvPr>
        </p:nvSpPr>
        <p:spPr/>
        <p:txBody>
          <a:bodyPr/>
          <a:lstStyle/>
          <a:p>
            <a:endParaRPr lang="en-US"/>
          </a:p>
        </p:txBody>
      </p:sp>
      <p:grpSp>
        <p:nvGrpSpPr>
          <p:cNvPr id="8" name="Group 7">
            <a:extLst>
              <a:ext uri="{FF2B5EF4-FFF2-40B4-BE49-F238E27FC236}">
                <a16:creationId xmlns:a16="http://schemas.microsoft.com/office/drawing/2014/main" id="{0EA8535F-759B-9044-A092-8A8C15463D37}"/>
              </a:ext>
            </a:extLst>
          </p:cNvPr>
          <p:cNvGrpSpPr/>
          <p:nvPr userDrawn="1"/>
        </p:nvGrpSpPr>
        <p:grpSpPr>
          <a:xfrm>
            <a:off x="-1" y="-1"/>
            <a:ext cx="320041" cy="6858001"/>
            <a:chOff x="-1" y="-1"/>
            <a:chExt cx="320041" cy="6858001"/>
          </a:xfrm>
        </p:grpSpPr>
        <p:sp>
          <p:nvSpPr>
            <p:cNvPr id="9" name="Rectangle 8">
              <a:extLst>
                <a:ext uri="{FF2B5EF4-FFF2-40B4-BE49-F238E27FC236}">
                  <a16:creationId xmlns:a16="http://schemas.microsoft.com/office/drawing/2014/main" id="{47AA2B98-DA5D-AD4F-9626-F972982F32E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B5F172C1-7400-E74F-AD80-1CAC356B768C}"/>
                </a:ext>
              </a:extLst>
            </p:cNvPr>
            <p:cNvGrpSpPr/>
            <p:nvPr userDrawn="1"/>
          </p:nvGrpSpPr>
          <p:grpSpPr>
            <a:xfrm>
              <a:off x="-1" y="-1"/>
              <a:ext cx="320041" cy="6858001"/>
              <a:chOff x="-1" y="-1"/>
              <a:chExt cx="320041" cy="6858001"/>
            </a:xfrm>
          </p:grpSpPr>
          <p:sp>
            <p:nvSpPr>
              <p:cNvPr id="11" name="Rectangle 10">
                <a:extLst>
                  <a:ext uri="{FF2B5EF4-FFF2-40B4-BE49-F238E27FC236}">
                    <a16:creationId xmlns:a16="http://schemas.microsoft.com/office/drawing/2014/main" id="{3A433EE9-085E-604B-A36F-12095C31E4EF}"/>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2" name="Picture 11">
                <a:extLst>
                  <a:ext uri="{FF2B5EF4-FFF2-40B4-BE49-F238E27FC236}">
                    <a16:creationId xmlns:a16="http://schemas.microsoft.com/office/drawing/2014/main" id="{7E7B8D30-3203-724B-9914-0E2CAE6B5EF9}"/>
                  </a:ext>
                </a:extLst>
              </p:cNvPr>
              <p:cNvPicPr>
                <a:picLocks noChangeAspect="1"/>
              </p:cNvPicPr>
              <p:nvPr userDrawn="1"/>
            </p:nvPicPr>
            <p:blipFill rotWithShape="1">
              <a:blip r:embed="rId2" cstate="email">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181685920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022_DATA CHART -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81686-9B4E-2F4F-8D10-69023E75F9DD}"/>
              </a:ext>
            </a:extLst>
          </p:cNvPr>
          <p:cNvSpPr>
            <a:spLocks noGrp="1"/>
          </p:cNvSpPr>
          <p:nvPr>
            <p:ph type="title"/>
          </p:nvPr>
        </p:nvSpPr>
        <p:spPr/>
        <p:txBody>
          <a:bodyPr/>
          <a:lstStyle/>
          <a:p>
            <a:r>
              <a:rPr lang="en-US"/>
              <a:t>Click to edit Master title style</a:t>
            </a:r>
          </a:p>
        </p:txBody>
      </p:sp>
      <p:sp>
        <p:nvSpPr>
          <p:cNvPr id="36" name="Text Placeholder 27">
            <a:extLst>
              <a:ext uri="{FF2B5EF4-FFF2-40B4-BE49-F238E27FC236}">
                <a16:creationId xmlns:a16="http://schemas.microsoft.com/office/drawing/2014/main" id="{B3168FB4-4C17-9E48-A067-381F505CFCC9}"/>
              </a:ext>
            </a:extLst>
          </p:cNvPr>
          <p:cNvSpPr>
            <a:spLocks noGrp="1"/>
          </p:cNvSpPr>
          <p:nvPr>
            <p:ph type="body" sz="quarter" idx="15"/>
          </p:nvPr>
        </p:nvSpPr>
        <p:spPr>
          <a:xfrm>
            <a:off x="2447544" y="1912713"/>
            <a:ext cx="3584448" cy="1537804"/>
          </a:xfrm>
        </p:spPr>
        <p:txBody>
          <a:bodyP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Click to edit Master text styles</a:t>
            </a:r>
          </a:p>
          <a:p>
            <a:pPr lvl="1"/>
            <a:r>
              <a:rPr lang="en-US"/>
              <a:t>Second level</a:t>
            </a:r>
          </a:p>
        </p:txBody>
      </p:sp>
      <p:sp>
        <p:nvSpPr>
          <p:cNvPr id="37" name="Text Placeholder 27">
            <a:extLst>
              <a:ext uri="{FF2B5EF4-FFF2-40B4-BE49-F238E27FC236}">
                <a16:creationId xmlns:a16="http://schemas.microsoft.com/office/drawing/2014/main" id="{6F9F0542-1195-264E-89B8-E164B58C5A5C}"/>
              </a:ext>
            </a:extLst>
          </p:cNvPr>
          <p:cNvSpPr>
            <a:spLocks noGrp="1"/>
          </p:cNvSpPr>
          <p:nvPr>
            <p:ph type="body" sz="quarter" idx="16"/>
          </p:nvPr>
        </p:nvSpPr>
        <p:spPr>
          <a:xfrm>
            <a:off x="2447544" y="3944713"/>
            <a:ext cx="3584448" cy="1537804"/>
          </a:xfrm>
        </p:spPr>
        <p:txBody>
          <a:bodyP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Click to edit Master text styles</a:t>
            </a:r>
          </a:p>
          <a:p>
            <a:pPr lvl="1"/>
            <a:r>
              <a:rPr lang="en-US"/>
              <a:t>Second level</a:t>
            </a:r>
          </a:p>
        </p:txBody>
      </p:sp>
      <p:sp>
        <p:nvSpPr>
          <p:cNvPr id="38" name="Text Placeholder 27">
            <a:extLst>
              <a:ext uri="{FF2B5EF4-FFF2-40B4-BE49-F238E27FC236}">
                <a16:creationId xmlns:a16="http://schemas.microsoft.com/office/drawing/2014/main" id="{B2F4BAC6-C8D5-E543-80C4-089186357BB7}"/>
              </a:ext>
            </a:extLst>
          </p:cNvPr>
          <p:cNvSpPr>
            <a:spLocks noGrp="1"/>
          </p:cNvSpPr>
          <p:nvPr>
            <p:ph type="body" sz="quarter" idx="17"/>
          </p:nvPr>
        </p:nvSpPr>
        <p:spPr>
          <a:xfrm>
            <a:off x="8238744" y="1912713"/>
            <a:ext cx="3584448" cy="1537804"/>
          </a:xfrm>
        </p:spPr>
        <p:txBody>
          <a:bodyP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Click to edit Master text styles</a:t>
            </a:r>
          </a:p>
          <a:p>
            <a:pPr lvl="1"/>
            <a:r>
              <a:rPr lang="en-US"/>
              <a:t>Second level</a:t>
            </a:r>
          </a:p>
        </p:txBody>
      </p:sp>
      <p:sp>
        <p:nvSpPr>
          <p:cNvPr id="39" name="Text Placeholder 27">
            <a:extLst>
              <a:ext uri="{FF2B5EF4-FFF2-40B4-BE49-F238E27FC236}">
                <a16:creationId xmlns:a16="http://schemas.microsoft.com/office/drawing/2014/main" id="{6D03709F-C398-0646-A61C-23669DD686E0}"/>
              </a:ext>
            </a:extLst>
          </p:cNvPr>
          <p:cNvSpPr>
            <a:spLocks noGrp="1"/>
          </p:cNvSpPr>
          <p:nvPr>
            <p:ph type="body" sz="quarter" idx="18"/>
          </p:nvPr>
        </p:nvSpPr>
        <p:spPr>
          <a:xfrm>
            <a:off x="8238744" y="3944713"/>
            <a:ext cx="3584448" cy="1537804"/>
          </a:xfrm>
        </p:spPr>
        <p:txBody>
          <a:bodyP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Click to edit Master text styles</a:t>
            </a:r>
          </a:p>
          <a:p>
            <a:pPr lvl="1"/>
            <a:r>
              <a:rPr lang="en-US"/>
              <a:t>Second level</a:t>
            </a:r>
          </a:p>
        </p:txBody>
      </p:sp>
      <p:sp>
        <p:nvSpPr>
          <p:cNvPr id="41" name="Chart Placeholder 39">
            <a:extLst>
              <a:ext uri="{FF2B5EF4-FFF2-40B4-BE49-F238E27FC236}">
                <a16:creationId xmlns:a16="http://schemas.microsoft.com/office/drawing/2014/main" id="{37FD8234-26A8-B64E-B9F7-6E950095F728}"/>
              </a:ext>
            </a:extLst>
          </p:cNvPr>
          <p:cNvSpPr>
            <a:spLocks noGrp="1"/>
          </p:cNvSpPr>
          <p:nvPr>
            <p:ph type="chart" sz="quarter" idx="20"/>
          </p:nvPr>
        </p:nvSpPr>
        <p:spPr>
          <a:xfrm>
            <a:off x="6477000" y="1910119"/>
            <a:ext cx="1574800" cy="1540398"/>
          </a:xfrm>
        </p:spPr>
        <p:txBody>
          <a:bodyPr/>
          <a:lstStyle/>
          <a:p>
            <a:r>
              <a:rPr lang="en-US"/>
              <a:t>Click icon to add chart</a:t>
            </a:r>
          </a:p>
        </p:txBody>
      </p:sp>
      <p:sp>
        <p:nvSpPr>
          <p:cNvPr id="42" name="Chart Placeholder 39">
            <a:extLst>
              <a:ext uri="{FF2B5EF4-FFF2-40B4-BE49-F238E27FC236}">
                <a16:creationId xmlns:a16="http://schemas.microsoft.com/office/drawing/2014/main" id="{82573EE2-7E5D-6848-9B84-3BBB1016ACFB}"/>
              </a:ext>
            </a:extLst>
          </p:cNvPr>
          <p:cNvSpPr>
            <a:spLocks noGrp="1"/>
          </p:cNvSpPr>
          <p:nvPr>
            <p:ph type="chart" sz="quarter" idx="21"/>
          </p:nvPr>
        </p:nvSpPr>
        <p:spPr>
          <a:xfrm>
            <a:off x="6477000" y="3944714"/>
            <a:ext cx="1574800" cy="1540398"/>
          </a:xfrm>
        </p:spPr>
        <p:txBody>
          <a:bodyPr/>
          <a:lstStyle/>
          <a:p>
            <a:r>
              <a:rPr lang="en-US"/>
              <a:t>Click icon to add chart</a:t>
            </a:r>
          </a:p>
        </p:txBody>
      </p:sp>
      <p:sp>
        <p:nvSpPr>
          <p:cNvPr id="43" name="Chart Placeholder 39">
            <a:extLst>
              <a:ext uri="{FF2B5EF4-FFF2-40B4-BE49-F238E27FC236}">
                <a16:creationId xmlns:a16="http://schemas.microsoft.com/office/drawing/2014/main" id="{C4F2232A-0FD0-F541-B229-744A8344FD0B}"/>
              </a:ext>
            </a:extLst>
          </p:cNvPr>
          <p:cNvSpPr>
            <a:spLocks noGrp="1"/>
          </p:cNvSpPr>
          <p:nvPr>
            <p:ph type="chart" sz="quarter" idx="22"/>
          </p:nvPr>
        </p:nvSpPr>
        <p:spPr>
          <a:xfrm>
            <a:off x="685800" y="3942120"/>
            <a:ext cx="1574800" cy="1540398"/>
          </a:xfrm>
        </p:spPr>
        <p:txBody>
          <a:bodyPr/>
          <a:lstStyle/>
          <a:p>
            <a:r>
              <a:rPr lang="en-US"/>
              <a:t>Click icon to add chart</a:t>
            </a:r>
          </a:p>
        </p:txBody>
      </p:sp>
      <p:sp>
        <p:nvSpPr>
          <p:cNvPr id="44" name="Chart Placeholder 39">
            <a:extLst>
              <a:ext uri="{FF2B5EF4-FFF2-40B4-BE49-F238E27FC236}">
                <a16:creationId xmlns:a16="http://schemas.microsoft.com/office/drawing/2014/main" id="{EE41E718-1070-B34A-82FC-ECB080E3CE82}"/>
              </a:ext>
            </a:extLst>
          </p:cNvPr>
          <p:cNvSpPr>
            <a:spLocks noGrp="1"/>
          </p:cNvSpPr>
          <p:nvPr>
            <p:ph type="chart" sz="quarter" idx="19"/>
          </p:nvPr>
        </p:nvSpPr>
        <p:spPr>
          <a:xfrm>
            <a:off x="685800" y="1910119"/>
            <a:ext cx="1574800" cy="1540398"/>
          </a:xfrm>
        </p:spPr>
        <p:txBody>
          <a:bodyPr/>
          <a:lstStyle/>
          <a:p>
            <a:r>
              <a:rPr lang="en-US"/>
              <a:t>Click icon to add chart</a:t>
            </a:r>
          </a:p>
        </p:txBody>
      </p:sp>
      <p:sp>
        <p:nvSpPr>
          <p:cNvPr id="6" name="Slide Number Placeholder 5">
            <a:extLst>
              <a:ext uri="{FF2B5EF4-FFF2-40B4-BE49-F238E27FC236}">
                <a16:creationId xmlns:a16="http://schemas.microsoft.com/office/drawing/2014/main" id="{ADABAEA5-84D2-3448-BDB9-DD6228892D25}"/>
              </a:ext>
            </a:extLst>
          </p:cNvPr>
          <p:cNvSpPr>
            <a:spLocks noGrp="1"/>
          </p:cNvSpPr>
          <p:nvPr>
            <p:ph type="sldNum" sz="quarter" idx="2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0A1CFC95-E24F-974F-BF57-DEBBD05168BE}"/>
              </a:ext>
            </a:extLst>
          </p:cNvPr>
          <p:cNvSpPr>
            <a:spLocks noGrp="1"/>
          </p:cNvSpPr>
          <p:nvPr>
            <p:ph type="ftr" sz="quarter" idx="25"/>
          </p:nvPr>
        </p:nvSpPr>
        <p:spPr/>
        <p:txBody>
          <a:bodyPr/>
          <a:lstStyle/>
          <a:p>
            <a:endParaRPr lang="en-US"/>
          </a:p>
        </p:txBody>
      </p:sp>
      <p:grpSp>
        <p:nvGrpSpPr>
          <p:cNvPr id="13" name="Group 12">
            <a:extLst>
              <a:ext uri="{FF2B5EF4-FFF2-40B4-BE49-F238E27FC236}">
                <a16:creationId xmlns:a16="http://schemas.microsoft.com/office/drawing/2014/main" id="{E85F1609-56F6-F240-83DD-D750A9D317BF}"/>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73BF47CE-17A2-3446-AA93-A7B53073A83A}"/>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14606C37-AC3B-DC4C-8BE4-2EA80B48E915}"/>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DD5D6D1F-2925-C24A-A46C-7759EDAD7CF9}"/>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Graphic 16">
                <a:extLst>
                  <a:ext uri="{FF2B5EF4-FFF2-40B4-BE49-F238E27FC236}">
                    <a16:creationId xmlns:a16="http://schemas.microsoft.com/office/drawing/2014/main" id="{0732AEDD-3345-B141-9B36-4DAF911ECDC0}"/>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25886793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022_1_TITLE - WHITE">
    <p:bg>
      <p:bgPr>
        <a:solidFill>
          <a:schemeClr val="accent1"/>
        </a:solidFill>
        <a:effectLst/>
      </p:bgPr>
    </p:bg>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5029200"/>
          </a:xfrm>
          <a:prstGeom prst="rect">
            <a:avLst/>
          </a:prstGeom>
        </p:spPr>
        <p:txBody>
          <a:bodyPr lIns="0" tIns="0" rIns="0" bIns="0" anchor="ctr"/>
          <a:lstStyle>
            <a:lvl1pPr marL="0" indent="0">
              <a:buNone/>
              <a:defRPr sz="6000">
                <a:solidFill>
                  <a:schemeClr val="bg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pic>
        <p:nvPicPr>
          <p:cNvPr id="5" name="Picture 4" title="Humana Logo">
            <a:extLst>
              <a:ext uri="{FF2B5EF4-FFF2-40B4-BE49-F238E27FC236}">
                <a16:creationId xmlns:a16="http://schemas.microsoft.com/office/drawing/2014/main" id="{A5474D75-8369-D34D-B5BF-4810462D727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4400" y="5962989"/>
            <a:ext cx="1446306" cy="281021"/>
          </a:xfrm>
          <a:prstGeom prst="rect">
            <a:avLst/>
          </a:prstGeom>
        </p:spPr>
      </p:pic>
      <p:pic>
        <p:nvPicPr>
          <p:cNvPr id="6" name="Graphic 5">
            <a:extLst>
              <a:ext uri="{FF2B5EF4-FFF2-40B4-BE49-F238E27FC236}">
                <a16:creationId xmlns:a16="http://schemas.microsoft.com/office/drawing/2014/main" id="{FB6042AC-1397-3C48-B50F-13A13FCE12F4}"/>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35535" y="5672664"/>
            <a:ext cx="1945619" cy="843883"/>
          </a:xfrm>
          <a:prstGeom prst="rect">
            <a:avLst/>
          </a:prstGeom>
        </p:spPr>
      </p:pic>
    </p:spTree>
    <p:extLst>
      <p:ext uri="{BB962C8B-B14F-4D97-AF65-F5344CB8AC3E}">
        <p14:creationId xmlns:p14="http://schemas.microsoft.com/office/powerpoint/2010/main" val="181791601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022_DATA CHART - 4 (V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81686-9B4E-2F4F-8D10-69023E75F9DD}"/>
              </a:ext>
            </a:extLst>
          </p:cNvPr>
          <p:cNvSpPr>
            <a:spLocks noGrp="1"/>
          </p:cNvSpPr>
          <p:nvPr>
            <p:ph type="title"/>
          </p:nvPr>
        </p:nvSpPr>
        <p:spPr/>
        <p:txBody>
          <a:bodyPr/>
          <a:lstStyle/>
          <a:p>
            <a:r>
              <a:rPr lang="en-US"/>
              <a:t>Click to edit Master title style</a:t>
            </a:r>
          </a:p>
        </p:txBody>
      </p:sp>
      <p:sp>
        <p:nvSpPr>
          <p:cNvPr id="36" name="Text Placeholder 27">
            <a:extLst>
              <a:ext uri="{FF2B5EF4-FFF2-40B4-BE49-F238E27FC236}">
                <a16:creationId xmlns:a16="http://schemas.microsoft.com/office/drawing/2014/main" id="{B3168FB4-4C17-9E48-A067-381F505CFCC9}"/>
              </a:ext>
            </a:extLst>
          </p:cNvPr>
          <p:cNvSpPr>
            <a:spLocks noGrp="1"/>
          </p:cNvSpPr>
          <p:nvPr>
            <p:ph type="body" sz="quarter" idx="15" hasCustomPrompt="1"/>
          </p:nvPr>
        </p:nvSpPr>
        <p:spPr>
          <a:xfrm>
            <a:off x="686728"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43" name="Chart Placeholder 39">
            <a:extLst>
              <a:ext uri="{FF2B5EF4-FFF2-40B4-BE49-F238E27FC236}">
                <a16:creationId xmlns:a16="http://schemas.microsoft.com/office/drawing/2014/main" id="{C4F2232A-0FD0-F541-B229-744A8344FD0B}"/>
              </a:ext>
            </a:extLst>
          </p:cNvPr>
          <p:cNvSpPr>
            <a:spLocks noGrp="1"/>
          </p:cNvSpPr>
          <p:nvPr>
            <p:ph type="chart" sz="quarter" idx="22"/>
          </p:nvPr>
        </p:nvSpPr>
        <p:spPr>
          <a:xfrm>
            <a:off x="685800" y="1609344"/>
            <a:ext cx="2625256" cy="2406909"/>
          </a:xfrm>
        </p:spPr>
        <p:txBody>
          <a:bodyPr/>
          <a:lstStyle/>
          <a:p>
            <a:r>
              <a:rPr lang="en-US"/>
              <a:t>Click icon to add chart</a:t>
            </a:r>
          </a:p>
        </p:txBody>
      </p:sp>
      <p:sp>
        <p:nvSpPr>
          <p:cNvPr id="51" name="Text Placeholder 27">
            <a:extLst>
              <a:ext uri="{FF2B5EF4-FFF2-40B4-BE49-F238E27FC236}">
                <a16:creationId xmlns:a16="http://schemas.microsoft.com/office/drawing/2014/main" id="{46FDA947-73DB-7644-BCD3-7A4FF602AAC4}"/>
              </a:ext>
            </a:extLst>
          </p:cNvPr>
          <p:cNvSpPr>
            <a:spLocks noGrp="1"/>
          </p:cNvSpPr>
          <p:nvPr>
            <p:ph type="body" sz="quarter" idx="23" hasCustomPrompt="1"/>
          </p:nvPr>
        </p:nvSpPr>
        <p:spPr>
          <a:xfrm>
            <a:off x="3511370"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2" name="Text Placeholder 27">
            <a:extLst>
              <a:ext uri="{FF2B5EF4-FFF2-40B4-BE49-F238E27FC236}">
                <a16:creationId xmlns:a16="http://schemas.microsoft.com/office/drawing/2014/main" id="{EA28099A-641E-2C45-8167-DEB1C96EEB5E}"/>
              </a:ext>
            </a:extLst>
          </p:cNvPr>
          <p:cNvSpPr>
            <a:spLocks noGrp="1"/>
          </p:cNvSpPr>
          <p:nvPr>
            <p:ph type="body" sz="quarter" idx="24" hasCustomPrompt="1"/>
          </p:nvPr>
        </p:nvSpPr>
        <p:spPr>
          <a:xfrm>
            <a:off x="6347030"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3" name="Text Placeholder 27">
            <a:extLst>
              <a:ext uri="{FF2B5EF4-FFF2-40B4-BE49-F238E27FC236}">
                <a16:creationId xmlns:a16="http://schemas.microsoft.com/office/drawing/2014/main" id="{05767FB1-259F-CD4C-8930-A32EC867572F}"/>
              </a:ext>
            </a:extLst>
          </p:cNvPr>
          <p:cNvSpPr>
            <a:spLocks noGrp="1"/>
          </p:cNvSpPr>
          <p:nvPr>
            <p:ph type="body" sz="quarter" idx="25" hasCustomPrompt="1"/>
          </p:nvPr>
        </p:nvSpPr>
        <p:spPr>
          <a:xfrm>
            <a:off x="9197936"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4" name="Chart Placeholder 39">
            <a:extLst>
              <a:ext uri="{FF2B5EF4-FFF2-40B4-BE49-F238E27FC236}">
                <a16:creationId xmlns:a16="http://schemas.microsoft.com/office/drawing/2014/main" id="{76AAADEF-685C-1A49-90B6-A1C9039486A8}"/>
              </a:ext>
            </a:extLst>
          </p:cNvPr>
          <p:cNvSpPr>
            <a:spLocks noGrp="1"/>
          </p:cNvSpPr>
          <p:nvPr>
            <p:ph type="chart" sz="quarter" idx="26"/>
          </p:nvPr>
        </p:nvSpPr>
        <p:spPr>
          <a:xfrm>
            <a:off x="3511370" y="1609344"/>
            <a:ext cx="2625256" cy="2406909"/>
          </a:xfrm>
        </p:spPr>
        <p:txBody>
          <a:bodyPr/>
          <a:lstStyle/>
          <a:p>
            <a:r>
              <a:rPr lang="en-US"/>
              <a:t>Click icon to add chart</a:t>
            </a:r>
          </a:p>
        </p:txBody>
      </p:sp>
      <p:sp>
        <p:nvSpPr>
          <p:cNvPr id="56" name="Chart Placeholder 39">
            <a:extLst>
              <a:ext uri="{FF2B5EF4-FFF2-40B4-BE49-F238E27FC236}">
                <a16:creationId xmlns:a16="http://schemas.microsoft.com/office/drawing/2014/main" id="{86D064D9-8D41-4E4B-A98D-E19109B08A4E}"/>
              </a:ext>
            </a:extLst>
          </p:cNvPr>
          <p:cNvSpPr>
            <a:spLocks noGrp="1"/>
          </p:cNvSpPr>
          <p:nvPr>
            <p:ph type="chart" sz="quarter" idx="28"/>
          </p:nvPr>
        </p:nvSpPr>
        <p:spPr>
          <a:xfrm>
            <a:off x="9197936" y="1609344"/>
            <a:ext cx="2625256" cy="2406909"/>
          </a:xfrm>
        </p:spPr>
        <p:txBody>
          <a:bodyPr/>
          <a:lstStyle/>
          <a:p>
            <a:r>
              <a:rPr lang="en-US"/>
              <a:t>Click icon to add chart</a:t>
            </a:r>
          </a:p>
        </p:txBody>
      </p:sp>
      <p:sp>
        <p:nvSpPr>
          <p:cNvPr id="57" name="Chart Placeholder 39">
            <a:extLst>
              <a:ext uri="{FF2B5EF4-FFF2-40B4-BE49-F238E27FC236}">
                <a16:creationId xmlns:a16="http://schemas.microsoft.com/office/drawing/2014/main" id="{6ACD5DE6-FB20-694D-A132-4450B8519169}"/>
              </a:ext>
            </a:extLst>
          </p:cNvPr>
          <p:cNvSpPr>
            <a:spLocks noGrp="1"/>
          </p:cNvSpPr>
          <p:nvPr>
            <p:ph type="chart" sz="quarter" idx="29"/>
          </p:nvPr>
        </p:nvSpPr>
        <p:spPr>
          <a:xfrm>
            <a:off x="6347030" y="1609344"/>
            <a:ext cx="2625256" cy="2406909"/>
          </a:xfrm>
        </p:spPr>
        <p:txBody>
          <a:bodyPr/>
          <a:lstStyle/>
          <a:p>
            <a:r>
              <a:rPr lang="en-US"/>
              <a:t>Click icon to add chart</a:t>
            </a:r>
          </a:p>
        </p:txBody>
      </p:sp>
      <p:sp>
        <p:nvSpPr>
          <p:cNvPr id="6" name="Slide Number Placeholder 5">
            <a:extLst>
              <a:ext uri="{FF2B5EF4-FFF2-40B4-BE49-F238E27FC236}">
                <a16:creationId xmlns:a16="http://schemas.microsoft.com/office/drawing/2014/main" id="{C928913D-505F-A143-B3D7-488C293423B3}"/>
              </a:ext>
            </a:extLst>
          </p:cNvPr>
          <p:cNvSpPr>
            <a:spLocks noGrp="1"/>
          </p:cNvSpPr>
          <p:nvPr>
            <p:ph type="sldNum" sz="quarter" idx="3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8615D6EA-5456-9F44-8B94-12C49A32C4DE}"/>
              </a:ext>
            </a:extLst>
          </p:cNvPr>
          <p:cNvSpPr>
            <a:spLocks noGrp="1"/>
          </p:cNvSpPr>
          <p:nvPr>
            <p:ph type="ftr" sz="quarter" idx="32"/>
          </p:nvPr>
        </p:nvSpPr>
        <p:spPr/>
        <p:txBody>
          <a:bodyPr/>
          <a:lstStyle/>
          <a:p>
            <a:endParaRPr lang="en-US"/>
          </a:p>
        </p:txBody>
      </p:sp>
      <p:grpSp>
        <p:nvGrpSpPr>
          <p:cNvPr id="13" name="Group 12">
            <a:extLst>
              <a:ext uri="{FF2B5EF4-FFF2-40B4-BE49-F238E27FC236}">
                <a16:creationId xmlns:a16="http://schemas.microsoft.com/office/drawing/2014/main" id="{C219768A-C624-8F42-9A32-C2EA394654CA}"/>
              </a:ext>
            </a:extLst>
          </p:cNvPr>
          <p:cNvGrpSpPr/>
          <p:nvPr userDrawn="1"/>
        </p:nvGrpSpPr>
        <p:grpSpPr>
          <a:xfrm>
            <a:off x="-1" y="-1"/>
            <a:ext cx="320041" cy="6858001"/>
            <a:chOff x="-1" y="-1"/>
            <a:chExt cx="320041" cy="6858001"/>
          </a:xfrm>
        </p:grpSpPr>
        <p:sp>
          <p:nvSpPr>
            <p:cNvPr id="14" name="Rectangle 13">
              <a:extLst>
                <a:ext uri="{FF2B5EF4-FFF2-40B4-BE49-F238E27FC236}">
                  <a16:creationId xmlns:a16="http://schemas.microsoft.com/office/drawing/2014/main" id="{CEC880C8-6BFD-4D41-A82D-3144923A32F8}"/>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F2047FD4-588D-8248-8029-2BEC78DC6E91}"/>
                </a:ext>
              </a:extLst>
            </p:cNvPr>
            <p:cNvGrpSpPr/>
            <p:nvPr userDrawn="1"/>
          </p:nvGrpSpPr>
          <p:grpSpPr>
            <a:xfrm>
              <a:off x="-1" y="-1"/>
              <a:ext cx="320041" cy="6858001"/>
              <a:chOff x="-1" y="-1"/>
              <a:chExt cx="320041" cy="6858001"/>
            </a:xfrm>
          </p:grpSpPr>
          <p:sp>
            <p:nvSpPr>
              <p:cNvPr id="16" name="Rectangle 15">
                <a:extLst>
                  <a:ext uri="{FF2B5EF4-FFF2-40B4-BE49-F238E27FC236}">
                    <a16:creationId xmlns:a16="http://schemas.microsoft.com/office/drawing/2014/main" id="{4F02D27C-70C3-C14B-B14A-F64371ABC25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76DEA40C-1E89-F840-B8E7-BC169A034075}"/>
                  </a:ext>
                </a:extLst>
              </p:cNvPr>
              <p:cNvPicPr>
                <a:picLocks noChangeAspect="1"/>
              </p:cNvPicPr>
              <p:nvPr userDrawn="1"/>
            </p:nvPicPr>
            <p:blipFill rotWithShape="1">
              <a:blip r:embed="rId2" cstate="email">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106229497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022_MA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9" name="Text Placeholder 27">
            <a:extLst>
              <a:ext uri="{FF2B5EF4-FFF2-40B4-BE49-F238E27FC236}">
                <a16:creationId xmlns:a16="http://schemas.microsoft.com/office/drawing/2014/main" id="{F0B3B90F-385D-7B43-9181-60D83DE3F255}"/>
              </a:ext>
            </a:extLst>
          </p:cNvPr>
          <p:cNvSpPr>
            <a:spLocks noGrp="1"/>
          </p:cNvSpPr>
          <p:nvPr>
            <p:ph type="body" sz="quarter" idx="15"/>
          </p:nvPr>
        </p:nvSpPr>
        <p:spPr>
          <a:xfrm>
            <a:off x="685800" y="1463040"/>
            <a:ext cx="2962679" cy="4572000"/>
          </a:xfrm>
        </p:spPr>
        <p:txBody>
          <a:bodyPr anchor="ct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Click to edit Master text styles</a:t>
            </a:r>
          </a:p>
          <a:p>
            <a:pPr lvl="1"/>
            <a:r>
              <a:rPr lang="en-US"/>
              <a:t>Second level</a:t>
            </a:r>
          </a:p>
        </p:txBody>
      </p:sp>
      <p:sp>
        <p:nvSpPr>
          <p:cNvPr id="11" name="Content Placeholder 10">
            <a:extLst>
              <a:ext uri="{FF2B5EF4-FFF2-40B4-BE49-F238E27FC236}">
                <a16:creationId xmlns:a16="http://schemas.microsoft.com/office/drawing/2014/main" id="{B0AE480B-8030-514C-9530-B6C2137A0507}"/>
              </a:ext>
            </a:extLst>
          </p:cNvPr>
          <p:cNvSpPr>
            <a:spLocks noGrp="1"/>
          </p:cNvSpPr>
          <p:nvPr>
            <p:ph sz="quarter" idx="16"/>
          </p:nvPr>
        </p:nvSpPr>
        <p:spPr>
          <a:xfrm>
            <a:off x="3848124" y="1463040"/>
            <a:ext cx="7975068"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8770A29C-3289-1645-919C-16BC47E2F231}"/>
              </a:ext>
            </a:extLst>
          </p:cNvPr>
          <p:cNvSpPr>
            <a:spLocks noGrp="1"/>
          </p:cNvSpPr>
          <p:nvPr>
            <p:ph type="ftr" sz="quarter" idx="17"/>
          </p:nvPr>
        </p:nvSpPr>
        <p:spPr/>
        <p:txBody>
          <a:bodyPr/>
          <a:lstStyle/>
          <a:p>
            <a:endParaRPr lang="en-US"/>
          </a:p>
        </p:txBody>
      </p:sp>
      <p:grpSp>
        <p:nvGrpSpPr>
          <p:cNvPr id="7" name="Group 6">
            <a:extLst>
              <a:ext uri="{FF2B5EF4-FFF2-40B4-BE49-F238E27FC236}">
                <a16:creationId xmlns:a16="http://schemas.microsoft.com/office/drawing/2014/main" id="{94325853-A8C4-9847-9349-17D7B1765486}"/>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C8C4D0DB-B120-2C47-8644-CCDD21812EFA}"/>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3C478041-FAE9-D44F-B2F4-9477C241D433}"/>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752A6A02-C395-3B40-9837-133C499CCDF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982A16DD-5886-564A-ACC0-C6C27DDF81AF}"/>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375156887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022_DATA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389568-B2FC-C84F-AF54-D03C6B63845B}"/>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923DDDB6-0133-7948-AD26-B6472C29D4CE}"/>
              </a:ext>
            </a:extLst>
          </p:cNvPr>
          <p:cNvSpPr>
            <a:spLocks noGrp="1"/>
          </p:cNvSpPr>
          <p:nvPr>
            <p:ph type="sldNum" sz="quarter" idx="10"/>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6" name="Table Placeholder 5">
            <a:extLst>
              <a:ext uri="{FF2B5EF4-FFF2-40B4-BE49-F238E27FC236}">
                <a16:creationId xmlns:a16="http://schemas.microsoft.com/office/drawing/2014/main" id="{34F3D7FE-A33C-464D-9539-BC252464839C}"/>
              </a:ext>
            </a:extLst>
          </p:cNvPr>
          <p:cNvSpPr>
            <a:spLocks noGrp="1"/>
          </p:cNvSpPr>
          <p:nvPr>
            <p:ph type="tbl" sz="quarter" idx="12"/>
          </p:nvPr>
        </p:nvSpPr>
        <p:spPr>
          <a:xfrm>
            <a:off x="685800" y="1463040"/>
            <a:ext cx="11137392" cy="4572000"/>
          </a:xfrm>
        </p:spPr>
        <p:txBody>
          <a:bodyPr/>
          <a:lstStyle/>
          <a:p>
            <a:r>
              <a:rPr lang="en-US"/>
              <a:t>Click icon to add table</a:t>
            </a:r>
          </a:p>
        </p:txBody>
      </p:sp>
      <p:sp>
        <p:nvSpPr>
          <p:cNvPr id="5" name="Footer Placeholder 4">
            <a:extLst>
              <a:ext uri="{FF2B5EF4-FFF2-40B4-BE49-F238E27FC236}">
                <a16:creationId xmlns:a16="http://schemas.microsoft.com/office/drawing/2014/main" id="{08F94F34-B420-7B49-9959-5A07B2ECE2BB}"/>
              </a:ext>
            </a:extLst>
          </p:cNvPr>
          <p:cNvSpPr>
            <a:spLocks noGrp="1"/>
          </p:cNvSpPr>
          <p:nvPr>
            <p:ph type="ftr" sz="quarter" idx="13"/>
          </p:nvPr>
        </p:nvSpPr>
        <p:spPr/>
        <p:txBody>
          <a:bodyPr/>
          <a:lstStyle/>
          <a:p>
            <a:endParaRPr lang="en-US"/>
          </a:p>
        </p:txBody>
      </p:sp>
      <p:grpSp>
        <p:nvGrpSpPr>
          <p:cNvPr id="7" name="Group 6">
            <a:extLst>
              <a:ext uri="{FF2B5EF4-FFF2-40B4-BE49-F238E27FC236}">
                <a16:creationId xmlns:a16="http://schemas.microsoft.com/office/drawing/2014/main" id="{F8B767EA-4ADC-454D-B0DF-ED67247968BD}"/>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2ABD216A-920F-C442-BA02-6FA20F1B46C0}"/>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9" name="Group 8">
              <a:extLst>
                <a:ext uri="{FF2B5EF4-FFF2-40B4-BE49-F238E27FC236}">
                  <a16:creationId xmlns:a16="http://schemas.microsoft.com/office/drawing/2014/main" id="{A2FCBC6B-8908-7544-8CDD-4F77B3DE0378}"/>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3BD0D854-C13B-D64E-B472-5EAB63A2EAB3}"/>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BD73E3C8-5CDF-D248-9D31-D161167D1553}"/>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187703063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022_FULL BACKGROUND IMAGE">
    <p:spTree>
      <p:nvGrpSpPr>
        <p:cNvPr id="1" name=""/>
        <p:cNvGrpSpPr/>
        <p:nvPr/>
      </p:nvGrpSpPr>
      <p:grpSpPr>
        <a:xfrm>
          <a:off x="0" y="0"/>
          <a:ext cx="0" cy="0"/>
          <a:chOff x="0" y="0"/>
          <a:chExt cx="0" cy="0"/>
        </a:xfrm>
      </p:grpSpPr>
      <p:sp>
        <p:nvSpPr>
          <p:cNvPr id="2" name="Picture Placeholder 2"/>
          <p:cNvSpPr>
            <a:spLocks noGrp="1"/>
          </p:cNvSpPr>
          <p:nvPr>
            <p:ph type="pic" sz="quarter" idx="12"/>
          </p:nvPr>
        </p:nvSpPr>
        <p:spPr>
          <a:xfrm>
            <a:off x="0" y="0"/>
            <a:ext cx="12192000" cy="6858000"/>
          </a:xfrm>
          <a:prstGeom prst="rect">
            <a:avLst/>
          </a:prstGeom>
          <a:solidFill>
            <a:schemeClr val="bg1"/>
          </a:solidFill>
        </p:spPr>
        <p:txBody>
          <a:bodyPr/>
          <a:lstStyle/>
          <a:p>
            <a:r>
              <a:rPr lang="en-US"/>
              <a:t>Click icon to add picture</a:t>
            </a:r>
            <a:endParaRPr lang="uk-UA"/>
          </a:p>
        </p:txBody>
      </p:sp>
    </p:spTree>
    <p:extLst>
      <p:ext uri="{BB962C8B-B14F-4D97-AF65-F5344CB8AC3E}">
        <p14:creationId xmlns:p14="http://schemas.microsoft.com/office/powerpoint/2010/main" val="265870388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022_IMAGE + TEXT BLOCK (V3)">
    <p:spTree>
      <p:nvGrpSpPr>
        <p:cNvPr id="1" name=""/>
        <p:cNvGrpSpPr/>
        <p:nvPr/>
      </p:nvGrpSpPr>
      <p:grpSpPr>
        <a:xfrm>
          <a:off x="0" y="0"/>
          <a:ext cx="0" cy="0"/>
          <a:chOff x="0" y="0"/>
          <a:chExt cx="0" cy="0"/>
        </a:xfrm>
      </p:grpSpPr>
      <p:sp>
        <p:nvSpPr>
          <p:cNvPr id="5" name="Title 7"/>
          <p:cNvSpPr>
            <a:spLocks noGrp="1"/>
          </p:cNvSpPr>
          <p:nvPr>
            <p:ph type="title"/>
          </p:nvPr>
        </p:nvSpPr>
        <p:spPr>
          <a:xfrm>
            <a:off x="6650982" y="365760"/>
            <a:ext cx="5169162" cy="603504"/>
          </a:xfrm>
          <a:prstGeom prst="rect">
            <a:avLst/>
          </a:prstGeom>
          <a:noFill/>
        </p:spPr>
        <p:txBody>
          <a:bodyPr wrap="square" rtlCol="0">
            <a:noAutofit/>
          </a:bodyPr>
          <a:lstStyle>
            <a:lvl1pPr>
              <a:defRPr lang="uk-UA" sz="3000" b="0">
                <a:solidFill>
                  <a:schemeClr val="accent2"/>
                </a:solidFill>
                <a:latin typeface="+mj-lt"/>
                <a:ea typeface="Roboto Condensed" panose="02000000000000000000" pitchFamily="2" charset="0"/>
                <a:cs typeface="+mn-cs"/>
              </a:defRPr>
            </a:lvl1pPr>
          </a:lstStyle>
          <a:p>
            <a:pPr marL="0" lvl="0"/>
            <a:r>
              <a:rPr lang="en-US"/>
              <a:t>Click to edit Master title style</a:t>
            </a:r>
            <a:endParaRPr lang="uk-UA"/>
          </a:p>
        </p:txBody>
      </p:sp>
      <p:sp>
        <p:nvSpPr>
          <p:cNvPr id="6" name="Slide Number Placeholder 5">
            <a:extLst>
              <a:ext uri="{FF2B5EF4-FFF2-40B4-BE49-F238E27FC236}">
                <a16:creationId xmlns:a16="http://schemas.microsoft.com/office/drawing/2014/main" id="{7C5F4DA9-99C3-DA40-AEC7-6C07E358490B}"/>
              </a:ext>
            </a:extLst>
          </p:cNvPr>
          <p:cNvSpPr>
            <a:spLocks noGrp="1"/>
          </p:cNvSpPr>
          <p:nvPr>
            <p:ph type="sldNum" sz="quarter" idx="14"/>
          </p:nvPr>
        </p:nvSpPr>
        <p:spPr>
          <a:xfrm>
            <a:off x="11213592" y="6248400"/>
            <a:ext cx="6096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ext Placeholder 9">
            <a:extLst>
              <a:ext uri="{FF2B5EF4-FFF2-40B4-BE49-F238E27FC236}">
                <a16:creationId xmlns:a16="http://schemas.microsoft.com/office/drawing/2014/main" id="{D95E7BD6-CFDA-F340-991C-181929B8D918}"/>
              </a:ext>
            </a:extLst>
          </p:cNvPr>
          <p:cNvSpPr>
            <a:spLocks noGrp="1"/>
          </p:cNvSpPr>
          <p:nvPr>
            <p:ph type="body" sz="quarter" idx="17"/>
          </p:nvPr>
        </p:nvSpPr>
        <p:spPr>
          <a:xfrm>
            <a:off x="6650982" y="1463040"/>
            <a:ext cx="5172210" cy="4572000"/>
          </a:xfrm>
        </p:spPr>
        <p:txBody>
          <a:bodyPr/>
          <a:lstStyle>
            <a:lvl1pPr>
              <a:defRPr sz="2400">
                <a:solidFill>
                  <a:schemeClr val="tx1"/>
                </a:solidFill>
                <a:latin typeface="+mn-lt"/>
              </a:defRPr>
            </a:lvl1pPr>
            <a:lvl2pPr marL="182889" indent="-182889">
              <a:buFont typeface="Arial" panose="020B0604020202020204" pitchFamily="34" charset="0"/>
              <a:buChar char="•"/>
              <a:defRPr sz="1900"/>
            </a:lvl2pPr>
            <a:lvl3pPr marL="365778">
              <a:defRPr sz="1600"/>
            </a:lvl3pPr>
            <a:lvl4pPr marL="548667">
              <a:defRPr sz="1300"/>
            </a:lvl4pPr>
            <a:lvl5pPr marL="73155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p:cNvSpPr>
            <a:spLocks noGrp="1"/>
          </p:cNvSpPr>
          <p:nvPr>
            <p:ph type="pic" sz="quarter" idx="12"/>
          </p:nvPr>
        </p:nvSpPr>
        <p:spPr>
          <a:xfrm>
            <a:off x="0" y="0"/>
            <a:ext cx="6096000" cy="6858000"/>
          </a:xfrm>
          <a:prstGeom prst="rect">
            <a:avLst/>
          </a:prstGeom>
          <a:solidFill>
            <a:schemeClr val="bg1"/>
          </a:solidFill>
        </p:spPr>
        <p:txBody>
          <a:bodyPr/>
          <a:lstStyle/>
          <a:p>
            <a:r>
              <a:rPr lang="en-US"/>
              <a:t>Click icon to add picture</a:t>
            </a:r>
            <a:endParaRPr lang="uk-UA"/>
          </a:p>
        </p:txBody>
      </p:sp>
      <p:sp>
        <p:nvSpPr>
          <p:cNvPr id="2" name="Footer Placeholder 1">
            <a:extLst>
              <a:ext uri="{FF2B5EF4-FFF2-40B4-BE49-F238E27FC236}">
                <a16:creationId xmlns:a16="http://schemas.microsoft.com/office/drawing/2014/main" id="{BC6F2234-C703-BF49-AB51-2BA1A39E4FA4}"/>
              </a:ext>
            </a:extLst>
          </p:cNvPr>
          <p:cNvSpPr>
            <a:spLocks noGrp="1"/>
          </p:cNvSpPr>
          <p:nvPr>
            <p:ph type="ftr" sz="quarter" idx="18"/>
          </p:nvPr>
        </p:nvSpPr>
        <p:spPr>
          <a:xfrm>
            <a:off x="6650982" y="6248400"/>
            <a:ext cx="4562610" cy="304800"/>
          </a:xfrm>
        </p:spPr>
        <p:txBody>
          <a:bodyPr/>
          <a:lstStyle/>
          <a:p>
            <a:endParaRPr lang="en-US"/>
          </a:p>
        </p:txBody>
      </p:sp>
    </p:spTree>
    <p:extLst>
      <p:ext uri="{BB962C8B-B14F-4D97-AF65-F5344CB8AC3E}">
        <p14:creationId xmlns:p14="http://schemas.microsoft.com/office/powerpoint/2010/main" val="147556680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022_IMAGE + TEXT BLOCK (V4)">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a:xfrm>
            <a:off x="6096000" y="0"/>
            <a:ext cx="6096000" cy="6858000"/>
          </a:xfrm>
          <a:prstGeom prst="rect">
            <a:avLst/>
          </a:prstGeom>
          <a:solidFill>
            <a:schemeClr val="bg1"/>
          </a:solidFill>
        </p:spPr>
        <p:txBody>
          <a:bodyPr/>
          <a:lstStyle/>
          <a:p>
            <a:r>
              <a:rPr lang="en-US"/>
              <a:t>Click icon to add picture</a:t>
            </a:r>
            <a:endParaRPr lang="uk-UA"/>
          </a:p>
        </p:txBody>
      </p:sp>
      <p:sp>
        <p:nvSpPr>
          <p:cNvPr id="7" name="Title 7">
            <a:extLst>
              <a:ext uri="{FF2B5EF4-FFF2-40B4-BE49-F238E27FC236}">
                <a16:creationId xmlns:a16="http://schemas.microsoft.com/office/drawing/2014/main" id="{2AC8BC53-D372-9340-AD3B-26E013270DE1}"/>
              </a:ext>
            </a:extLst>
          </p:cNvPr>
          <p:cNvSpPr>
            <a:spLocks noGrp="1"/>
          </p:cNvSpPr>
          <p:nvPr>
            <p:ph type="title"/>
          </p:nvPr>
        </p:nvSpPr>
        <p:spPr>
          <a:xfrm>
            <a:off x="685800" y="365760"/>
            <a:ext cx="4867656" cy="603504"/>
          </a:xfrm>
          <a:prstGeom prst="rect">
            <a:avLst/>
          </a:prstGeom>
          <a:noFill/>
        </p:spPr>
        <p:txBody>
          <a:bodyPr wrap="square" rtlCol="0">
            <a:noAutofit/>
          </a:bodyPr>
          <a:lstStyle>
            <a:lvl1pPr>
              <a:defRPr lang="uk-UA" sz="3000" b="0">
                <a:solidFill>
                  <a:schemeClr val="accent2"/>
                </a:solidFill>
                <a:latin typeface="+mj-lt"/>
                <a:ea typeface="Roboto Condensed" panose="02000000000000000000" pitchFamily="2" charset="0"/>
                <a:cs typeface="+mn-cs"/>
              </a:defRPr>
            </a:lvl1pPr>
          </a:lstStyle>
          <a:p>
            <a:pPr marL="0" lvl="0"/>
            <a:r>
              <a:rPr lang="en-US"/>
              <a:t>Click to edit Master title style</a:t>
            </a:r>
            <a:endParaRPr lang="uk-UA"/>
          </a:p>
        </p:txBody>
      </p:sp>
      <p:sp>
        <p:nvSpPr>
          <p:cNvPr id="6" name="Text Placeholder 9">
            <a:extLst>
              <a:ext uri="{FF2B5EF4-FFF2-40B4-BE49-F238E27FC236}">
                <a16:creationId xmlns:a16="http://schemas.microsoft.com/office/drawing/2014/main" id="{99CD03F7-4CD1-534A-83B5-50A176E7E68A}"/>
              </a:ext>
            </a:extLst>
          </p:cNvPr>
          <p:cNvSpPr>
            <a:spLocks noGrp="1"/>
          </p:cNvSpPr>
          <p:nvPr>
            <p:ph type="body" sz="quarter" idx="16"/>
          </p:nvPr>
        </p:nvSpPr>
        <p:spPr>
          <a:xfrm>
            <a:off x="685800" y="1463040"/>
            <a:ext cx="4867656" cy="4572000"/>
          </a:xfrm>
        </p:spPr>
        <p:txBody>
          <a:bodyPr/>
          <a:lstStyle>
            <a:lvl1pPr>
              <a:defRPr sz="2400">
                <a:solidFill>
                  <a:schemeClr val="tx1"/>
                </a:solidFill>
                <a:latin typeface="+mn-lt"/>
              </a:defRPr>
            </a:lvl1pPr>
            <a:lvl2pPr marL="182889" indent="-182889">
              <a:buFont typeface="Arial" panose="020B0604020202020204" pitchFamily="34" charset="0"/>
              <a:buChar char="•"/>
              <a:defRPr sz="1900"/>
            </a:lvl2pPr>
            <a:lvl3pPr marL="365778">
              <a:defRPr sz="1600"/>
            </a:lvl3pPr>
            <a:lvl4pPr marL="548667" indent="-182889">
              <a:defRPr sz="1300"/>
            </a:lvl4pPr>
            <a:lvl5pPr marL="731557">
              <a:defRPr sz="13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5">
            <a:extLst>
              <a:ext uri="{FF2B5EF4-FFF2-40B4-BE49-F238E27FC236}">
                <a16:creationId xmlns:a16="http://schemas.microsoft.com/office/drawing/2014/main" id="{726BEF3D-754B-344D-9517-CB9D1A948101}"/>
              </a:ext>
            </a:extLst>
          </p:cNvPr>
          <p:cNvSpPr>
            <a:spLocks noGrp="1"/>
          </p:cNvSpPr>
          <p:nvPr>
            <p:ph type="sldNum" sz="quarter" idx="14"/>
          </p:nvPr>
        </p:nvSpPr>
        <p:spPr>
          <a:xfrm>
            <a:off x="682752" y="6248400"/>
            <a:ext cx="609600" cy="304800"/>
          </a:xfrm>
        </p:spPr>
        <p:txBody>
          <a:bodyPr/>
          <a:lstStyle>
            <a:lvl1pPr algn="l">
              <a:defRPr/>
            </a:lvl1p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52758B8D-0D12-1B48-9000-DA70A53612F5}"/>
              </a:ext>
            </a:extLst>
          </p:cNvPr>
          <p:cNvSpPr>
            <a:spLocks noGrp="1"/>
          </p:cNvSpPr>
          <p:nvPr>
            <p:ph type="ftr" sz="quarter" idx="17"/>
          </p:nvPr>
        </p:nvSpPr>
        <p:spPr>
          <a:xfrm>
            <a:off x="1292352" y="6248400"/>
            <a:ext cx="4261104" cy="304800"/>
          </a:xfrm>
        </p:spPr>
        <p:txBody>
          <a:bodyPr/>
          <a:lstStyle/>
          <a:p>
            <a:endParaRPr lang="en-US"/>
          </a:p>
        </p:txBody>
      </p:sp>
      <p:grpSp>
        <p:nvGrpSpPr>
          <p:cNvPr id="9" name="Group 8">
            <a:extLst>
              <a:ext uri="{FF2B5EF4-FFF2-40B4-BE49-F238E27FC236}">
                <a16:creationId xmlns:a16="http://schemas.microsoft.com/office/drawing/2014/main" id="{73DDC825-53F0-7644-AB86-F2C0DA3244B5}"/>
              </a:ext>
            </a:extLst>
          </p:cNvPr>
          <p:cNvGrpSpPr/>
          <p:nvPr userDrawn="1"/>
        </p:nvGrpSpPr>
        <p:grpSpPr>
          <a:xfrm>
            <a:off x="-1" y="-1"/>
            <a:ext cx="320041" cy="6858001"/>
            <a:chOff x="-1" y="-1"/>
            <a:chExt cx="320041" cy="6858001"/>
          </a:xfrm>
        </p:grpSpPr>
        <p:sp>
          <p:nvSpPr>
            <p:cNvPr id="10" name="Rectangle 9">
              <a:extLst>
                <a:ext uri="{FF2B5EF4-FFF2-40B4-BE49-F238E27FC236}">
                  <a16:creationId xmlns:a16="http://schemas.microsoft.com/office/drawing/2014/main" id="{B0993B8B-1133-AB4F-94A2-C7EC46F34EAA}"/>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3298C02C-C075-5F45-9509-05F899C5F200}"/>
                </a:ext>
              </a:extLst>
            </p:cNvPr>
            <p:cNvGrpSpPr/>
            <p:nvPr userDrawn="1"/>
          </p:nvGrpSpPr>
          <p:grpSpPr>
            <a:xfrm>
              <a:off x="-1" y="-1"/>
              <a:ext cx="320041" cy="6858001"/>
              <a:chOff x="-1" y="-1"/>
              <a:chExt cx="320041" cy="6858001"/>
            </a:xfrm>
          </p:grpSpPr>
          <p:sp>
            <p:nvSpPr>
              <p:cNvPr id="12" name="Rectangle 11">
                <a:extLst>
                  <a:ext uri="{FF2B5EF4-FFF2-40B4-BE49-F238E27FC236}">
                    <a16:creationId xmlns:a16="http://schemas.microsoft.com/office/drawing/2014/main" id="{E7C5AF3B-AE60-8047-9E2A-B5E2765360A4}"/>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ACD768B7-0647-C247-9C45-BE70B414FA1A}"/>
                  </a:ext>
                </a:extLst>
              </p:cNvPr>
              <p:cNvPicPr>
                <a:picLocks noChangeAspect="1"/>
              </p:cNvPicPr>
              <p:nvPr userDrawn="1"/>
            </p:nvPicPr>
            <p:blipFill rotWithShape="1">
              <a:blip r:embed="rId2" cstate="email">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187435122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022_IMAGE + TEXT BLOCK">
    <p:spTree>
      <p:nvGrpSpPr>
        <p:cNvPr id="1" name=""/>
        <p:cNvGrpSpPr/>
        <p:nvPr/>
      </p:nvGrpSpPr>
      <p:grpSpPr>
        <a:xfrm>
          <a:off x="0" y="0"/>
          <a:ext cx="0" cy="0"/>
          <a:chOff x="0" y="0"/>
          <a:chExt cx="0" cy="0"/>
        </a:xfrm>
      </p:grpSpPr>
      <p:sp>
        <p:nvSpPr>
          <p:cNvPr id="5" name="Picture Placeholder 2"/>
          <p:cNvSpPr>
            <a:spLocks noGrp="1"/>
          </p:cNvSpPr>
          <p:nvPr>
            <p:ph type="pic" sz="quarter" idx="11"/>
          </p:nvPr>
        </p:nvSpPr>
        <p:spPr>
          <a:xfrm>
            <a:off x="685800" y="1463040"/>
            <a:ext cx="5385816" cy="4572000"/>
          </a:xfrm>
          <a:prstGeom prst="rect">
            <a:avLst/>
          </a:prstGeom>
          <a:solidFill>
            <a:schemeClr val="bg1"/>
          </a:solidFill>
        </p:spPr>
        <p:txBody>
          <a:bodyPr/>
          <a:lstStyle/>
          <a:p>
            <a:r>
              <a:rPr lang="en-US"/>
              <a:t>Click icon to add picture</a:t>
            </a:r>
            <a:endParaRPr lang="uk-UA"/>
          </a:p>
        </p:txBody>
      </p:sp>
      <p:sp>
        <p:nvSpPr>
          <p:cNvPr id="4" name="Title 3">
            <a:extLst>
              <a:ext uri="{FF2B5EF4-FFF2-40B4-BE49-F238E27FC236}">
                <a16:creationId xmlns:a16="http://schemas.microsoft.com/office/drawing/2014/main" id="{FC499347-2961-B042-8DFB-9FBFDED1DA7E}"/>
              </a:ext>
            </a:extLst>
          </p:cNvPr>
          <p:cNvSpPr>
            <a:spLocks noGrp="1"/>
          </p:cNvSpPr>
          <p:nvPr>
            <p:ph type="title"/>
          </p:nvPr>
        </p:nvSpPr>
        <p:spPr/>
        <p:txBody>
          <a:bodyPr/>
          <a:lstStyle/>
          <a:p>
            <a:r>
              <a:rPr lang="en-US"/>
              <a:t>Click to edit Master title style</a:t>
            </a:r>
          </a:p>
        </p:txBody>
      </p:sp>
      <p:sp>
        <p:nvSpPr>
          <p:cNvPr id="7" name="Slide Number Placeholder 6">
            <a:extLst>
              <a:ext uri="{FF2B5EF4-FFF2-40B4-BE49-F238E27FC236}">
                <a16:creationId xmlns:a16="http://schemas.microsoft.com/office/drawing/2014/main" id="{83E2D4EB-10DF-CC4E-8A61-AE5076FC1108}"/>
              </a:ext>
            </a:extLst>
          </p:cNvPr>
          <p:cNvSpPr>
            <a:spLocks noGrp="1"/>
          </p:cNvSpPr>
          <p:nvPr>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8" name="Text Placeholder 9">
            <a:extLst>
              <a:ext uri="{FF2B5EF4-FFF2-40B4-BE49-F238E27FC236}">
                <a16:creationId xmlns:a16="http://schemas.microsoft.com/office/drawing/2014/main" id="{E0D427AA-A04C-0E4D-B280-C0A833942F97}"/>
              </a:ext>
            </a:extLst>
          </p:cNvPr>
          <p:cNvSpPr>
            <a:spLocks noGrp="1"/>
          </p:cNvSpPr>
          <p:nvPr>
            <p:ph type="body" sz="quarter" idx="17"/>
          </p:nvPr>
        </p:nvSpPr>
        <p:spPr>
          <a:xfrm>
            <a:off x="6437376" y="1463040"/>
            <a:ext cx="5385816"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1C977738-D3E9-0E41-A51A-FBDB81C20B0A}"/>
              </a:ext>
            </a:extLst>
          </p:cNvPr>
          <p:cNvSpPr>
            <a:spLocks noGrp="1"/>
          </p:cNvSpPr>
          <p:nvPr>
            <p:ph type="ftr" sz="quarter" idx="18"/>
          </p:nvPr>
        </p:nvSpPr>
        <p:spPr/>
        <p:txBody>
          <a:bodyPr/>
          <a:lstStyle/>
          <a:p>
            <a:endParaRPr lang="en-US"/>
          </a:p>
        </p:txBody>
      </p:sp>
      <p:grpSp>
        <p:nvGrpSpPr>
          <p:cNvPr id="9" name="Group 8">
            <a:extLst>
              <a:ext uri="{FF2B5EF4-FFF2-40B4-BE49-F238E27FC236}">
                <a16:creationId xmlns:a16="http://schemas.microsoft.com/office/drawing/2014/main" id="{1B2D639D-ABA9-634D-8032-8861FAA0D01E}"/>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E4C29358-90B8-1A4B-A932-A93FE6CF1A87}"/>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BA4B7647-5A74-F04C-A26F-FBC3B8F5C5CB}"/>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3F3C89E4-0A18-364A-8038-67BE3CE872C8}"/>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Graphic 12">
                <a:extLst>
                  <a:ext uri="{FF2B5EF4-FFF2-40B4-BE49-F238E27FC236}">
                    <a16:creationId xmlns:a16="http://schemas.microsoft.com/office/drawing/2014/main" id="{BE1B76ED-4488-3542-B653-363FE2D5A981}"/>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145014862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022_IMAGE + TEXT BLOCK (V2)">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C499347-2961-B042-8DFB-9FBFDED1DA7E}"/>
              </a:ext>
            </a:extLst>
          </p:cNvPr>
          <p:cNvSpPr>
            <a:spLocks noGrp="1"/>
          </p:cNvSpPr>
          <p:nvPr>
            <p:ph type="title"/>
          </p:nvPr>
        </p:nvSpPr>
        <p:spPr/>
        <p:txBody>
          <a:bodyPr/>
          <a:lstStyle/>
          <a:p>
            <a:r>
              <a:rPr lang="en-US"/>
              <a:t>Click to edit Master title style</a:t>
            </a:r>
          </a:p>
        </p:txBody>
      </p:sp>
      <p:sp>
        <p:nvSpPr>
          <p:cNvPr id="7" name="Slide Number Placeholder 6">
            <a:extLst>
              <a:ext uri="{FF2B5EF4-FFF2-40B4-BE49-F238E27FC236}">
                <a16:creationId xmlns:a16="http://schemas.microsoft.com/office/drawing/2014/main" id="{83E2D4EB-10DF-CC4E-8A61-AE5076FC1108}"/>
              </a:ext>
            </a:extLst>
          </p:cNvPr>
          <p:cNvSpPr>
            <a:spLocks noGrp="1"/>
          </p:cNvSpPr>
          <p:nvPr>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8" name="Picture Placeholder 2">
            <a:extLst>
              <a:ext uri="{FF2B5EF4-FFF2-40B4-BE49-F238E27FC236}">
                <a16:creationId xmlns:a16="http://schemas.microsoft.com/office/drawing/2014/main" id="{6FE2167D-CF80-2046-88F0-219004E18291}"/>
              </a:ext>
            </a:extLst>
          </p:cNvPr>
          <p:cNvSpPr>
            <a:spLocks noGrp="1"/>
          </p:cNvSpPr>
          <p:nvPr>
            <p:ph type="pic" sz="quarter" idx="11"/>
          </p:nvPr>
        </p:nvSpPr>
        <p:spPr>
          <a:xfrm>
            <a:off x="6437376" y="1463040"/>
            <a:ext cx="5385816" cy="4572000"/>
          </a:xfrm>
          <a:prstGeom prst="rect">
            <a:avLst/>
          </a:prstGeom>
          <a:solidFill>
            <a:schemeClr val="bg1"/>
          </a:solidFill>
        </p:spPr>
        <p:txBody>
          <a:bodyPr/>
          <a:lstStyle/>
          <a:p>
            <a:r>
              <a:rPr lang="en-US"/>
              <a:t>Click icon to add picture</a:t>
            </a:r>
            <a:endParaRPr lang="uk-UA"/>
          </a:p>
        </p:txBody>
      </p:sp>
      <p:sp>
        <p:nvSpPr>
          <p:cNvPr id="9" name="Text Placeholder 9">
            <a:extLst>
              <a:ext uri="{FF2B5EF4-FFF2-40B4-BE49-F238E27FC236}">
                <a16:creationId xmlns:a16="http://schemas.microsoft.com/office/drawing/2014/main" id="{0374D6B0-3683-0F43-BCBE-FA68AC462773}"/>
              </a:ext>
            </a:extLst>
          </p:cNvPr>
          <p:cNvSpPr>
            <a:spLocks noGrp="1"/>
          </p:cNvSpPr>
          <p:nvPr>
            <p:ph type="body" sz="quarter" idx="16"/>
          </p:nvPr>
        </p:nvSpPr>
        <p:spPr>
          <a:xfrm>
            <a:off x="685798" y="1463040"/>
            <a:ext cx="5385817"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125B0DE0-530E-7046-A06F-F54E1163CD51}"/>
              </a:ext>
            </a:extLst>
          </p:cNvPr>
          <p:cNvSpPr>
            <a:spLocks noGrp="1"/>
          </p:cNvSpPr>
          <p:nvPr>
            <p:ph type="ftr" sz="quarter" idx="17"/>
          </p:nvPr>
        </p:nvSpPr>
        <p:spPr/>
        <p:txBody>
          <a:bodyPr/>
          <a:lstStyle/>
          <a:p>
            <a:endParaRPr lang="en-US"/>
          </a:p>
        </p:txBody>
      </p:sp>
      <p:grpSp>
        <p:nvGrpSpPr>
          <p:cNvPr id="10" name="Group 9">
            <a:extLst>
              <a:ext uri="{FF2B5EF4-FFF2-40B4-BE49-F238E27FC236}">
                <a16:creationId xmlns:a16="http://schemas.microsoft.com/office/drawing/2014/main" id="{8CDA06DD-E7B4-DA45-9A28-2B1190AFFE60}"/>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000125D5-53A3-E648-9655-CFD71F78C034}"/>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2" name="Group 11">
              <a:extLst>
                <a:ext uri="{FF2B5EF4-FFF2-40B4-BE49-F238E27FC236}">
                  <a16:creationId xmlns:a16="http://schemas.microsoft.com/office/drawing/2014/main" id="{536692E4-5ACC-BF48-81E3-E29D56890D76}"/>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C390045D-09E5-9D4C-9903-D2BB2154A68B}"/>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4" name="Picture 13">
                <a:extLst>
                  <a:ext uri="{FF2B5EF4-FFF2-40B4-BE49-F238E27FC236}">
                    <a16:creationId xmlns:a16="http://schemas.microsoft.com/office/drawing/2014/main" id="{7F801E3D-DDF6-0B4A-B050-9732901C9221}"/>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230368797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022_IMAGES - 2">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85798" y="1463040"/>
            <a:ext cx="5385817" cy="45720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2" name="Title 1">
            <a:extLst>
              <a:ext uri="{FF2B5EF4-FFF2-40B4-BE49-F238E27FC236}">
                <a16:creationId xmlns:a16="http://schemas.microsoft.com/office/drawing/2014/main" id="{BE530C92-F786-7740-8D4F-856680EDC89F}"/>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10EA65EE-8CDD-0246-8073-746AD7789607}"/>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9" name="Picture Placeholder 2">
            <a:extLst>
              <a:ext uri="{FF2B5EF4-FFF2-40B4-BE49-F238E27FC236}">
                <a16:creationId xmlns:a16="http://schemas.microsoft.com/office/drawing/2014/main" id="{C12A3D21-3D55-3943-87CD-C5F4444ECAF1}"/>
              </a:ext>
            </a:extLst>
          </p:cNvPr>
          <p:cNvSpPr>
            <a:spLocks noGrp="1"/>
          </p:cNvSpPr>
          <p:nvPr>
            <p:ph type="pic" sz="quarter" idx="16"/>
          </p:nvPr>
        </p:nvSpPr>
        <p:spPr>
          <a:xfrm>
            <a:off x="6437376" y="1463040"/>
            <a:ext cx="5385816" cy="45720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3" name="Footer Placeholder 2">
            <a:extLst>
              <a:ext uri="{FF2B5EF4-FFF2-40B4-BE49-F238E27FC236}">
                <a16:creationId xmlns:a16="http://schemas.microsoft.com/office/drawing/2014/main" id="{C4B4F8AC-E355-3D43-B7E8-4007873DE798}"/>
              </a:ext>
            </a:extLst>
          </p:cNvPr>
          <p:cNvSpPr>
            <a:spLocks noGrp="1"/>
          </p:cNvSpPr>
          <p:nvPr>
            <p:ph type="ftr" sz="quarter" idx="17"/>
          </p:nvPr>
        </p:nvSpPr>
        <p:spPr/>
        <p:txBody>
          <a:bodyPr/>
          <a:lstStyle/>
          <a:p>
            <a:endParaRPr lang="en-US"/>
          </a:p>
        </p:txBody>
      </p:sp>
      <p:grpSp>
        <p:nvGrpSpPr>
          <p:cNvPr id="7" name="Group 6">
            <a:extLst>
              <a:ext uri="{FF2B5EF4-FFF2-40B4-BE49-F238E27FC236}">
                <a16:creationId xmlns:a16="http://schemas.microsoft.com/office/drawing/2014/main" id="{09BF07FA-7CAA-5042-9FEA-D7597A875704}"/>
              </a:ext>
            </a:extLst>
          </p:cNvPr>
          <p:cNvGrpSpPr/>
          <p:nvPr userDrawn="1"/>
        </p:nvGrpSpPr>
        <p:grpSpPr>
          <a:xfrm>
            <a:off x="-1" y="-1"/>
            <a:ext cx="320041" cy="6858001"/>
            <a:chOff x="-1" y="-1"/>
            <a:chExt cx="320041" cy="6858001"/>
          </a:xfrm>
        </p:grpSpPr>
        <p:sp>
          <p:nvSpPr>
            <p:cNvPr id="8" name="Rectangle 7">
              <a:extLst>
                <a:ext uri="{FF2B5EF4-FFF2-40B4-BE49-F238E27FC236}">
                  <a16:creationId xmlns:a16="http://schemas.microsoft.com/office/drawing/2014/main" id="{3101D14D-F4C4-0248-883C-2763F231F865}"/>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32BF02E8-C1ED-844F-9C0F-FAA56587999F}"/>
                </a:ext>
              </a:extLst>
            </p:cNvPr>
            <p:cNvGrpSpPr/>
            <p:nvPr userDrawn="1"/>
          </p:nvGrpSpPr>
          <p:grpSpPr>
            <a:xfrm>
              <a:off x="-1" y="-1"/>
              <a:ext cx="320041" cy="6858001"/>
              <a:chOff x="-1" y="-1"/>
              <a:chExt cx="320041" cy="6858001"/>
            </a:xfrm>
          </p:grpSpPr>
          <p:sp>
            <p:nvSpPr>
              <p:cNvPr id="12" name="Rectangle 11">
                <a:extLst>
                  <a:ext uri="{FF2B5EF4-FFF2-40B4-BE49-F238E27FC236}">
                    <a16:creationId xmlns:a16="http://schemas.microsoft.com/office/drawing/2014/main" id="{016F511F-F84A-FB4A-88E4-CB3A3398D36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E3A20A91-97CB-ED49-A451-2FE93FEB9B59}"/>
                  </a:ext>
                </a:extLst>
              </p:cNvPr>
              <p:cNvPicPr>
                <a:picLocks noChangeAspect="1"/>
              </p:cNvPicPr>
              <p:nvPr userDrawn="1"/>
            </p:nvPicPr>
            <p:blipFill rotWithShape="1">
              <a:blip r:embed="rId2" cstate="email">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244715352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022_IMAGES + TEXT BOXES - 3">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85800" y="1463040"/>
            <a:ext cx="3464658" cy="18288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2" name="Title 1">
            <a:extLst>
              <a:ext uri="{FF2B5EF4-FFF2-40B4-BE49-F238E27FC236}">
                <a16:creationId xmlns:a16="http://schemas.microsoft.com/office/drawing/2014/main" id="{170C8558-0CAA-C941-8090-7BCA56E6B53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22F99B54-C99E-FF43-ACA5-AED32EF9EEE7}"/>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3" name="Picture Placeholder 2">
            <a:extLst>
              <a:ext uri="{FF2B5EF4-FFF2-40B4-BE49-F238E27FC236}">
                <a16:creationId xmlns:a16="http://schemas.microsoft.com/office/drawing/2014/main" id="{C8BDBE08-B2D8-A149-AB49-A36081BB1FE6}"/>
              </a:ext>
            </a:extLst>
          </p:cNvPr>
          <p:cNvSpPr>
            <a:spLocks noGrp="1"/>
          </p:cNvSpPr>
          <p:nvPr>
            <p:ph type="pic" sz="quarter" idx="17"/>
          </p:nvPr>
        </p:nvSpPr>
        <p:spPr>
          <a:xfrm>
            <a:off x="8358534" y="1463040"/>
            <a:ext cx="3464658" cy="18288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14" name="Picture Placeholder 2">
            <a:extLst>
              <a:ext uri="{FF2B5EF4-FFF2-40B4-BE49-F238E27FC236}">
                <a16:creationId xmlns:a16="http://schemas.microsoft.com/office/drawing/2014/main" id="{FFFD6FB1-7302-6040-BD88-BA00C9A9F537}"/>
              </a:ext>
            </a:extLst>
          </p:cNvPr>
          <p:cNvSpPr>
            <a:spLocks noGrp="1"/>
          </p:cNvSpPr>
          <p:nvPr>
            <p:ph type="pic" sz="quarter" idx="18"/>
          </p:nvPr>
        </p:nvSpPr>
        <p:spPr>
          <a:xfrm>
            <a:off x="4529193" y="1463040"/>
            <a:ext cx="3464658" cy="18288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8" name="Text Placeholder 2">
            <a:extLst>
              <a:ext uri="{FF2B5EF4-FFF2-40B4-BE49-F238E27FC236}">
                <a16:creationId xmlns:a16="http://schemas.microsoft.com/office/drawing/2014/main" id="{67836D9F-38D5-5148-926E-181D14364088}"/>
              </a:ext>
            </a:extLst>
          </p:cNvPr>
          <p:cNvSpPr>
            <a:spLocks noGrp="1"/>
          </p:cNvSpPr>
          <p:nvPr>
            <p:ph type="body" sz="quarter" idx="19"/>
          </p:nvPr>
        </p:nvSpPr>
        <p:spPr>
          <a:xfrm>
            <a:off x="685800" y="3632201"/>
            <a:ext cx="3464658" cy="2366264"/>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
            <a:extLst>
              <a:ext uri="{FF2B5EF4-FFF2-40B4-BE49-F238E27FC236}">
                <a16:creationId xmlns:a16="http://schemas.microsoft.com/office/drawing/2014/main" id="{295C35A9-1555-294F-BA41-78569E573EAF}"/>
              </a:ext>
            </a:extLst>
          </p:cNvPr>
          <p:cNvSpPr>
            <a:spLocks noGrp="1"/>
          </p:cNvSpPr>
          <p:nvPr>
            <p:ph type="body" sz="quarter" idx="20"/>
          </p:nvPr>
        </p:nvSpPr>
        <p:spPr>
          <a:xfrm>
            <a:off x="4529193" y="3632200"/>
            <a:ext cx="3464658" cy="2366265"/>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2">
            <a:extLst>
              <a:ext uri="{FF2B5EF4-FFF2-40B4-BE49-F238E27FC236}">
                <a16:creationId xmlns:a16="http://schemas.microsoft.com/office/drawing/2014/main" id="{37049C6A-31E4-BE40-8338-EA004569CE7D}"/>
              </a:ext>
            </a:extLst>
          </p:cNvPr>
          <p:cNvSpPr>
            <a:spLocks noGrp="1"/>
          </p:cNvSpPr>
          <p:nvPr>
            <p:ph type="body" sz="quarter" idx="21"/>
          </p:nvPr>
        </p:nvSpPr>
        <p:spPr>
          <a:xfrm>
            <a:off x="8358534" y="3632199"/>
            <a:ext cx="3464658" cy="2366265"/>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BB2D857A-15AC-8545-AC96-054E51B83F70}"/>
              </a:ext>
            </a:extLst>
          </p:cNvPr>
          <p:cNvSpPr>
            <a:spLocks noGrp="1"/>
          </p:cNvSpPr>
          <p:nvPr>
            <p:ph type="ftr" sz="quarter" idx="22"/>
          </p:nvPr>
        </p:nvSpPr>
        <p:spPr/>
        <p:txBody>
          <a:bodyPr/>
          <a:lstStyle/>
          <a:p>
            <a:endParaRPr lang="en-US"/>
          </a:p>
        </p:txBody>
      </p:sp>
      <p:grpSp>
        <p:nvGrpSpPr>
          <p:cNvPr id="12" name="Group 11">
            <a:extLst>
              <a:ext uri="{FF2B5EF4-FFF2-40B4-BE49-F238E27FC236}">
                <a16:creationId xmlns:a16="http://schemas.microsoft.com/office/drawing/2014/main" id="{221F7D4E-0684-804D-B3F3-D20FCD0B8FB7}"/>
              </a:ext>
            </a:extLst>
          </p:cNvPr>
          <p:cNvGrpSpPr/>
          <p:nvPr userDrawn="1"/>
        </p:nvGrpSpPr>
        <p:grpSpPr>
          <a:xfrm>
            <a:off x="-1" y="0"/>
            <a:ext cx="320041" cy="6858000"/>
            <a:chOff x="-1" y="0"/>
            <a:chExt cx="320041" cy="6858000"/>
          </a:xfrm>
        </p:grpSpPr>
        <p:sp>
          <p:nvSpPr>
            <p:cNvPr id="15" name="Rectangle 14">
              <a:extLst>
                <a:ext uri="{FF2B5EF4-FFF2-40B4-BE49-F238E27FC236}">
                  <a16:creationId xmlns:a16="http://schemas.microsoft.com/office/drawing/2014/main" id="{B74752F6-A1E1-9B42-91B9-1D35666F184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6" name="Rectangle 15">
              <a:extLst>
                <a:ext uri="{FF2B5EF4-FFF2-40B4-BE49-F238E27FC236}">
                  <a16:creationId xmlns:a16="http://schemas.microsoft.com/office/drawing/2014/main" id="{7BAF21F0-6459-6C45-A6DC-2C7984D1708F}"/>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Tree>
    <p:extLst>
      <p:ext uri="{BB962C8B-B14F-4D97-AF65-F5344CB8AC3E}">
        <p14:creationId xmlns:p14="http://schemas.microsoft.com/office/powerpoint/2010/main" val="3414525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2022_TITLE - WHITE (V2)">
    <p:spTree>
      <p:nvGrpSpPr>
        <p:cNvPr id="1" name=""/>
        <p:cNvGrpSpPr/>
        <p:nvPr/>
      </p:nvGrpSpPr>
      <p:grpSpPr>
        <a:xfrm>
          <a:off x="0" y="0"/>
          <a:ext cx="0" cy="0"/>
          <a:chOff x="0" y="0"/>
          <a:chExt cx="0" cy="0"/>
        </a:xfrm>
      </p:grpSpPr>
      <p:sp>
        <p:nvSpPr>
          <p:cNvPr id="9" name="Title Placeholder 4">
            <a:extLst>
              <a:ext uri="{FF2B5EF4-FFF2-40B4-BE49-F238E27FC236}">
                <a16:creationId xmlns:a16="http://schemas.microsoft.com/office/drawing/2014/main" id="{425E3FF1-8A4E-E44B-AA34-C7F0AE1559C5}"/>
              </a:ext>
            </a:extLst>
          </p:cNvPr>
          <p:cNvSpPr>
            <a:spLocks noGrp="1"/>
          </p:cNvSpPr>
          <p:nvPr>
            <p:ph type="body" sz="quarter" idx="13"/>
          </p:nvPr>
        </p:nvSpPr>
        <p:spPr>
          <a:xfrm>
            <a:off x="914400" y="5003800"/>
            <a:ext cx="8026400" cy="1247408"/>
          </a:xfrm>
          <a:prstGeom prst="rect">
            <a:avLst/>
          </a:prstGeom>
        </p:spPr>
        <p:txBody>
          <a:bodyPr lIns="0" tIns="0" rIns="0" bIns="0" anchor="b"/>
          <a:lstStyle>
            <a:lvl1pPr marL="0" indent="0">
              <a:buNone/>
              <a:defRPr sz="6000">
                <a:solidFill>
                  <a:srgbClr val="5C9A1B"/>
                </a:solidFill>
                <a:latin typeface="+mj-lt"/>
              </a:defRPr>
            </a:lvl1pPr>
            <a:lvl2pPr marL="60963" indent="0">
              <a:lnSpc>
                <a:spcPct val="90000"/>
              </a:lnSpc>
              <a:spcBef>
                <a:spcPts val="667"/>
              </a:spcBef>
              <a:buNone/>
              <a:defRPr sz="2400">
                <a:solidFill>
                  <a:srgbClr val="5C9A1B"/>
                </a:solidFill>
                <a:latin typeface="+mn-lt"/>
              </a:defRPr>
            </a:lvl2pPr>
            <a:lvl3pPr marL="60963" indent="0">
              <a:spcBef>
                <a:spcPts val="1333"/>
              </a:spcBef>
              <a:buNone/>
              <a:defRPr sz="1600">
                <a:solidFill>
                  <a:schemeClr val="bg2"/>
                </a:solidFill>
              </a:defRPr>
            </a:lvl3pPr>
          </a:lstStyle>
          <a:p>
            <a:pPr lvl="0"/>
            <a:r>
              <a:rPr lang="en-US"/>
              <a:t>Click to edit Master text styles</a:t>
            </a:r>
          </a:p>
          <a:p>
            <a:pPr lvl="1"/>
            <a:r>
              <a:rPr lang="en-US"/>
              <a:t>Second level</a:t>
            </a:r>
          </a:p>
        </p:txBody>
      </p:sp>
      <p:sp>
        <p:nvSpPr>
          <p:cNvPr id="8" name="Picture Placeholder 7"/>
          <p:cNvSpPr>
            <a:spLocks noGrp="1"/>
          </p:cNvSpPr>
          <p:nvPr>
            <p:ph type="pic" sz="quarter" idx="10"/>
          </p:nvPr>
        </p:nvSpPr>
        <p:spPr>
          <a:xfrm>
            <a:off x="0" y="0"/>
            <a:ext cx="12192000" cy="4605338"/>
          </a:xfrm>
          <a:custGeom>
            <a:avLst/>
            <a:gdLst>
              <a:gd name="connsiteX0" fmla="*/ 0 w 12192000"/>
              <a:gd name="connsiteY0" fmla="*/ 0 h 4605338"/>
              <a:gd name="connsiteX1" fmla="*/ 2977 w 12192000"/>
              <a:gd name="connsiteY1" fmla="*/ 0 h 4605338"/>
              <a:gd name="connsiteX2" fmla="*/ 23813 w 12192000"/>
              <a:gd name="connsiteY2" fmla="*/ 0 h 4605338"/>
              <a:gd name="connsiteX3" fmla="*/ 46509 w 12192000"/>
              <a:gd name="connsiteY3" fmla="*/ 0 h 4605338"/>
              <a:gd name="connsiteX4" fmla="*/ 80368 w 12192000"/>
              <a:gd name="connsiteY4" fmla="*/ 0 h 4605338"/>
              <a:gd name="connsiteX5" fmla="*/ 127620 w 12192000"/>
              <a:gd name="connsiteY5" fmla="*/ 0 h 4605338"/>
              <a:gd name="connsiteX6" fmla="*/ 190500 w 12192000"/>
              <a:gd name="connsiteY6" fmla="*/ 0 h 4605338"/>
              <a:gd name="connsiteX7" fmla="*/ 271240 w 12192000"/>
              <a:gd name="connsiteY7" fmla="*/ 0 h 4605338"/>
              <a:gd name="connsiteX8" fmla="*/ 372071 w 12192000"/>
              <a:gd name="connsiteY8" fmla="*/ 0 h 4605338"/>
              <a:gd name="connsiteX9" fmla="*/ 495226 w 12192000"/>
              <a:gd name="connsiteY9" fmla="*/ 0 h 4605338"/>
              <a:gd name="connsiteX10" fmla="*/ 642938 w 12192000"/>
              <a:gd name="connsiteY10" fmla="*/ 0 h 4605338"/>
              <a:gd name="connsiteX11" fmla="*/ 817439 w 12192000"/>
              <a:gd name="connsiteY11" fmla="*/ 0 h 4605338"/>
              <a:gd name="connsiteX12" fmla="*/ 1020961 w 12192000"/>
              <a:gd name="connsiteY12" fmla="*/ 0 h 4605338"/>
              <a:gd name="connsiteX13" fmla="*/ 1255738 w 12192000"/>
              <a:gd name="connsiteY13" fmla="*/ 0 h 4605338"/>
              <a:gd name="connsiteX14" fmla="*/ 1524000 w 12192000"/>
              <a:gd name="connsiteY14" fmla="*/ 0 h 4605338"/>
              <a:gd name="connsiteX15" fmla="*/ 1827982 w 12192000"/>
              <a:gd name="connsiteY15" fmla="*/ 0 h 4605338"/>
              <a:gd name="connsiteX16" fmla="*/ 2169915 w 12192000"/>
              <a:gd name="connsiteY16" fmla="*/ 0 h 4605338"/>
              <a:gd name="connsiteX17" fmla="*/ 2552031 w 12192000"/>
              <a:gd name="connsiteY17" fmla="*/ 0 h 4605338"/>
              <a:gd name="connsiteX18" fmla="*/ 2976563 w 12192000"/>
              <a:gd name="connsiteY18" fmla="*/ 0 h 4605338"/>
              <a:gd name="connsiteX19" fmla="*/ 3445743 w 12192000"/>
              <a:gd name="connsiteY19" fmla="*/ 0 h 4605338"/>
              <a:gd name="connsiteX20" fmla="*/ 3961805 w 12192000"/>
              <a:gd name="connsiteY20" fmla="*/ 0 h 4605338"/>
              <a:gd name="connsiteX21" fmla="*/ 4526980 w 12192000"/>
              <a:gd name="connsiteY21" fmla="*/ 0 h 4605338"/>
              <a:gd name="connsiteX22" fmla="*/ 4828682 w 12192000"/>
              <a:gd name="connsiteY22" fmla="*/ 0 h 4605338"/>
              <a:gd name="connsiteX23" fmla="*/ 5143500 w 12192000"/>
              <a:gd name="connsiteY23" fmla="*/ 0 h 4605338"/>
              <a:gd name="connsiteX24" fmla="*/ 5471713 w 12192000"/>
              <a:gd name="connsiteY24" fmla="*/ 0 h 4605338"/>
              <a:gd name="connsiteX25" fmla="*/ 5813599 w 12192000"/>
              <a:gd name="connsiteY25" fmla="*/ 0 h 4605338"/>
              <a:gd name="connsiteX26" fmla="*/ 6169438 w 12192000"/>
              <a:gd name="connsiteY26" fmla="*/ 0 h 4605338"/>
              <a:gd name="connsiteX27" fmla="*/ 6539508 w 12192000"/>
              <a:gd name="connsiteY27" fmla="*/ 0 h 4605338"/>
              <a:gd name="connsiteX28" fmla="*/ 6924089 w 12192000"/>
              <a:gd name="connsiteY28" fmla="*/ 0 h 4605338"/>
              <a:gd name="connsiteX29" fmla="*/ 7323460 w 12192000"/>
              <a:gd name="connsiteY29" fmla="*/ 0 h 4605338"/>
              <a:gd name="connsiteX30" fmla="*/ 7737900 w 12192000"/>
              <a:gd name="connsiteY30" fmla="*/ 0 h 4605338"/>
              <a:gd name="connsiteX31" fmla="*/ 8167688 w 12192000"/>
              <a:gd name="connsiteY31" fmla="*/ 0 h 4605338"/>
              <a:gd name="connsiteX32" fmla="*/ 8613102 w 12192000"/>
              <a:gd name="connsiteY32" fmla="*/ 0 h 4605338"/>
              <a:gd name="connsiteX33" fmla="*/ 9074423 w 12192000"/>
              <a:gd name="connsiteY33" fmla="*/ 0 h 4605338"/>
              <a:gd name="connsiteX34" fmla="*/ 9551929 w 12192000"/>
              <a:gd name="connsiteY34" fmla="*/ 0 h 4605338"/>
              <a:gd name="connsiteX35" fmla="*/ 10045898 w 12192000"/>
              <a:gd name="connsiteY35" fmla="*/ 0 h 4605338"/>
              <a:gd name="connsiteX36" fmla="*/ 10556611 w 12192000"/>
              <a:gd name="connsiteY36" fmla="*/ 0 h 4605338"/>
              <a:gd name="connsiteX37" fmla="*/ 11084347 w 12192000"/>
              <a:gd name="connsiteY37" fmla="*/ 0 h 4605338"/>
              <a:gd name="connsiteX38" fmla="*/ 11629383 w 12192000"/>
              <a:gd name="connsiteY38" fmla="*/ 0 h 4605338"/>
              <a:gd name="connsiteX39" fmla="*/ 12192000 w 12192000"/>
              <a:gd name="connsiteY39" fmla="*/ 0 h 4605338"/>
              <a:gd name="connsiteX40" fmla="*/ 12192000 w 12192000"/>
              <a:gd name="connsiteY40" fmla="*/ 1124 h 4605338"/>
              <a:gd name="connsiteX41" fmla="*/ 12192000 w 12192000"/>
              <a:gd name="connsiteY41" fmla="*/ 8995 h 4605338"/>
              <a:gd name="connsiteX42" fmla="*/ 12192000 w 12192000"/>
              <a:gd name="connsiteY42" fmla="*/ 30358 h 4605338"/>
              <a:gd name="connsiteX43" fmla="*/ 12192000 w 12192000"/>
              <a:gd name="connsiteY43" fmla="*/ 71959 h 4605338"/>
              <a:gd name="connsiteX44" fmla="*/ 12192000 w 12192000"/>
              <a:gd name="connsiteY44" fmla="*/ 102457 h 4605338"/>
              <a:gd name="connsiteX45" fmla="*/ 12192000 w 12192000"/>
              <a:gd name="connsiteY45" fmla="*/ 140544 h 4605338"/>
              <a:gd name="connsiteX46" fmla="*/ 12192000 w 12192000"/>
              <a:gd name="connsiteY46" fmla="*/ 187064 h 4605338"/>
              <a:gd name="connsiteX47" fmla="*/ 12192000 w 12192000"/>
              <a:gd name="connsiteY47" fmla="*/ 242860 h 4605338"/>
              <a:gd name="connsiteX48" fmla="*/ 12192000 w 12192000"/>
              <a:gd name="connsiteY48" fmla="*/ 308775 h 4605338"/>
              <a:gd name="connsiteX49" fmla="*/ 12192000 w 12192000"/>
              <a:gd name="connsiteY49" fmla="*/ 385652 h 4605338"/>
              <a:gd name="connsiteX50" fmla="*/ 12192000 w 12192000"/>
              <a:gd name="connsiteY50" fmla="*/ 474335 h 4605338"/>
              <a:gd name="connsiteX51" fmla="*/ 12192000 w 12192000"/>
              <a:gd name="connsiteY51" fmla="*/ 575667 h 4605338"/>
              <a:gd name="connsiteX52" fmla="*/ 12192000 w 12192000"/>
              <a:gd name="connsiteY52" fmla="*/ 690492 h 4605338"/>
              <a:gd name="connsiteX53" fmla="*/ 12192000 w 12192000"/>
              <a:gd name="connsiteY53" fmla="*/ 819651 h 4605338"/>
              <a:gd name="connsiteX54" fmla="*/ 12192000 w 12192000"/>
              <a:gd name="connsiteY54" fmla="*/ 963990 h 4605338"/>
              <a:gd name="connsiteX55" fmla="*/ 12192000 w 12192000"/>
              <a:gd name="connsiteY55" fmla="*/ 1124350 h 4605338"/>
              <a:gd name="connsiteX56" fmla="*/ 12192000 w 12192000"/>
              <a:gd name="connsiteY56" fmla="*/ 1301576 h 4605338"/>
              <a:gd name="connsiteX57" fmla="*/ 12192000 w 12192000"/>
              <a:gd name="connsiteY57" fmla="*/ 1496510 h 4605338"/>
              <a:gd name="connsiteX58" fmla="*/ 12192000 w 12192000"/>
              <a:gd name="connsiteY58" fmla="*/ 1709996 h 4605338"/>
              <a:gd name="connsiteX59" fmla="*/ 12192000 w 12192000"/>
              <a:gd name="connsiteY59" fmla="*/ 1942877 h 4605338"/>
              <a:gd name="connsiteX60" fmla="*/ 12192000 w 12192000"/>
              <a:gd name="connsiteY60" fmla="*/ 2195996 h 4605338"/>
              <a:gd name="connsiteX61" fmla="*/ 12192000 w 12192000"/>
              <a:gd name="connsiteY61" fmla="*/ 2470197 h 4605338"/>
              <a:gd name="connsiteX62" fmla="*/ 12192000 w 12192000"/>
              <a:gd name="connsiteY62" fmla="*/ 2766323 h 4605338"/>
              <a:gd name="connsiteX63" fmla="*/ 12192000 w 12192000"/>
              <a:gd name="connsiteY63" fmla="*/ 3085217 h 4605338"/>
              <a:gd name="connsiteX64" fmla="*/ 12192000 w 12192000"/>
              <a:gd name="connsiteY64" fmla="*/ 3427722 h 4605338"/>
              <a:gd name="connsiteX65" fmla="*/ 12192000 w 12192000"/>
              <a:gd name="connsiteY65" fmla="*/ 3794682 h 4605338"/>
              <a:gd name="connsiteX66" fmla="*/ 12192000 w 12192000"/>
              <a:gd name="connsiteY66" fmla="*/ 4186939 h 4605338"/>
              <a:gd name="connsiteX67" fmla="*/ 12192000 w 12192000"/>
              <a:gd name="connsiteY67" fmla="*/ 4605338 h 4605338"/>
              <a:gd name="connsiteX68" fmla="*/ 2857947 w 12192000"/>
              <a:gd name="connsiteY68" fmla="*/ 4605338 h 4605338"/>
              <a:gd name="connsiteX69" fmla="*/ 0 w 12192000"/>
              <a:gd name="connsiteY69" fmla="*/ 2083916 h 4605338"/>
              <a:gd name="connsiteX70" fmla="*/ 0 w 12192000"/>
              <a:gd name="connsiteY70" fmla="*/ 2079846 h 4605338"/>
              <a:gd name="connsiteX71" fmla="*/ 0 w 12192000"/>
              <a:gd name="connsiteY71" fmla="*/ 2070179 h 4605338"/>
              <a:gd name="connsiteX72" fmla="*/ 0 w 12192000"/>
              <a:gd name="connsiteY72" fmla="*/ 2051355 h 4605338"/>
              <a:gd name="connsiteX73" fmla="*/ 0 w 12192000"/>
              <a:gd name="connsiteY73" fmla="*/ 2020320 h 4605338"/>
              <a:gd name="connsiteX74" fmla="*/ 0 w 12192000"/>
              <a:gd name="connsiteY74" fmla="*/ 1974022 h 4605338"/>
              <a:gd name="connsiteX75" fmla="*/ 0 w 12192000"/>
              <a:gd name="connsiteY75" fmla="*/ 1909408 h 4605338"/>
              <a:gd name="connsiteX76" fmla="*/ 0 w 12192000"/>
              <a:gd name="connsiteY76" fmla="*/ 1823426 h 4605338"/>
              <a:gd name="connsiteX77" fmla="*/ 0 w 12192000"/>
              <a:gd name="connsiteY77" fmla="*/ 1713023 h 4605338"/>
              <a:gd name="connsiteX78" fmla="*/ 0 w 12192000"/>
              <a:gd name="connsiteY78" fmla="*/ 1647710 h 4605338"/>
              <a:gd name="connsiteX79" fmla="*/ 0 w 12192000"/>
              <a:gd name="connsiteY79" fmla="*/ 1575147 h 4605338"/>
              <a:gd name="connsiteX80" fmla="*/ 0 w 12192000"/>
              <a:gd name="connsiteY80" fmla="*/ 1494953 h 4605338"/>
              <a:gd name="connsiteX81" fmla="*/ 0 w 12192000"/>
              <a:gd name="connsiteY81" fmla="*/ 1406745 h 4605338"/>
              <a:gd name="connsiteX82" fmla="*/ 0 w 12192000"/>
              <a:gd name="connsiteY82" fmla="*/ 1310142 h 4605338"/>
              <a:gd name="connsiteX83" fmla="*/ 0 w 12192000"/>
              <a:gd name="connsiteY83" fmla="*/ 1204764 h 4605338"/>
              <a:gd name="connsiteX84" fmla="*/ 0 w 12192000"/>
              <a:gd name="connsiteY84" fmla="*/ 1090227 h 4605338"/>
              <a:gd name="connsiteX85" fmla="*/ 0 w 12192000"/>
              <a:gd name="connsiteY85" fmla="*/ 966151 h 4605338"/>
              <a:gd name="connsiteX86" fmla="*/ 0 w 12192000"/>
              <a:gd name="connsiteY86" fmla="*/ 832155 h 4605338"/>
              <a:gd name="connsiteX87" fmla="*/ 0 w 12192000"/>
              <a:gd name="connsiteY87" fmla="*/ 687855 h 4605338"/>
              <a:gd name="connsiteX88" fmla="*/ 0 w 12192000"/>
              <a:gd name="connsiteY88" fmla="*/ 532872 h 4605338"/>
              <a:gd name="connsiteX89" fmla="*/ 0 w 12192000"/>
              <a:gd name="connsiteY89" fmla="*/ 366822 h 4605338"/>
              <a:gd name="connsiteX90" fmla="*/ 0 w 12192000"/>
              <a:gd name="connsiteY90" fmla="*/ 189326 h 460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12192000" h="4605338">
                <a:moveTo>
                  <a:pt x="0" y="0"/>
                </a:moveTo>
                <a:lnTo>
                  <a:pt x="2977" y="0"/>
                </a:lnTo>
                <a:lnTo>
                  <a:pt x="23813" y="0"/>
                </a:lnTo>
                <a:lnTo>
                  <a:pt x="46509" y="0"/>
                </a:lnTo>
                <a:lnTo>
                  <a:pt x="80368" y="0"/>
                </a:lnTo>
                <a:lnTo>
                  <a:pt x="127620" y="0"/>
                </a:lnTo>
                <a:lnTo>
                  <a:pt x="190500" y="0"/>
                </a:lnTo>
                <a:lnTo>
                  <a:pt x="271240" y="0"/>
                </a:lnTo>
                <a:lnTo>
                  <a:pt x="372071" y="0"/>
                </a:lnTo>
                <a:lnTo>
                  <a:pt x="495226" y="0"/>
                </a:lnTo>
                <a:lnTo>
                  <a:pt x="642938" y="0"/>
                </a:lnTo>
                <a:lnTo>
                  <a:pt x="817439" y="0"/>
                </a:lnTo>
                <a:lnTo>
                  <a:pt x="1020961" y="0"/>
                </a:lnTo>
                <a:lnTo>
                  <a:pt x="1255738" y="0"/>
                </a:lnTo>
                <a:lnTo>
                  <a:pt x="1524000" y="0"/>
                </a:lnTo>
                <a:lnTo>
                  <a:pt x="1827982" y="0"/>
                </a:lnTo>
                <a:lnTo>
                  <a:pt x="2169915" y="0"/>
                </a:lnTo>
                <a:lnTo>
                  <a:pt x="2552031" y="0"/>
                </a:lnTo>
                <a:lnTo>
                  <a:pt x="2976563" y="0"/>
                </a:lnTo>
                <a:lnTo>
                  <a:pt x="3445743" y="0"/>
                </a:lnTo>
                <a:lnTo>
                  <a:pt x="3961805" y="0"/>
                </a:lnTo>
                <a:lnTo>
                  <a:pt x="4526980" y="0"/>
                </a:lnTo>
                <a:lnTo>
                  <a:pt x="4828682" y="0"/>
                </a:lnTo>
                <a:lnTo>
                  <a:pt x="5143500" y="0"/>
                </a:lnTo>
                <a:lnTo>
                  <a:pt x="5471713" y="0"/>
                </a:lnTo>
                <a:lnTo>
                  <a:pt x="5813599" y="0"/>
                </a:lnTo>
                <a:lnTo>
                  <a:pt x="6169438" y="0"/>
                </a:lnTo>
                <a:lnTo>
                  <a:pt x="6539508" y="0"/>
                </a:lnTo>
                <a:lnTo>
                  <a:pt x="6924089" y="0"/>
                </a:lnTo>
                <a:lnTo>
                  <a:pt x="7323460" y="0"/>
                </a:lnTo>
                <a:lnTo>
                  <a:pt x="7737900" y="0"/>
                </a:lnTo>
                <a:lnTo>
                  <a:pt x="8167688" y="0"/>
                </a:lnTo>
                <a:lnTo>
                  <a:pt x="8613102" y="0"/>
                </a:lnTo>
                <a:lnTo>
                  <a:pt x="9074423" y="0"/>
                </a:lnTo>
                <a:lnTo>
                  <a:pt x="9551929" y="0"/>
                </a:lnTo>
                <a:lnTo>
                  <a:pt x="10045898" y="0"/>
                </a:lnTo>
                <a:lnTo>
                  <a:pt x="10556611" y="0"/>
                </a:lnTo>
                <a:lnTo>
                  <a:pt x="11084347" y="0"/>
                </a:lnTo>
                <a:lnTo>
                  <a:pt x="11629383" y="0"/>
                </a:lnTo>
                <a:lnTo>
                  <a:pt x="12192000" y="0"/>
                </a:lnTo>
                <a:lnTo>
                  <a:pt x="12192000" y="1124"/>
                </a:lnTo>
                <a:lnTo>
                  <a:pt x="12192000" y="8995"/>
                </a:lnTo>
                <a:lnTo>
                  <a:pt x="12192000" y="30358"/>
                </a:lnTo>
                <a:lnTo>
                  <a:pt x="12192000" y="71959"/>
                </a:lnTo>
                <a:lnTo>
                  <a:pt x="12192000" y="102457"/>
                </a:lnTo>
                <a:lnTo>
                  <a:pt x="12192000" y="140544"/>
                </a:lnTo>
                <a:lnTo>
                  <a:pt x="12192000" y="187064"/>
                </a:lnTo>
                <a:lnTo>
                  <a:pt x="12192000" y="242860"/>
                </a:lnTo>
                <a:lnTo>
                  <a:pt x="12192000" y="308775"/>
                </a:lnTo>
                <a:lnTo>
                  <a:pt x="12192000" y="385652"/>
                </a:lnTo>
                <a:lnTo>
                  <a:pt x="12192000" y="474335"/>
                </a:lnTo>
                <a:lnTo>
                  <a:pt x="12192000" y="575667"/>
                </a:lnTo>
                <a:lnTo>
                  <a:pt x="12192000" y="690492"/>
                </a:lnTo>
                <a:lnTo>
                  <a:pt x="12192000" y="819651"/>
                </a:lnTo>
                <a:lnTo>
                  <a:pt x="12192000" y="963990"/>
                </a:lnTo>
                <a:lnTo>
                  <a:pt x="12192000" y="1124350"/>
                </a:lnTo>
                <a:lnTo>
                  <a:pt x="12192000" y="1301576"/>
                </a:lnTo>
                <a:lnTo>
                  <a:pt x="12192000" y="1496510"/>
                </a:lnTo>
                <a:lnTo>
                  <a:pt x="12192000" y="1709996"/>
                </a:lnTo>
                <a:lnTo>
                  <a:pt x="12192000" y="1942877"/>
                </a:lnTo>
                <a:lnTo>
                  <a:pt x="12192000" y="2195996"/>
                </a:lnTo>
                <a:lnTo>
                  <a:pt x="12192000" y="2470197"/>
                </a:lnTo>
                <a:lnTo>
                  <a:pt x="12192000" y="2766323"/>
                </a:lnTo>
                <a:lnTo>
                  <a:pt x="12192000" y="3085217"/>
                </a:lnTo>
                <a:lnTo>
                  <a:pt x="12192000" y="3427722"/>
                </a:lnTo>
                <a:lnTo>
                  <a:pt x="12192000" y="3794682"/>
                </a:lnTo>
                <a:lnTo>
                  <a:pt x="12192000" y="4186939"/>
                </a:lnTo>
                <a:lnTo>
                  <a:pt x="12192000" y="4605338"/>
                </a:lnTo>
                <a:cubicBezTo>
                  <a:pt x="12192000" y="4605338"/>
                  <a:pt x="12192000" y="4605338"/>
                  <a:pt x="2857947" y="4605338"/>
                </a:cubicBezTo>
                <a:cubicBezTo>
                  <a:pt x="1388962" y="4605338"/>
                  <a:pt x="188625" y="3454004"/>
                  <a:pt x="0" y="2083916"/>
                </a:cubicBezTo>
                <a:lnTo>
                  <a:pt x="0" y="2079846"/>
                </a:lnTo>
                <a:lnTo>
                  <a:pt x="0" y="2070179"/>
                </a:lnTo>
                <a:lnTo>
                  <a:pt x="0" y="2051355"/>
                </a:lnTo>
                <a:lnTo>
                  <a:pt x="0" y="2020320"/>
                </a:lnTo>
                <a:lnTo>
                  <a:pt x="0" y="1974022"/>
                </a:lnTo>
                <a:lnTo>
                  <a:pt x="0" y="1909408"/>
                </a:lnTo>
                <a:lnTo>
                  <a:pt x="0" y="1823426"/>
                </a:lnTo>
                <a:lnTo>
                  <a:pt x="0" y="1713023"/>
                </a:lnTo>
                <a:lnTo>
                  <a:pt x="0" y="1647710"/>
                </a:lnTo>
                <a:lnTo>
                  <a:pt x="0" y="1575147"/>
                </a:lnTo>
                <a:lnTo>
                  <a:pt x="0" y="1494953"/>
                </a:lnTo>
                <a:lnTo>
                  <a:pt x="0" y="1406745"/>
                </a:lnTo>
                <a:lnTo>
                  <a:pt x="0" y="1310142"/>
                </a:lnTo>
                <a:lnTo>
                  <a:pt x="0" y="1204764"/>
                </a:lnTo>
                <a:lnTo>
                  <a:pt x="0" y="1090227"/>
                </a:lnTo>
                <a:lnTo>
                  <a:pt x="0" y="966151"/>
                </a:lnTo>
                <a:lnTo>
                  <a:pt x="0" y="832155"/>
                </a:lnTo>
                <a:lnTo>
                  <a:pt x="0" y="687855"/>
                </a:lnTo>
                <a:lnTo>
                  <a:pt x="0" y="532872"/>
                </a:lnTo>
                <a:lnTo>
                  <a:pt x="0" y="366822"/>
                </a:lnTo>
                <a:lnTo>
                  <a:pt x="0" y="189326"/>
                </a:lnTo>
                <a:close/>
              </a:path>
            </a:pathLst>
          </a:custGeom>
          <a:solidFill>
            <a:schemeClr val="bg1"/>
          </a:solidFill>
        </p:spPr>
        <p:txBody>
          <a:bodyPr wrap="square">
            <a:noAutofit/>
          </a:bodyPr>
          <a:lstStyle/>
          <a:p>
            <a:r>
              <a:rPr lang="en-US"/>
              <a:t>Click icon to add picture</a:t>
            </a:r>
          </a:p>
        </p:txBody>
      </p:sp>
      <p:pic>
        <p:nvPicPr>
          <p:cNvPr id="6" name="Picture 5">
            <a:extLst>
              <a:ext uri="{FF2B5EF4-FFF2-40B4-BE49-F238E27FC236}">
                <a16:creationId xmlns:a16="http://schemas.microsoft.com/office/drawing/2014/main" id="{634502D1-DCE2-334F-B563-CC11D774C0E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857232" y="5962989"/>
            <a:ext cx="1446306" cy="281021"/>
          </a:xfrm>
          <a:prstGeom prst="rect">
            <a:avLst/>
          </a:prstGeom>
        </p:spPr>
      </p:pic>
    </p:spTree>
    <p:extLst>
      <p:ext uri="{BB962C8B-B14F-4D97-AF65-F5344CB8AC3E}">
        <p14:creationId xmlns:p14="http://schemas.microsoft.com/office/powerpoint/2010/main" val="420713354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022_IMAGES + TEXT BOXES - 3 (V2)">
    <p:spTree>
      <p:nvGrpSpPr>
        <p:cNvPr id="1" name=""/>
        <p:cNvGrpSpPr/>
        <p:nvPr/>
      </p:nvGrpSpPr>
      <p:grpSpPr>
        <a:xfrm>
          <a:off x="0" y="0"/>
          <a:ext cx="0" cy="0"/>
          <a:chOff x="0" y="0"/>
          <a:chExt cx="0" cy="0"/>
        </a:xfrm>
      </p:grpSpPr>
      <p:sp>
        <p:nvSpPr>
          <p:cNvPr id="13" name="Picture Placeholder 2"/>
          <p:cNvSpPr>
            <a:spLocks noGrp="1"/>
          </p:cNvSpPr>
          <p:nvPr>
            <p:ph type="pic" sz="quarter" idx="12"/>
          </p:nvPr>
        </p:nvSpPr>
        <p:spPr>
          <a:xfrm>
            <a:off x="685799" y="1463040"/>
            <a:ext cx="3479933" cy="33528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2" name="Title 1">
            <a:extLst>
              <a:ext uri="{FF2B5EF4-FFF2-40B4-BE49-F238E27FC236}">
                <a16:creationId xmlns:a16="http://schemas.microsoft.com/office/drawing/2014/main" id="{247FD341-7C4C-AE49-B33A-DF813384C70A}"/>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D7D0FC7A-F706-C741-BFAE-4865D097C232}"/>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0" name="Picture Placeholder 2">
            <a:extLst>
              <a:ext uri="{FF2B5EF4-FFF2-40B4-BE49-F238E27FC236}">
                <a16:creationId xmlns:a16="http://schemas.microsoft.com/office/drawing/2014/main" id="{5EDDCDA2-38D1-CB4B-B35C-1BED1EB09DE2}"/>
              </a:ext>
            </a:extLst>
          </p:cNvPr>
          <p:cNvSpPr>
            <a:spLocks noGrp="1"/>
          </p:cNvSpPr>
          <p:nvPr>
            <p:ph type="pic" sz="quarter" idx="17"/>
          </p:nvPr>
        </p:nvSpPr>
        <p:spPr>
          <a:xfrm>
            <a:off x="8343258" y="1463040"/>
            <a:ext cx="3479933" cy="33528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11" name="Picture Placeholder 2">
            <a:extLst>
              <a:ext uri="{FF2B5EF4-FFF2-40B4-BE49-F238E27FC236}">
                <a16:creationId xmlns:a16="http://schemas.microsoft.com/office/drawing/2014/main" id="{39585639-9F76-934B-B69C-7F12AF165B64}"/>
              </a:ext>
            </a:extLst>
          </p:cNvPr>
          <p:cNvSpPr>
            <a:spLocks noGrp="1"/>
          </p:cNvSpPr>
          <p:nvPr>
            <p:ph type="pic" sz="quarter" idx="18"/>
          </p:nvPr>
        </p:nvSpPr>
        <p:spPr>
          <a:xfrm>
            <a:off x="4514529" y="1463040"/>
            <a:ext cx="3479933" cy="33528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8" name="Text Placeholder 2">
            <a:extLst>
              <a:ext uri="{FF2B5EF4-FFF2-40B4-BE49-F238E27FC236}">
                <a16:creationId xmlns:a16="http://schemas.microsoft.com/office/drawing/2014/main" id="{5753BA86-33EF-ED44-8993-95350CB62932}"/>
              </a:ext>
            </a:extLst>
          </p:cNvPr>
          <p:cNvSpPr>
            <a:spLocks noGrp="1"/>
          </p:cNvSpPr>
          <p:nvPr>
            <p:ph type="body" sz="quarter" idx="20"/>
          </p:nvPr>
        </p:nvSpPr>
        <p:spPr>
          <a:xfrm>
            <a:off x="685799" y="5156200"/>
            <a:ext cx="3479933" cy="842264"/>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9" name="Text Placeholder 2">
            <a:extLst>
              <a:ext uri="{FF2B5EF4-FFF2-40B4-BE49-F238E27FC236}">
                <a16:creationId xmlns:a16="http://schemas.microsoft.com/office/drawing/2014/main" id="{56243140-FECF-6A42-AAB0-081E85B8367D}"/>
              </a:ext>
            </a:extLst>
          </p:cNvPr>
          <p:cNvSpPr>
            <a:spLocks noGrp="1"/>
          </p:cNvSpPr>
          <p:nvPr>
            <p:ph type="body" sz="quarter" idx="21"/>
          </p:nvPr>
        </p:nvSpPr>
        <p:spPr>
          <a:xfrm>
            <a:off x="4520625" y="5156200"/>
            <a:ext cx="3479933" cy="842264"/>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12" name="Text Placeholder 2">
            <a:extLst>
              <a:ext uri="{FF2B5EF4-FFF2-40B4-BE49-F238E27FC236}">
                <a16:creationId xmlns:a16="http://schemas.microsoft.com/office/drawing/2014/main" id="{9F3B7DC7-AA30-A341-BFDC-3CED7E3DE46A}"/>
              </a:ext>
            </a:extLst>
          </p:cNvPr>
          <p:cNvSpPr>
            <a:spLocks noGrp="1"/>
          </p:cNvSpPr>
          <p:nvPr>
            <p:ph type="body" sz="quarter" idx="22"/>
          </p:nvPr>
        </p:nvSpPr>
        <p:spPr>
          <a:xfrm>
            <a:off x="8343258" y="5140264"/>
            <a:ext cx="3479933" cy="858200"/>
          </a:xfrm>
        </p:spPr>
        <p:txBody>
          <a:bodyPr/>
          <a:lstStyle>
            <a:lvl1pPr>
              <a:defRPr>
                <a:solidFill>
                  <a:schemeClr val="tx1"/>
                </a:solidFill>
                <a:latin typeface="+mn-lt"/>
              </a:defRPr>
            </a:lvl1pPr>
            <a:lvl2pPr marL="0" indent="0">
              <a:buNone/>
              <a:defRPr sz="1600"/>
            </a:lvl2pPr>
          </a:lstStyle>
          <a:p>
            <a:pPr lvl="0"/>
            <a:r>
              <a:rPr lang="en-US"/>
              <a:t>Click to edit Master text styles</a:t>
            </a:r>
          </a:p>
          <a:p>
            <a:pPr lvl="1"/>
            <a:r>
              <a:rPr lang="en-US"/>
              <a:t>Second level</a:t>
            </a:r>
          </a:p>
        </p:txBody>
      </p:sp>
      <p:sp>
        <p:nvSpPr>
          <p:cNvPr id="3" name="Footer Placeholder 2">
            <a:extLst>
              <a:ext uri="{FF2B5EF4-FFF2-40B4-BE49-F238E27FC236}">
                <a16:creationId xmlns:a16="http://schemas.microsoft.com/office/drawing/2014/main" id="{EEFD3F24-EBC3-0348-BEFD-D36AE35F7E65}"/>
              </a:ext>
            </a:extLst>
          </p:cNvPr>
          <p:cNvSpPr>
            <a:spLocks noGrp="1"/>
          </p:cNvSpPr>
          <p:nvPr>
            <p:ph type="ftr" sz="quarter" idx="23"/>
          </p:nvPr>
        </p:nvSpPr>
        <p:spPr/>
        <p:txBody>
          <a:bodyPr/>
          <a:lstStyle/>
          <a:p>
            <a:endParaRPr lang="en-US"/>
          </a:p>
        </p:txBody>
      </p:sp>
      <p:grpSp>
        <p:nvGrpSpPr>
          <p:cNvPr id="14" name="Group 13">
            <a:extLst>
              <a:ext uri="{FF2B5EF4-FFF2-40B4-BE49-F238E27FC236}">
                <a16:creationId xmlns:a16="http://schemas.microsoft.com/office/drawing/2014/main" id="{2020F49E-BBB2-294C-B912-7B5B5A52F288}"/>
              </a:ext>
            </a:extLst>
          </p:cNvPr>
          <p:cNvGrpSpPr/>
          <p:nvPr userDrawn="1"/>
        </p:nvGrpSpPr>
        <p:grpSpPr>
          <a:xfrm>
            <a:off x="-1" y="0"/>
            <a:ext cx="320041" cy="6858000"/>
            <a:chOff x="-1" y="0"/>
            <a:chExt cx="320041" cy="6858000"/>
          </a:xfrm>
        </p:grpSpPr>
        <p:sp>
          <p:nvSpPr>
            <p:cNvPr id="15" name="Rectangle 14">
              <a:extLst>
                <a:ext uri="{FF2B5EF4-FFF2-40B4-BE49-F238E27FC236}">
                  <a16:creationId xmlns:a16="http://schemas.microsoft.com/office/drawing/2014/main" id="{AD63DE09-E378-0241-95B0-8232B0BBE5EF}"/>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6" name="Rectangle 15">
              <a:extLst>
                <a:ext uri="{FF2B5EF4-FFF2-40B4-BE49-F238E27FC236}">
                  <a16:creationId xmlns:a16="http://schemas.microsoft.com/office/drawing/2014/main" id="{A8CDC966-EEE6-6A48-A9D0-D9652C62CB4F}"/>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Tree>
    <p:extLst>
      <p:ext uri="{BB962C8B-B14F-4D97-AF65-F5344CB8AC3E}">
        <p14:creationId xmlns:p14="http://schemas.microsoft.com/office/powerpoint/2010/main" val="150750690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022_IMAGE SQUARES + TEXT BOX - 4">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85800" y="1463040"/>
            <a:ext cx="3048000" cy="22860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13" name="Picture Placeholder 2"/>
          <p:cNvSpPr>
            <a:spLocks noGrp="1"/>
          </p:cNvSpPr>
          <p:nvPr>
            <p:ph type="pic" sz="quarter" idx="13"/>
          </p:nvPr>
        </p:nvSpPr>
        <p:spPr>
          <a:xfrm>
            <a:off x="3733800" y="1463040"/>
            <a:ext cx="3048000" cy="22860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14" name="Picture Placeholder 2"/>
          <p:cNvSpPr>
            <a:spLocks noGrp="1"/>
          </p:cNvSpPr>
          <p:nvPr>
            <p:ph type="pic" sz="quarter" idx="14"/>
          </p:nvPr>
        </p:nvSpPr>
        <p:spPr>
          <a:xfrm>
            <a:off x="685800" y="3769093"/>
            <a:ext cx="3048000" cy="22860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15" name="Picture Placeholder 2"/>
          <p:cNvSpPr>
            <a:spLocks noGrp="1"/>
          </p:cNvSpPr>
          <p:nvPr>
            <p:ph type="pic" sz="quarter" idx="15"/>
          </p:nvPr>
        </p:nvSpPr>
        <p:spPr>
          <a:xfrm>
            <a:off x="3733800" y="3769093"/>
            <a:ext cx="3048000" cy="2286000"/>
          </a:xfrm>
          <a:prstGeom prst="rect">
            <a:avLst/>
          </a:prstGeom>
          <a:solidFill>
            <a:schemeClr val="bg1"/>
          </a:solidFill>
          <a:effectLst/>
        </p:spPr>
        <p:txBody>
          <a:bodyPr/>
          <a:lstStyle>
            <a:lvl1pPr>
              <a:defRPr sz="1333"/>
            </a:lvl1pPr>
          </a:lstStyle>
          <a:p>
            <a:r>
              <a:rPr lang="en-US"/>
              <a:t>Click icon to add picture</a:t>
            </a:r>
            <a:endParaRPr lang="uk-UA"/>
          </a:p>
        </p:txBody>
      </p:sp>
      <p:sp>
        <p:nvSpPr>
          <p:cNvPr id="2" name="Title 1">
            <a:extLst>
              <a:ext uri="{FF2B5EF4-FFF2-40B4-BE49-F238E27FC236}">
                <a16:creationId xmlns:a16="http://schemas.microsoft.com/office/drawing/2014/main" id="{33256D4F-70A5-834E-ADDC-3139B64510D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F1B9D6A7-C0A6-9049-BEB5-BD5DC2AAF9B9}"/>
              </a:ext>
            </a:extLst>
          </p:cNvPr>
          <p:cNvSpPr>
            <a:spLocks noGrp="1"/>
          </p:cNvSpPr>
          <p:nvPr>
            <p:ph type="sldNum" sz="quarter" idx="17"/>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9" name="Text Placeholder 9">
            <a:extLst>
              <a:ext uri="{FF2B5EF4-FFF2-40B4-BE49-F238E27FC236}">
                <a16:creationId xmlns:a16="http://schemas.microsoft.com/office/drawing/2014/main" id="{60FE63DC-71A5-E64D-B8F6-6D9B893FB3F2}"/>
              </a:ext>
            </a:extLst>
          </p:cNvPr>
          <p:cNvSpPr>
            <a:spLocks noGrp="1"/>
          </p:cNvSpPr>
          <p:nvPr>
            <p:ph type="body" sz="quarter" idx="18"/>
          </p:nvPr>
        </p:nvSpPr>
        <p:spPr>
          <a:xfrm>
            <a:off x="7330440" y="1463040"/>
            <a:ext cx="4492752"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EF7D7358-19C8-4246-9CF6-0FA52B657CC2}"/>
              </a:ext>
            </a:extLst>
          </p:cNvPr>
          <p:cNvSpPr>
            <a:spLocks noGrp="1"/>
          </p:cNvSpPr>
          <p:nvPr>
            <p:ph type="ftr" sz="quarter" idx="19"/>
          </p:nvPr>
        </p:nvSpPr>
        <p:spPr/>
        <p:txBody>
          <a:bodyPr/>
          <a:lstStyle/>
          <a:p>
            <a:endParaRPr lang="en-US"/>
          </a:p>
        </p:txBody>
      </p:sp>
      <p:grpSp>
        <p:nvGrpSpPr>
          <p:cNvPr id="11" name="Group 10">
            <a:extLst>
              <a:ext uri="{FF2B5EF4-FFF2-40B4-BE49-F238E27FC236}">
                <a16:creationId xmlns:a16="http://schemas.microsoft.com/office/drawing/2014/main" id="{5B783FF4-20CC-0740-B892-C3DC7FC0FC7C}"/>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F90CE1A2-3F69-3D49-AEF2-EEDFF83E73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6" name="Group 15">
              <a:extLst>
                <a:ext uri="{FF2B5EF4-FFF2-40B4-BE49-F238E27FC236}">
                  <a16:creationId xmlns:a16="http://schemas.microsoft.com/office/drawing/2014/main" id="{9F7DBD17-29C1-BC40-862F-2241431DFE4A}"/>
                </a:ext>
              </a:extLst>
            </p:cNvPr>
            <p:cNvGrpSpPr/>
            <p:nvPr userDrawn="1"/>
          </p:nvGrpSpPr>
          <p:grpSpPr>
            <a:xfrm>
              <a:off x="-1" y="0"/>
              <a:ext cx="320041" cy="6858000"/>
              <a:chOff x="-1" y="0"/>
              <a:chExt cx="320041" cy="6858000"/>
            </a:xfrm>
          </p:grpSpPr>
          <p:sp>
            <p:nvSpPr>
              <p:cNvPr id="17" name="Rectangle 16">
                <a:extLst>
                  <a:ext uri="{FF2B5EF4-FFF2-40B4-BE49-F238E27FC236}">
                    <a16:creationId xmlns:a16="http://schemas.microsoft.com/office/drawing/2014/main" id="{E6FBEFAB-A8C1-F942-99E3-B79583CB6CA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Picture 17">
                <a:extLst>
                  <a:ext uri="{FF2B5EF4-FFF2-40B4-BE49-F238E27FC236}">
                    <a16:creationId xmlns:a16="http://schemas.microsoft.com/office/drawing/2014/main" id="{47F461E0-5546-0D47-9AE4-E15B8DB298DB}"/>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499345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022_IMAGE SQUARES - 4">
    <p:spTree>
      <p:nvGrpSpPr>
        <p:cNvPr id="1" name=""/>
        <p:cNvGrpSpPr/>
        <p:nvPr/>
      </p:nvGrpSpPr>
      <p:grpSpPr>
        <a:xfrm>
          <a:off x="0" y="0"/>
          <a:ext cx="0" cy="0"/>
          <a:chOff x="0" y="0"/>
          <a:chExt cx="0" cy="0"/>
        </a:xfrm>
      </p:grpSpPr>
      <p:sp>
        <p:nvSpPr>
          <p:cNvPr id="6" name="Picture Placeholder 5"/>
          <p:cNvSpPr>
            <a:spLocks noGrp="1"/>
          </p:cNvSpPr>
          <p:nvPr>
            <p:ph type="pic" sz="quarter" idx="11"/>
          </p:nvPr>
        </p:nvSpPr>
        <p:spPr>
          <a:xfrm>
            <a:off x="0" y="3429000"/>
            <a:ext cx="3048000" cy="1828800"/>
          </a:xfrm>
          <a:prstGeom prst="rect">
            <a:avLst/>
          </a:prstGeom>
          <a:solidFill>
            <a:schemeClr val="bg1"/>
          </a:solidFill>
        </p:spPr>
        <p:txBody>
          <a:bodyPr/>
          <a:lstStyle/>
          <a:p>
            <a:r>
              <a:rPr lang="en-US"/>
              <a:t>Click icon to add picture</a:t>
            </a:r>
            <a:endParaRPr lang="uk-UA"/>
          </a:p>
        </p:txBody>
      </p:sp>
      <p:sp>
        <p:nvSpPr>
          <p:cNvPr id="11" name="Picture Placeholder 5"/>
          <p:cNvSpPr>
            <a:spLocks noGrp="1"/>
          </p:cNvSpPr>
          <p:nvPr>
            <p:ph type="pic" sz="quarter" idx="12"/>
          </p:nvPr>
        </p:nvSpPr>
        <p:spPr>
          <a:xfrm>
            <a:off x="3048000" y="1600200"/>
            <a:ext cx="3048000" cy="1828800"/>
          </a:xfrm>
          <a:prstGeom prst="rect">
            <a:avLst/>
          </a:prstGeom>
          <a:solidFill>
            <a:schemeClr val="bg1"/>
          </a:solidFill>
        </p:spPr>
        <p:txBody>
          <a:bodyPr/>
          <a:lstStyle/>
          <a:p>
            <a:r>
              <a:rPr lang="en-US"/>
              <a:t>Click icon to add picture</a:t>
            </a:r>
            <a:endParaRPr lang="uk-UA"/>
          </a:p>
        </p:txBody>
      </p:sp>
      <p:sp>
        <p:nvSpPr>
          <p:cNvPr id="12" name="Picture Placeholder 5"/>
          <p:cNvSpPr>
            <a:spLocks noGrp="1"/>
          </p:cNvSpPr>
          <p:nvPr>
            <p:ph type="pic" sz="quarter" idx="13"/>
          </p:nvPr>
        </p:nvSpPr>
        <p:spPr>
          <a:xfrm>
            <a:off x="6096000" y="3429000"/>
            <a:ext cx="3048000" cy="1828800"/>
          </a:xfrm>
          <a:prstGeom prst="rect">
            <a:avLst/>
          </a:prstGeom>
          <a:solidFill>
            <a:schemeClr val="bg1"/>
          </a:solidFill>
        </p:spPr>
        <p:txBody>
          <a:bodyPr/>
          <a:lstStyle/>
          <a:p>
            <a:r>
              <a:rPr lang="en-US"/>
              <a:t>Click icon to add picture</a:t>
            </a:r>
            <a:endParaRPr lang="uk-UA"/>
          </a:p>
        </p:txBody>
      </p:sp>
      <p:sp>
        <p:nvSpPr>
          <p:cNvPr id="13" name="Picture Placeholder 5"/>
          <p:cNvSpPr>
            <a:spLocks noGrp="1"/>
          </p:cNvSpPr>
          <p:nvPr>
            <p:ph type="pic" sz="quarter" idx="14"/>
          </p:nvPr>
        </p:nvSpPr>
        <p:spPr>
          <a:xfrm>
            <a:off x="9144000" y="1600200"/>
            <a:ext cx="3048000" cy="1828800"/>
          </a:xfrm>
          <a:prstGeom prst="rect">
            <a:avLst/>
          </a:prstGeom>
          <a:solidFill>
            <a:schemeClr val="bg1"/>
          </a:solidFill>
        </p:spPr>
        <p:txBody>
          <a:bodyPr/>
          <a:lstStyle/>
          <a:p>
            <a:r>
              <a:rPr lang="en-US"/>
              <a:t>Click icon to add picture</a:t>
            </a:r>
            <a:endParaRPr lang="uk-UA"/>
          </a:p>
        </p:txBody>
      </p:sp>
      <p:sp>
        <p:nvSpPr>
          <p:cNvPr id="7" name="Slide Number Placeholder 6">
            <a:extLst>
              <a:ext uri="{FF2B5EF4-FFF2-40B4-BE49-F238E27FC236}">
                <a16:creationId xmlns:a16="http://schemas.microsoft.com/office/drawing/2014/main" id="{8F63D041-C871-684B-ACF7-15B12B37F048}"/>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2" name="Title 1">
            <a:extLst>
              <a:ext uri="{FF2B5EF4-FFF2-40B4-BE49-F238E27FC236}">
                <a16:creationId xmlns:a16="http://schemas.microsoft.com/office/drawing/2014/main" id="{D3602BF9-AEC1-964A-A87B-0D7E20EDCD89}"/>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741E7788-6A0C-404B-A451-BC0039DD0931}"/>
              </a:ext>
            </a:extLst>
          </p:cNvPr>
          <p:cNvSpPr>
            <a:spLocks noGrp="1"/>
          </p:cNvSpPr>
          <p:nvPr>
            <p:ph type="ftr" sz="quarter" idx="17"/>
          </p:nvPr>
        </p:nvSpPr>
        <p:spPr/>
        <p:txBody>
          <a:bodyPr/>
          <a:lstStyle/>
          <a:p>
            <a:endParaRPr lang="en-US"/>
          </a:p>
        </p:txBody>
      </p:sp>
    </p:spTree>
    <p:extLst>
      <p:ext uri="{BB962C8B-B14F-4D97-AF65-F5344CB8AC3E}">
        <p14:creationId xmlns:p14="http://schemas.microsoft.com/office/powerpoint/2010/main" val="163488022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022_IMAGE SQUARES + TEXT BOX - 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CC0D78-9E0F-2D47-8F56-99E30A224E4A}"/>
              </a:ext>
            </a:extLst>
          </p:cNvPr>
          <p:cNvSpPr>
            <a:spLocks noGrp="1"/>
          </p:cNvSpPr>
          <p:nvPr>
            <p:ph type="title"/>
          </p:nvPr>
        </p:nvSpPr>
        <p:spPr/>
        <p:txBody>
          <a:bodyPr/>
          <a:lstStyle/>
          <a:p>
            <a:r>
              <a:rPr lang="en-US"/>
              <a:t>Click to edit Master title style</a:t>
            </a:r>
          </a:p>
        </p:txBody>
      </p:sp>
      <p:sp>
        <p:nvSpPr>
          <p:cNvPr id="7" name="Slide Number Placeholder 6">
            <a:extLst>
              <a:ext uri="{FF2B5EF4-FFF2-40B4-BE49-F238E27FC236}">
                <a16:creationId xmlns:a16="http://schemas.microsoft.com/office/drawing/2014/main" id="{2B58FEA4-7DD2-6541-B8E1-82B1928AA567}"/>
              </a:ext>
            </a:extLst>
          </p:cNvPr>
          <p:cNvSpPr>
            <a:spLocks noGrp="1"/>
          </p:cNvSpPr>
          <p:nvPr>
            <p:ph type="sldNum" sz="quarter" idx="2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3" name="Text Placeholder 9">
            <a:extLst>
              <a:ext uri="{FF2B5EF4-FFF2-40B4-BE49-F238E27FC236}">
                <a16:creationId xmlns:a16="http://schemas.microsoft.com/office/drawing/2014/main" id="{608B4BDD-BE32-C04E-9061-C889878AB885}"/>
              </a:ext>
            </a:extLst>
          </p:cNvPr>
          <p:cNvSpPr>
            <a:spLocks noGrp="1"/>
          </p:cNvSpPr>
          <p:nvPr>
            <p:ph type="body" sz="quarter" idx="22"/>
          </p:nvPr>
        </p:nvSpPr>
        <p:spPr>
          <a:xfrm>
            <a:off x="4903762" y="1951390"/>
            <a:ext cx="6919429" cy="3656929"/>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Picture Placeholder 5">
            <a:extLst>
              <a:ext uri="{FF2B5EF4-FFF2-40B4-BE49-F238E27FC236}">
                <a16:creationId xmlns:a16="http://schemas.microsoft.com/office/drawing/2014/main" id="{7C20B073-7940-E445-B65B-A1204A781327}"/>
              </a:ext>
            </a:extLst>
          </p:cNvPr>
          <p:cNvSpPr>
            <a:spLocks noGrp="1"/>
          </p:cNvSpPr>
          <p:nvPr>
            <p:ph type="pic" sz="quarter" idx="11"/>
          </p:nvPr>
        </p:nvSpPr>
        <p:spPr>
          <a:xfrm>
            <a:off x="685800" y="1951391"/>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0" name="Picture Placeholder 5">
            <a:extLst>
              <a:ext uri="{FF2B5EF4-FFF2-40B4-BE49-F238E27FC236}">
                <a16:creationId xmlns:a16="http://schemas.microsoft.com/office/drawing/2014/main" id="{75CB70D0-8CE2-9D45-9BDF-EE427E21DC92}"/>
              </a:ext>
            </a:extLst>
          </p:cNvPr>
          <p:cNvSpPr>
            <a:spLocks noGrp="1"/>
          </p:cNvSpPr>
          <p:nvPr>
            <p:ph type="pic" sz="quarter" idx="13"/>
          </p:nvPr>
        </p:nvSpPr>
        <p:spPr>
          <a:xfrm>
            <a:off x="685800" y="4389791"/>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1" name="Picture Placeholder 5">
            <a:extLst>
              <a:ext uri="{FF2B5EF4-FFF2-40B4-BE49-F238E27FC236}">
                <a16:creationId xmlns:a16="http://schemas.microsoft.com/office/drawing/2014/main" id="{1521579F-9868-5647-99B1-E55D86FB1BCE}"/>
              </a:ext>
            </a:extLst>
          </p:cNvPr>
          <p:cNvSpPr>
            <a:spLocks noGrp="1"/>
          </p:cNvSpPr>
          <p:nvPr>
            <p:ph type="pic" sz="quarter" idx="14"/>
          </p:nvPr>
        </p:nvSpPr>
        <p:spPr>
          <a:xfrm>
            <a:off x="1905000" y="1951391"/>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2" name="Picture Placeholder 5">
            <a:extLst>
              <a:ext uri="{FF2B5EF4-FFF2-40B4-BE49-F238E27FC236}">
                <a16:creationId xmlns:a16="http://schemas.microsoft.com/office/drawing/2014/main" id="{7A094C57-0770-AB49-BB94-5D6C15215287}"/>
              </a:ext>
            </a:extLst>
          </p:cNvPr>
          <p:cNvSpPr>
            <a:spLocks noGrp="1"/>
          </p:cNvSpPr>
          <p:nvPr>
            <p:ph type="pic" sz="quarter" idx="16"/>
          </p:nvPr>
        </p:nvSpPr>
        <p:spPr>
          <a:xfrm>
            <a:off x="1905000" y="4389120"/>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3" name="Picture Placeholder 5">
            <a:extLst>
              <a:ext uri="{FF2B5EF4-FFF2-40B4-BE49-F238E27FC236}">
                <a16:creationId xmlns:a16="http://schemas.microsoft.com/office/drawing/2014/main" id="{8F07E2B5-9A07-4349-AA3A-CF1C992FF943}"/>
              </a:ext>
            </a:extLst>
          </p:cNvPr>
          <p:cNvSpPr>
            <a:spLocks noGrp="1"/>
          </p:cNvSpPr>
          <p:nvPr>
            <p:ph type="pic" sz="quarter" idx="17"/>
          </p:nvPr>
        </p:nvSpPr>
        <p:spPr>
          <a:xfrm>
            <a:off x="3126501" y="1951391"/>
            <a:ext cx="1219200" cy="1219200"/>
          </a:xfrm>
          <a:prstGeom prst="rect">
            <a:avLst/>
          </a:prstGeom>
          <a:solidFill>
            <a:schemeClr val="bg1"/>
          </a:solidFill>
          <a:ln>
            <a:noFill/>
          </a:ln>
        </p:spPr>
        <p:txBody>
          <a:bodyPr/>
          <a:lstStyle>
            <a:lvl1pPr>
              <a:defRPr sz="1333"/>
            </a:lvl1pPr>
          </a:lstStyle>
          <a:p>
            <a:r>
              <a:rPr lang="en-US"/>
              <a:t>Click icon to add picture</a:t>
            </a:r>
            <a:endParaRPr lang="uk-UA"/>
          </a:p>
        </p:txBody>
      </p:sp>
      <p:sp>
        <p:nvSpPr>
          <p:cNvPr id="25" name="Picture Placeholder 5">
            <a:extLst>
              <a:ext uri="{FF2B5EF4-FFF2-40B4-BE49-F238E27FC236}">
                <a16:creationId xmlns:a16="http://schemas.microsoft.com/office/drawing/2014/main" id="{4C54CDC9-AC7D-B64D-8FB5-22D3CDBE78EF}"/>
              </a:ext>
            </a:extLst>
          </p:cNvPr>
          <p:cNvSpPr>
            <a:spLocks noGrp="1"/>
          </p:cNvSpPr>
          <p:nvPr>
            <p:ph type="pic" sz="quarter" idx="19"/>
          </p:nvPr>
        </p:nvSpPr>
        <p:spPr>
          <a:xfrm>
            <a:off x="3124200" y="4389120"/>
            <a:ext cx="1219200" cy="1219200"/>
          </a:xfrm>
          <a:prstGeom prst="rect">
            <a:avLst/>
          </a:prstGeom>
          <a:solidFill>
            <a:schemeClr val="bg1"/>
          </a:solidFill>
          <a:ln>
            <a:noFill/>
          </a:ln>
        </p:spPr>
        <p:txBody>
          <a:bodyPr/>
          <a:lstStyle>
            <a:lvl1pPr>
              <a:defRPr sz="1333"/>
            </a:lvl1pPr>
          </a:lstStyle>
          <a:p>
            <a:r>
              <a:rPr lang="en-US"/>
              <a:t>Click icon to add picture</a:t>
            </a:r>
            <a:endParaRPr lang="uk-UA"/>
          </a:p>
        </p:txBody>
      </p:sp>
      <p:sp>
        <p:nvSpPr>
          <p:cNvPr id="3" name="Footer Placeholder 2">
            <a:extLst>
              <a:ext uri="{FF2B5EF4-FFF2-40B4-BE49-F238E27FC236}">
                <a16:creationId xmlns:a16="http://schemas.microsoft.com/office/drawing/2014/main" id="{125A2727-1C25-564E-AC20-0D295524A462}"/>
              </a:ext>
            </a:extLst>
          </p:cNvPr>
          <p:cNvSpPr>
            <a:spLocks noGrp="1"/>
          </p:cNvSpPr>
          <p:nvPr>
            <p:ph type="ftr" sz="quarter" idx="23"/>
          </p:nvPr>
        </p:nvSpPr>
        <p:spPr/>
        <p:txBody>
          <a:bodyPr/>
          <a:lstStyle/>
          <a:p>
            <a:endParaRPr lang="en-US"/>
          </a:p>
        </p:txBody>
      </p:sp>
      <p:sp>
        <p:nvSpPr>
          <p:cNvPr id="15" name="Picture Placeholder 5">
            <a:extLst>
              <a:ext uri="{FF2B5EF4-FFF2-40B4-BE49-F238E27FC236}">
                <a16:creationId xmlns:a16="http://schemas.microsoft.com/office/drawing/2014/main" id="{00610370-ACAA-F644-A7A4-C569B39F8142}"/>
              </a:ext>
            </a:extLst>
          </p:cNvPr>
          <p:cNvSpPr>
            <a:spLocks noGrp="1"/>
          </p:cNvSpPr>
          <p:nvPr>
            <p:ph type="pic" sz="quarter" idx="24"/>
          </p:nvPr>
        </p:nvSpPr>
        <p:spPr>
          <a:xfrm>
            <a:off x="685800" y="3170591"/>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17" name="Picture Placeholder 5">
            <a:extLst>
              <a:ext uri="{FF2B5EF4-FFF2-40B4-BE49-F238E27FC236}">
                <a16:creationId xmlns:a16="http://schemas.microsoft.com/office/drawing/2014/main" id="{2ADF4D63-BAFC-944B-A6F4-9059BDB617F0}"/>
              </a:ext>
            </a:extLst>
          </p:cNvPr>
          <p:cNvSpPr>
            <a:spLocks noGrp="1"/>
          </p:cNvSpPr>
          <p:nvPr>
            <p:ph type="pic" sz="quarter" idx="26"/>
          </p:nvPr>
        </p:nvSpPr>
        <p:spPr>
          <a:xfrm>
            <a:off x="3126501" y="3170591"/>
            <a:ext cx="1219200" cy="1219200"/>
          </a:xfrm>
          <a:prstGeom prst="rect">
            <a:avLst/>
          </a:prstGeom>
          <a:solidFill>
            <a:schemeClr val="bg1"/>
          </a:solidFill>
          <a:ln>
            <a:noFill/>
          </a:ln>
        </p:spPr>
        <p:txBody>
          <a:bodyPr/>
          <a:lstStyle>
            <a:lvl1pPr>
              <a:defRPr sz="1333"/>
            </a:lvl1pPr>
          </a:lstStyle>
          <a:p>
            <a:r>
              <a:rPr lang="en-US"/>
              <a:t>Click icon to add picture</a:t>
            </a:r>
            <a:endParaRPr lang="uk-UA"/>
          </a:p>
        </p:txBody>
      </p:sp>
      <p:grpSp>
        <p:nvGrpSpPr>
          <p:cNvPr id="14" name="Group 13">
            <a:extLst>
              <a:ext uri="{FF2B5EF4-FFF2-40B4-BE49-F238E27FC236}">
                <a16:creationId xmlns:a16="http://schemas.microsoft.com/office/drawing/2014/main" id="{AC4D55EE-CF1D-534B-ABEE-25DF90E17767}"/>
              </a:ext>
            </a:extLst>
          </p:cNvPr>
          <p:cNvGrpSpPr/>
          <p:nvPr userDrawn="1"/>
        </p:nvGrpSpPr>
        <p:grpSpPr>
          <a:xfrm>
            <a:off x="-1" y="-1"/>
            <a:ext cx="320041" cy="6858001"/>
            <a:chOff x="-1" y="-1"/>
            <a:chExt cx="320041" cy="6858001"/>
          </a:xfrm>
        </p:grpSpPr>
        <p:sp>
          <p:nvSpPr>
            <p:cNvPr id="16" name="Rectangle 15">
              <a:extLst>
                <a:ext uri="{FF2B5EF4-FFF2-40B4-BE49-F238E27FC236}">
                  <a16:creationId xmlns:a16="http://schemas.microsoft.com/office/drawing/2014/main" id="{50750912-8F11-C746-9285-133964FEC649}"/>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9" name="Group 18">
              <a:extLst>
                <a:ext uri="{FF2B5EF4-FFF2-40B4-BE49-F238E27FC236}">
                  <a16:creationId xmlns:a16="http://schemas.microsoft.com/office/drawing/2014/main" id="{E3F937E3-1E32-8947-B4C1-E2B006C896D5}"/>
                </a:ext>
              </a:extLst>
            </p:cNvPr>
            <p:cNvGrpSpPr/>
            <p:nvPr userDrawn="1"/>
          </p:nvGrpSpPr>
          <p:grpSpPr>
            <a:xfrm>
              <a:off x="-1" y="-1"/>
              <a:ext cx="320041" cy="6858001"/>
              <a:chOff x="-1" y="-1"/>
              <a:chExt cx="320041" cy="6858001"/>
            </a:xfrm>
          </p:grpSpPr>
          <p:sp>
            <p:nvSpPr>
              <p:cNvPr id="24" name="Rectangle 23">
                <a:extLst>
                  <a:ext uri="{FF2B5EF4-FFF2-40B4-BE49-F238E27FC236}">
                    <a16:creationId xmlns:a16="http://schemas.microsoft.com/office/drawing/2014/main" id="{F0B6FC9F-B245-8D43-B5E6-3F8249359D7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6" name="Picture 25">
                <a:extLst>
                  <a:ext uri="{FF2B5EF4-FFF2-40B4-BE49-F238E27FC236}">
                    <a16:creationId xmlns:a16="http://schemas.microsoft.com/office/drawing/2014/main" id="{098E2EB9-B9E8-D54C-8BCA-16AD5F8A223F}"/>
                  </a:ext>
                </a:extLst>
              </p:cNvPr>
              <p:cNvPicPr>
                <a:picLocks noChangeAspect="1"/>
              </p:cNvPicPr>
              <p:nvPr userDrawn="1"/>
            </p:nvPicPr>
            <p:blipFill rotWithShape="1">
              <a:blip r:embed="rId2" cstate="email">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276618562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022_IMAGE SQUARES + TEXT BOX - 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DFA30E-BA65-4140-A284-B4E2687C4FEC}"/>
              </a:ext>
            </a:extLst>
          </p:cNvPr>
          <p:cNvSpPr>
            <a:spLocks noGrp="1"/>
          </p:cNvSpPr>
          <p:nvPr>
            <p:ph type="title"/>
          </p:nvPr>
        </p:nvSpPr>
        <p:spPr/>
        <p:txBody>
          <a:bodyPr/>
          <a:lstStyle/>
          <a:p>
            <a:r>
              <a:rPr lang="en-US"/>
              <a:t>Click to edit Master title style</a:t>
            </a:r>
          </a:p>
        </p:txBody>
      </p:sp>
      <p:sp>
        <p:nvSpPr>
          <p:cNvPr id="7" name="Slide Number Placeholder 6">
            <a:extLst>
              <a:ext uri="{FF2B5EF4-FFF2-40B4-BE49-F238E27FC236}">
                <a16:creationId xmlns:a16="http://schemas.microsoft.com/office/drawing/2014/main" id="{1B9D5314-98BF-4144-9AA5-F67C7904C3F6}"/>
              </a:ext>
            </a:extLst>
          </p:cNvPr>
          <p:cNvSpPr>
            <a:spLocks noGrp="1"/>
          </p:cNvSpPr>
          <p:nvPr>
            <p:ph type="sldNum" sz="quarter" idx="22"/>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9" name="Text Placeholder 9">
            <a:extLst>
              <a:ext uri="{FF2B5EF4-FFF2-40B4-BE49-F238E27FC236}">
                <a16:creationId xmlns:a16="http://schemas.microsoft.com/office/drawing/2014/main" id="{96D59EEF-B604-1641-9D1E-11C79341B89B}"/>
              </a:ext>
            </a:extLst>
          </p:cNvPr>
          <p:cNvSpPr>
            <a:spLocks noGrp="1"/>
          </p:cNvSpPr>
          <p:nvPr>
            <p:ph type="body" sz="quarter" idx="23"/>
          </p:nvPr>
        </p:nvSpPr>
        <p:spPr>
          <a:xfrm>
            <a:off x="4901184" y="1951391"/>
            <a:ext cx="6922008" cy="3656929"/>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4ED9B6F5-8562-0543-99D1-07568648FA2C}"/>
              </a:ext>
            </a:extLst>
          </p:cNvPr>
          <p:cNvSpPr>
            <a:spLocks noGrp="1"/>
          </p:cNvSpPr>
          <p:nvPr>
            <p:ph type="ftr" sz="quarter" idx="24"/>
          </p:nvPr>
        </p:nvSpPr>
        <p:spPr/>
        <p:txBody>
          <a:bodyPr/>
          <a:lstStyle/>
          <a:p>
            <a:endParaRPr lang="en-US"/>
          </a:p>
        </p:txBody>
      </p:sp>
      <p:sp>
        <p:nvSpPr>
          <p:cNvPr id="20" name="Picture Placeholder 5">
            <a:extLst>
              <a:ext uri="{FF2B5EF4-FFF2-40B4-BE49-F238E27FC236}">
                <a16:creationId xmlns:a16="http://schemas.microsoft.com/office/drawing/2014/main" id="{4659A525-2BFB-9C40-89B5-2F3479765528}"/>
              </a:ext>
            </a:extLst>
          </p:cNvPr>
          <p:cNvSpPr>
            <a:spLocks noGrp="1"/>
          </p:cNvSpPr>
          <p:nvPr>
            <p:ph type="pic" sz="quarter" idx="11"/>
          </p:nvPr>
        </p:nvSpPr>
        <p:spPr>
          <a:xfrm>
            <a:off x="685800" y="1951391"/>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1" name="Picture Placeholder 5">
            <a:extLst>
              <a:ext uri="{FF2B5EF4-FFF2-40B4-BE49-F238E27FC236}">
                <a16:creationId xmlns:a16="http://schemas.microsoft.com/office/drawing/2014/main" id="{4521BAC7-9052-6549-971B-10A7E90C621D}"/>
              </a:ext>
            </a:extLst>
          </p:cNvPr>
          <p:cNvSpPr>
            <a:spLocks noGrp="1"/>
          </p:cNvSpPr>
          <p:nvPr>
            <p:ph type="pic" sz="quarter" idx="13"/>
          </p:nvPr>
        </p:nvSpPr>
        <p:spPr>
          <a:xfrm>
            <a:off x="685800" y="4389791"/>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2" name="Picture Placeholder 5">
            <a:extLst>
              <a:ext uri="{FF2B5EF4-FFF2-40B4-BE49-F238E27FC236}">
                <a16:creationId xmlns:a16="http://schemas.microsoft.com/office/drawing/2014/main" id="{5DD38DFC-D58E-1947-A109-4A9EFF54828F}"/>
              </a:ext>
            </a:extLst>
          </p:cNvPr>
          <p:cNvSpPr>
            <a:spLocks noGrp="1"/>
          </p:cNvSpPr>
          <p:nvPr>
            <p:ph type="pic" sz="quarter" idx="14"/>
          </p:nvPr>
        </p:nvSpPr>
        <p:spPr>
          <a:xfrm>
            <a:off x="1905000" y="1951391"/>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3" name="Picture Placeholder 5">
            <a:extLst>
              <a:ext uri="{FF2B5EF4-FFF2-40B4-BE49-F238E27FC236}">
                <a16:creationId xmlns:a16="http://schemas.microsoft.com/office/drawing/2014/main" id="{6FF0DD38-C5A3-2D4A-9454-14C442DFE49D}"/>
              </a:ext>
            </a:extLst>
          </p:cNvPr>
          <p:cNvSpPr>
            <a:spLocks noGrp="1"/>
          </p:cNvSpPr>
          <p:nvPr>
            <p:ph type="pic" sz="quarter" idx="16"/>
          </p:nvPr>
        </p:nvSpPr>
        <p:spPr>
          <a:xfrm>
            <a:off x="1905000" y="4389120"/>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4" name="Picture Placeholder 5">
            <a:extLst>
              <a:ext uri="{FF2B5EF4-FFF2-40B4-BE49-F238E27FC236}">
                <a16:creationId xmlns:a16="http://schemas.microsoft.com/office/drawing/2014/main" id="{39E47CA6-4511-7F4A-848F-4AD52F71DD6F}"/>
              </a:ext>
            </a:extLst>
          </p:cNvPr>
          <p:cNvSpPr>
            <a:spLocks noGrp="1"/>
          </p:cNvSpPr>
          <p:nvPr>
            <p:ph type="pic" sz="quarter" idx="17"/>
          </p:nvPr>
        </p:nvSpPr>
        <p:spPr>
          <a:xfrm>
            <a:off x="3126501" y="1951391"/>
            <a:ext cx="1219200" cy="1219200"/>
          </a:xfrm>
          <a:prstGeom prst="rect">
            <a:avLst/>
          </a:prstGeom>
          <a:solidFill>
            <a:schemeClr val="bg1"/>
          </a:solidFill>
          <a:ln>
            <a:noFill/>
          </a:ln>
        </p:spPr>
        <p:txBody>
          <a:bodyPr/>
          <a:lstStyle>
            <a:lvl1pPr>
              <a:defRPr sz="1333"/>
            </a:lvl1pPr>
          </a:lstStyle>
          <a:p>
            <a:r>
              <a:rPr lang="en-US"/>
              <a:t>Click icon to add picture</a:t>
            </a:r>
            <a:endParaRPr lang="uk-UA"/>
          </a:p>
        </p:txBody>
      </p:sp>
      <p:sp>
        <p:nvSpPr>
          <p:cNvPr id="25" name="Picture Placeholder 5">
            <a:extLst>
              <a:ext uri="{FF2B5EF4-FFF2-40B4-BE49-F238E27FC236}">
                <a16:creationId xmlns:a16="http://schemas.microsoft.com/office/drawing/2014/main" id="{5F9C4E3B-042B-8342-A30B-643FECAFC238}"/>
              </a:ext>
            </a:extLst>
          </p:cNvPr>
          <p:cNvSpPr>
            <a:spLocks noGrp="1"/>
          </p:cNvSpPr>
          <p:nvPr>
            <p:ph type="pic" sz="quarter" idx="19"/>
          </p:nvPr>
        </p:nvSpPr>
        <p:spPr>
          <a:xfrm>
            <a:off x="3124200" y="4389120"/>
            <a:ext cx="1219200" cy="1219200"/>
          </a:xfrm>
          <a:prstGeom prst="rect">
            <a:avLst/>
          </a:prstGeom>
          <a:solidFill>
            <a:schemeClr val="bg1"/>
          </a:solidFill>
          <a:ln>
            <a:noFill/>
          </a:ln>
        </p:spPr>
        <p:txBody>
          <a:bodyPr/>
          <a:lstStyle>
            <a:lvl1pPr>
              <a:defRPr sz="1333"/>
            </a:lvl1pPr>
          </a:lstStyle>
          <a:p>
            <a:r>
              <a:rPr lang="en-US"/>
              <a:t>Click icon to add picture</a:t>
            </a:r>
            <a:endParaRPr lang="uk-UA"/>
          </a:p>
        </p:txBody>
      </p:sp>
      <p:sp>
        <p:nvSpPr>
          <p:cNvPr id="26" name="Picture Placeholder 5">
            <a:extLst>
              <a:ext uri="{FF2B5EF4-FFF2-40B4-BE49-F238E27FC236}">
                <a16:creationId xmlns:a16="http://schemas.microsoft.com/office/drawing/2014/main" id="{FF498B26-4515-D844-B3BC-9F8FE01C078F}"/>
              </a:ext>
            </a:extLst>
          </p:cNvPr>
          <p:cNvSpPr>
            <a:spLocks noGrp="1"/>
          </p:cNvSpPr>
          <p:nvPr>
            <p:ph type="pic" sz="quarter" idx="25"/>
          </p:nvPr>
        </p:nvSpPr>
        <p:spPr>
          <a:xfrm>
            <a:off x="685800" y="3170591"/>
            <a:ext cx="1219200" cy="1219200"/>
          </a:xfrm>
          <a:prstGeom prst="rect">
            <a:avLst/>
          </a:prstGeom>
          <a:solidFill>
            <a:schemeClr val="bg1"/>
          </a:solidFill>
        </p:spPr>
        <p:txBody>
          <a:bodyPr/>
          <a:lstStyle>
            <a:lvl1pPr>
              <a:defRPr sz="1333"/>
            </a:lvl1pPr>
          </a:lstStyle>
          <a:p>
            <a:r>
              <a:rPr lang="en-US"/>
              <a:t>Click icon to add picture</a:t>
            </a:r>
            <a:endParaRPr lang="uk-UA"/>
          </a:p>
        </p:txBody>
      </p:sp>
      <p:sp>
        <p:nvSpPr>
          <p:cNvPr id="27" name="Picture Placeholder 5">
            <a:extLst>
              <a:ext uri="{FF2B5EF4-FFF2-40B4-BE49-F238E27FC236}">
                <a16:creationId xmlns:a16="http://schemas.microsoft.com/office/drawing/2014/main" id="{B2E4A78D-4D89-D64B-9A30-924CFFA9D950}"/>
              </a:ext>
            </a:extLst>
          </p:cNvPr>
          <p:cNvSpPr>
            <a:spLocks noGrp="1"/>
          </p:cNvSpPr>
          <p:nvPr>
            <p:ph type="pic" sz="quarter" idx="26"/>
          </p:nvPr>
        </p:nvSpPr>
        <p:spPr>
          <a:xfrm>
            <a:off x="3126501" y="3170591"/>
            <a:ext cx="1219200" cy="1219200"/>
          </a:xfrm>
          <a:prstGeom prst="rect">
            <a:avLst/>
          </a:prstGeom>
          <a:solidFill>
            <a:schemeClr val="bg1"/>
          </a:solidFill>
          <a:ln>
            <a:noFill/>
          </a:ln>
        </p:spPr>
        <p:txBody>
          <a:bodyPr/>
          <a:lstStyle>
            <a:lvl1pPr>
              <a:defRPr sz="1333"/>
            </a:lvl1pPr>
          </a:lstStyle>
          <a:p>
            <a:r>
              <a:rPr lang="en-US"/>
              <a:t>Click icon to add picture</a:t>
            </a:r>
            <a:endParaRPr lang="uk-UA"/>
          </a:p>
        </p:txBody>
      </p:sp>
      <p:sp>
        <p:nvSpPr>
          <p:cNvPr id="28" name="Picture Placeholder 5">
            <a:extLst>
              <a:ext uri="{FF2B5EF4-FFF2-40B4-BE49-F238E27FC236}">
                <a16:creationId xmlns:a16="http://schemas.microsoft.com/office/drawing/2014/main" id="{5E0B0C74-901E-8646-8F16-1E8161579D5C}"/>
              </a:ext>
            </a:extLst>
          </p:cNvPr>
          <p:cNvSpPr>
            <a:spLocks noGrp="1"/>
          </p:cNvSpPr>
          <p:nvPr>
            <p:ph type="pic" sz="quarter" idx="27"/>
          </p:nvPr>
        </p:nvSpPr>
        <p:spPr>
          <a:xfrm>
            <a:off x="1902699" y="3170256"/>
            <a:ext cx="1219200" cy="1219200"/>
          </a:xfrm>
          <a:prstGeom prst="rect">
            <a:avLst/>
          </a:prstGeom>
          <a:solidFill>
            <a:schemeClr val="bg1"/>
          </a:solidFill>
        </p:spPr>
        <p:txBody>
          <a:bodyPr/>
          <a:lstStyle>
            <a:lvl1pPr>
              <a:defRPr sz="1333"/>
            </a:lvl1pPr>
          </a:lstStyle>
          <a:p>
            <a:r>
              <a:rPr lang="en-US"/>
              <a:t>Click icon to add picture</a:t>
            </a:r>
            <a:endParaRPr lang="uk-UA"/>
          </a:p>
        </p:txBody>
      </p:sp>
      <p:grpSp>
        <p:nvGrpSpPr>
          <p:cNvPr id="15" name="Group 14">
            <a:extLst>
              <a:ext uri="{FF2B5EF4-FFF2-40B4-BE49-F238E27FC236}">
                <a16:creationId xmlns:a16="http://schemas.microsoft.com/office/drawing/2014/main" id="{579B381E-8528-7F40-995C-CFFE4F5174FF}"/>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F53F9F78-4077-DB4E-8E5B-654F3BB4C3E3}"/>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7" name="Group 16">
              <a:extLst>
                <a:ext uri="{FF2B5EF4-FFF2-40B4-BE49-F238E27FC236}">
                  <a16:creationId xmlns:a16="http://schemas.microsoft.com/office/drawing/2014/main" id="{FB1652D9-42CE-E84D-AE4A-F83FC060A8AF}"/>
                </a:ext>
              </a:extLst>
            </p:cNvPr>
            <p:cNvGrpSpPr/>
            <p:nvPr userDrawn="1"/>
          </p:nvGrpSpPr>
          <p:grpSpPr>
            <a:xfrm>
              <a:off x="-1" y="0"/>
              <a:ext cx="320041" cy="6858000"/>
              <a:chOff x="-1" y="0"/>
              <a:chExt cx="320041" cy="6858000"/>
            </a:xfrm>
          </p:grpSpPr>
          <p:sp>
            <p:nvSpPr>
              <p:cNvPr id="18" name="Rectangle 17">
                <a:extLst>
                  <a:ext uri="{FF2B5EF4-FFF2-40B4-BE49-F238E27FC236}">
                    <a16:creationId xmlns:a16="http://schemas.microsoft.com/office/drawing/2014/main" id="{C5B984B8-34FB-7A43-AF57-32A75FB3758D}"/>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9" name="Picture 28">
                <a:extLst>
                  <a:ext uri="{FF2B5EF4-FFF2-40B4-BE49-F238E27FC236}">
                    <a16:creationId xmlns:a16="http://schemas.microsoft.com/office/drawing/2014/main" id="{4AB8412D-0A7F-4A44-BE27-3BDDD7C6A642}"/>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177328510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2022_IMAGE SQUARES - 10">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0" y="1600200"/>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14" name="Picture Placeholder 2"/>
          <p:cNvSpPr>
            <a:spLocks noGrp="1"/>
          </p:cNvSpPr>
          <p:nvPr>
            <p:ph type="pic" sz="quarter" idx="14"/>
          </p:nvPr>
        </p:nvSpPr>
        <p:spPr>
          <a:xfrm>
            <a:off x="0" y="3432048"/>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20" name="Picture Placeholder 2"/>
          <p:cNvSpPr>
            <a:spLocks noGrp="1"/>
          </p:cNvSpPr>
          <p:nvPr>
            <p:ph type="pic" sz="quarter" idx="15"/>
          </p:nvPr>
        </p:nvSpPr>
        <p:spPr>
          <a:xfrm>
            <a:off x="2438400" y="1600200"/>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21" name="Picture Placeholder 2"/>
          <p:cNvSpPr>
            <a:spLocks noGrp="1"/>
          </p:cNvSpPr>
          <p:nvPr>
            <p:ph type="pic" sz="quarter" idx="16"/>
          </p:nvPr>
        </p:nvSpPr>
        <p:spPr>
          <a:xfrm>
            <a:off x="2438400" y="3432048"/>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22" name="Picture Placeholder 2"/>
          <p:cNvSpPr>
            <a:spLocks noGrp="1"/>
          </p:cNvSpPr>
          <p:nvPr>
            <p:ph type="pic" sz="quarter" idx="17"/>
          </p:nvPr>
        </p:nvSpPr>
        <p:spPr>
          <a:xfrm>
            <a:off x="4876800" y="1600200"/>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23" name="Picture Placeholder 2"/>
          <p:cNvSpPr>
            <a:spLocks noGrp="1"/>
          </p:cNvSpPr>
          <p:nvPr>
            <p:ph type="pic" sz="quarter" idx="18"/>
          </p:nvPr>
        </p:nvSpPr>
        <p:spPr>
          <a:xfrm>
            <a:off x="4876800" y="3432048"/>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24" name="Picture Placeholder 2"/>
          <p:cNvSpPr>
            <a:spLocks noGrp="1"/>
          </p:cNvSpPr>
          <p:nvPr>
            <p:ph type="pic" sz="quarter" idx="19"/>
          </p:nvPr>
        </p:nvSpPr>
        <p:spPr>
          <a:xfrm>
            <a:off x="7315200" y="1600200"/>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25" name="Picture Placeholder 2"/>
          <p:cNvSpPr>
            <a:spLocks noGrp="1"/>
          </p:cNvSpPr>
          <p:nvPr>
            <p:ph type="pic" sz="quarter" idx="20"/>
          </p:nvPr>
        </p:nvSpPr>
        <p:spPr>
          <a:xfrm>
            <a:off x="7315200" y="3432048"/>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26" name="Picture Placeholder 2"/>
          <p:cNvSpPr>
            <a:spLocks noGrp="1"/>
          </p:cNvSpPr>
          <p:nvPr>
            <p:ph type="pic" sz="quarter" idx="21"/>
          </p:nvPr>
        </p:nvSpPr>
        <p:spPr>
          <a:xfrm>
            <a:off x="9753600" y="1600200"/>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27" name="Picture Placeholder 2"/>
          <p:cNvSpPr>
            <a:spLocks noGrp="1"/>
          </p:cNvSpPr>
          <p:nvPr>
            <p:ph type="pic" sz="quarter" idx="22"/>
          </p:nvPr>
        </p:nvSpPr>
        <p:spPr>
          <a:xfrm>
            <a:off x="9753600" y="3432048"/>
            <a:ext cx="2438400" cy="1828800"/>
          </a:xfrm>
          <a:prstGeom prst="rect">
            <a:avLst/>
          </a:prstGeom>
          <a:solidFill>
            <a:schemeClr val="bg1"/>
          </a:solidFill>
          <a:ln w="12700">
            <a:solidFill>
              <a:schemeClr val="bg1"/>
            </a:solidFill>
          </a:ln>
          <a:effectLst/>
        </p:spPr>
        <p:txBody>
          <a:bodyPr/>
          <a:lstStyle>
            <a:lvl1pPr>
              <a:defRPr sz="1333"/>
            </a:lvl1pPr>
          </a:lstStyle>
          <a:p>
            <a:r>
              <a:rPr lang="en-US"/>
              <a:t>Click icon to add picture</a:t>
            </a:r>
            <a:endParaRPr lang="uk-UA"/>
          </a:p>
        </p:txBody>
      </p:sp>
      <p:sp>
        <p:nvSpPr>
          <p:cNvPr id="5" name="Slide Number Placeholder 4">
            <a:extLst>
              <a:ext uri="{FF2B5EF4-FFF2-40B4-BE49-F238E27FC236}">
                <a16:creationId xmlns:a16="http://schemas.microsoft.com/office/drawing/2014/main" id="{E5B14DBF-3DFC-834F-899E-98357BEC7321}"/>
              </a:ext>
            </a:extLst>
          </p:cNvPr>
          <p:cNvSpPr>
            <a:spLocks noGrp="1"/>
          </p:cNvSpPr>
          <p:nvPr>
            <p:ph type="sldNum" sz="quarter" idx="2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3" name="Title 2">
            <a:extLst>
              <a:ext uri="{FF2B5EF4-FFF2-40B4-BE49-F238E27FC236}">
                <a16:creationId xmlns:a16="http://schemas.microsoft.com/office/drawing/2014/main" id="{E6C54D64-9D7C-9B43-A4D8-9AF6E3433A46}"/>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23156494-7EBD-0247-BABE-55CE77A7615E}"/>
              </a:ext>
            </a:extLst>
          </p:cNvPr>
          <p:cNvSpPr>
            <a:spLocks noGrp="1"/>
          </p:cNvSpPr>
          <p:nvPr>
            <p:ph type="ftr" sz="quarter" idx="25"/>
          </p:nvPr>
        </p:nvSpPr>
        <p:spPr/>
        <p:txBody>
          <a:bodyPr/>
          <a:lstStyle/>
          <a:p>
            <a:endParaRPr lang="en-US"/>
          </a:p>
        </p:txBody>
      </p:sp>
    </p:spTree>
    <p:extLst>
      <p:ext uri="{BB962C8B-B14F-4D97-AF65-F5344CB8AC3E}">
        <p14:creationId xmlns:p14="http://schemas.microsoft.com/office/powerpoint/2010/main" val="146357355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022_IMAGE CIRCLE - 1">
    <p:spTree>
      <p:nvGrpSpPr>
        <p:cNvPr id="1" name=""/>
        <p:cNvGrpSpPr/>
        <p:nvPr/>
      </p:nvGrpSpPr>
      <p:grpSpPr>
        <a:xfrm>
          <a:off x="0" y="0"/>
          <a:ext cx="0" cy="0"/>
          <a:chOff x="0" y="0"/>
          <a:chExt cx="0" cy="0"/>
        </a:xfrm>
      </p:grpSpPr>
      <p:sp>
        <p:nvSpPr>
          <p:cNvPr id="21" name="Picture Placeholder 2"/>
          <p:cNvSpPr>
            <a:spLocks noGrp="1"/>
          </p:cNvSpPr>
          <p:nvPr>
            <p:ph type="pic" sz="quarter" idx="11"/>
          </p:nvPr>
        </p:nvSpPr>
        <p:spPr>
          <a:xfrm>
            <a:off x="4425696" y="1600200"/>
            <a:ext cx="3657600" cy="3657600"/>
          </a:xfrm>
          <a:prstGeom prst="ellipse">
            <a:avLst/>
          </a:prstGeom>
          <a:solidFill>
            <a:schemeClr val="bg1"/>
          </a:solidFill>
          <a:ln w="38100">
            <a:noFill/>
          </a:ln>
          <a:effectLst/>
        </p:spPr>
        <p:txBody>
          <a:bodyPr/>
          <a:lstStyle/>
          <a:p>
            <a:r>
              <a:rPr lang="en-US"/>
              <a:t>Click icon to add picture</a:t>
            </a:r>
            <a:endParaRPr lang="uk-UA"/>
          </a:p>
        </p:txBody>
      </p:sp>
      <p:sp>
        <p:nvSpPr>
          <p:cNvPr id="4" name="Title 3">
            <a:extLst>
              <a:ext uri="{FF2B5EF4-FFF2-40B4-BE49-F238E27FC236}">
                <a16:creationId xmlns:a16="http://schemas.microsoft.com/office/drawing/2014/main" id="{F8EE5500-97BA-F340-AE00-2B049A37C629}"/>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E57D9C28-D0FA-8B4C-B78D-B97DF7C2D12A}"/>
              </a:ext>
            </a:extLst>
          </p:cNvPr>
          <p:cNvSpPr>
            <a:spLocks noGrp="1"/>
          </p:cNvSpPr>
          <p:nvPr>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2" name="Footer Placeholder 1">
            <a:extLst>
              <a:ext uri="{FF2B5EF4-FFF2-40B4-BE49-F238E27FC236}">
                <a16:creationId xmlns:a16="http://schemas.microsoft.com/office/drawing/2014/main" id="{8E291331-C369-C446-B43E-74DF55A45B23}"/>
              </a:ext>
            </a:extLst>
          </p:cNvPr>
          <p:cNvSpPr>
            <a:spLocks noGrp="1"/>
          </p:cNvSpPr>
          <p:nvPr>
            <p:ph type="ftr" sz="quarter" idx="14"/>
          </p:nvPr>
        </p:nvSpPr>
        <p:spPr/>
        <p:txBody>
          <a:bodyPr/>
          <a:lstStyle/>
          <a:p>
            <a:endParaRPr lang="en-US"/>
          </a:p>
        </p:txBody>
      </p:sp>
      <p:grpSp>
        <p:nvGrpSpPr>
          <p:cNvPr id="7" name="Group 6">
            <a:extLst>
              <a:ext uri="{FF2B5EF4-FFF2-40B4-BE49-F238E27FC236}">
                <a16:creationId xmlns:a16="http://schemas.microsoft.com/office/drawing/2014/main" id="{B40E68E9-9A30-A74E-8D45-8A74B9DDFDA3}"/>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A62AD4A9-DADB-0F4E-9F87-09C70277488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9" name="Group 8">
              <a:extLst>
                <a:ext uri="{FF2B5EF4-FFF2-40B4-BE49-F238E27FC236}">
                  <a16:creationId xmlns:a16="http://schemas.microsoft.com/office/drawing/2014/main" id="{F6599A06-F136-DA4B-9966-BD04C980F9DC}"/>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2B61BAB2-848B-8645-AC20-CEAC856D59BD}"/>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1D018968-C853-6A42-9E8C-E11D44AF4E39}"/>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226412836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022_IMAGE CIRCLE + TEXT BLOCK">
    <p:spTree>
      <p:nvGrpSpPr>
        <p:cNvPr id="1" name=""/>
        <p:cNvGrpSpPr/>
        <p:nvPr/>
      </p:nvGrpSpPr>
      <p:grpSpPr>
        <a:xfrm>
          <a:off x="0" y="0"/>
          <a:ext cx="0" cy="0"/>
          <a:chOff x="0" y="0"/>
          <a:chExt cx="0" cy="0"/>
        </a:xfrm>
      </p:grpSpPr>
      <p:sp>
        <p:nvSpPr>
          <p:cNvPr id="21" name="Picture Placeholder 2"/>
          <p:cNvSpPr>
            <a:spLocks noGrp="1"/>
          </p:cNvSpPr>
          <p:nvPr>
            <p:ph type="pic" sz="quarter" idx="11"/>
          </p:nvPr>
        </p:nvSpPr>
        <p:spPr>
          <a:xfrm>
            <a:off x="1082293" y="1920240"/>
            <a:ext cx="3657600" cy="3657600"/>
          </a:xfrm>
          <a:prstGeom prst="ellipse">
            <a:avLst/>
          </a:prstGeom>
          <a:solidFill>
            <a:schemeClr val="bg1"/>
          </a:solidFill>
          <a:ln w="38100">
            <a:noFill/>
          </a:ln>
          <a:effectLst/>
        </p:spPr>
        <p:txBody>
          <a:bodyPr/>
          <a:lstStyle/>
          <a:p>
            <a:r>
              <a:rPr lang="en-US"/>
              <a:t>Click icon to add picture</a:t>
            </a:r>
            <a:endParaRPr lang="uk-UA"/>
          </a:p>
        </p:txBody>
      </p:sp>
      <p:sp>
        <p:nvSpPr>
          <p:cNvPr id="4" name="Title 3">
            <a:extLst>
              <a:ext uri="{FF2B5EF4-FFF2-40B4-BE49-F238E27FC236}">
                <a16:creationId xmlns:a16="http://schemas.microsoft.com/office/drawing/2014/main" id="{9022DC01-1ED3-B444-96B4-AA2794D5F0F6}"/>
              </a:ext>
            </a:extLst>
          </p:cNvPr>
          <p:cNvSpPr>
            <a:spLocks noGrp="1"/>
          </p:cNvSpPr>
          <p:nvPr userDrawn="1">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C68469DF-5BA8-1744-874C-2D7D50795560}"/>
              </a:ext>
            </a:extLst>
          </p:cNvPr>
          <p:cNvSpPr>
            <a:spLocks noGrp="1"/>
          </p:cNvSpPr>
          <p:nvPr userDrawn="1">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ext Placeholder 9">
            <a:extLst>
              <a:ext uri="{FF2B5EF4-FFF2-40B4-BE49-F238E27FC236}">
                <a16:creationId xmlns:a16="http://schemas.microsoft.com/office/drawing/2014/main" id="{377D3E52-D199-5444-A33D-1F486E2A31E6}"/>
              </a:ext>
            </a:extLst>
          </p:cNvPr>
          <p:cNvSpPr>
            <a:spLocks noGrp="1"/>
          </p:cNvSpPr>
          <p:nvPr userDrawn="1">
            <p:ph type="body" sz="quarter" idx="17"/>
          </p:nvPr>
        </p:nvSpPr>
        <p:spPr>
          <a:xfrm>
            <a:off x="5521567" y="1463040"/>
            <a:ext cx="6301625"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1DC275B9-4FBF-EF4F-A5A8-F43A100CA030}"/>
              </a:ext>
            </a:extLst>
          </p:cNvPr>
          <p:cNvSpPr>
            <a:spLocks noGrp="1"/>
          </p:cNvSpPr>
          <p:nvPr userDrawn="1">
            <p:ph type="ftr" sz="quarter" idx="18"/>
          </p:nvPr>
        </p:nvSpPr>
        <p:spPr/>
        <p:txBody>
          <a:bodyPr/>
          <a:lstStyle/>
          <a:p>
            <a:endParaRPr lang="en-US"/>
          </a:p>
        </p:txBody>
      </p:sp>
      <p:grpSp>
        <p:nvGrpSpPr>
          <p:cNvPr id="8" name="Group 7">
            <a:extLst>
              <a:ext uri="{FF2B5EF4-FFF2-40B4-BE49-F238E27FC236}">
                <a16:creationId xmlns:a16="http://schemas.microsoft.com/office/drawing/2014/main" id="{AA78BF0F-D238-D04E-BA61-42CEF30B9B40}"/>
              </a:ext>
            </a:extLst>
          </p:cNvPr>
          <p:cNvGrpSpPr/>
          <p:nvPr userDrawn="1"/>
        </p:nvGrpSpPr>
        <p:grpSpPr>
          <a:xfrm>
            <a:off x="-1" y="0"/>
            <a:ext cx="320041" cy="6858000"/>
            <a:chOff x="-1" y="0"/>
            <a:chExt cx="320041" cy="6858000"/>
          </a:xfrm>
        </p:grpSpPr>
        <p:sp>
          <p:nvSpPr>
            <p:cNvPr id="9" name="Rectangle 8">
              <a:extLst>
                <a:ext uri="{FF2B5EF4-FFF2-40B4-BE49-F238E27FC236}">
                  <a16:creationId xmlns:a16="http://schemas.microsoft.com/office/drawing/2014/main" id="{72A7E03B-95C4-784C-8982-FDF1214810E1}"/>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8F593EF2-9CC7-2A4D-9EDC-4A2C5E8A29E1}"/>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770CA22F-2747-5146-BC64-86675561324B}"/>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2" name="Graphic 11">
                <a:extLst>
                  <a:ext uri="{FF2B5EF4-FFF2-40B4-BE49-F238E27FC236}">
                    <a16:creationId xmlns:a16="http://schemas.microsoft.com/office/drawing/2014/main" id="{AD418C15-0A22-D242-A470-B4B8274A1904}"/>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211014415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022_IMAGE CIRCLE + TEXT BLOCK (V2)">
    <p:spTree>
      <p:nvGrpSpPr>
        <p:cNvPr id="1" name=""/>
        <p:cNvGrpSpPr/>
        <p:nvPr/>
      </p:nvGrpSpPr>
      <p:grpSpPr>
        <a:xfrm>
          <a:off x="0" y="0"/>
          <a:ext cx="0" cy="0"/>
          <a:chOff x="0" y="0"/>
          <a:chExt cx="0" cy="0"/>
        </a:xfrm>
      </p:grpSpPr>
      <p:sp>
        <p:nvSpPr>
          <p:cNvPr id="21" name="Picture Placeholder 2"/>
          <p:cNvSpPr>
            <a:spLocks noGrp="1"/>
          </p:cNvSpPr>
          <p:nvPr userDrawn="1">
            <p:ph type="pic" sz="quarter" idx="11"/>
          </p:nvPr>
        </p:nvSpPr>
        <p:spPr>
          <a:xfrm>
            <a:off x="7758313" y="1920240"/>
            <a:ext cx="3657600" cy="3657600"/>
          </a:xfrm>
          <a:prstGeom prst="ellipse">
            <a:avLst/>
          </a:prstGeom>
          <a:solidFill>
            <a:schemeClr val="bg1"/>
          </a:solidFill>
          <a:ln w="38100">
            <a:noFill/>
          </a:ln>
          <a:effectLst/>
        </p:spPr>
        <p:txBody>
          <a:bodyPr/>
          <a:lstStyle/>
          <a:p>
            <a:r>
              <a:rPr lang="en-US"/>
              <a:t>Click icon to add picture</a:t>
            </a:r>
            <a:endParaRPr lang="uk-UA"/>
          </a:p>
        </p:txBody>
      </p:sp>
      <p:sp>
        <p:nvSpPr>
          <p:cNvPr id="4" name="Title 3">
            <a:extLst>
              <a:ext uri="{FF2B5EF4-FFF2-40B4-BE49-F238E27FC236}">
                <a16:creationId xmlns:a16="http://schemas.microsoft.com/office/drawing/2014/main" id="{7B5D38F9-F365-BF40-8DA4-C59D5DD74492}"/>
              </a:ext>
            </a:extLst>
          </p:cNvPr>
          <p:cNvSpPr>
            <a:spLocks noGrp="1"/>
          </p:cNvSpPr>
          <p:nvPr userDrawn="1">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870E2E05-8AD2-3E42-9E6D-68496FDE73DA}"/>
              </a:ext>
            </a:extLst>
          </p:cNvPr>
          <p:cNvSpPr>
            <a:spLocks noGrp="1"/>
          </p:cNvSpPr>
          <p:nvPr userDrawn="1">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ext Placeholder 9">
            <a:extLst>
              <a:ext uri="{FF2B5EF4-FFF2-40B4-BE49-F238E27FC236}">
                <a16:creationId xmlns:a16="http://schemas.microsoft.com/office/drawing/2014/main" id="{7B2396F3-F4EA-F24F-A3DB-BE0B13B1C80A}"/>
              </a:ext>
            </a:extLst>
          </p:cNvPr>
          <p:cNvSpPr>
            <a:spLocks noGrp="1"/>
          </p:cNvSpPr>
          <p:nvPr userDrawn="1">
            <p:ph type="body" sz="quarter" idx="16"/>
          </p:nvPr>
        </p:nvSpPr>
        <p:spPr>
          <a:xfrm>
            <a:off x="685799" y="1463040"/>
            <a:ext cx="6340993" cy="4572000"/>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6A589A66-D72B-0D4C-9444-66AC2CC23A26}"/>
              </a:ext>
            </a:extLst>
          </p:cNvPr>
          <p:cNvSpPr>
            <a:spLocks noGrp="1"/>
          </p:cNvSpPr>
          <p:nvPr userDrawn="1">
            <p:ph type="ftr" sz="quarter" idx="17"/>
          </p:nvPr>
        </p:nvSpPr>
        <p:spPr/>
        <p:txBody>
          <a:bodyPr/>
          <a:lstStyle/>
          <a:p>
            <a:endParaRPr lang="en-US"/>
          </a:p>
        </p:txBody>
      </p:sp>
      <p:grpSp>
        <p:nvGrpSpPr>
          <p:cNvPr id="8" name="Group 7">
            <a:extLst>
              <a:ext uri="{FF2B5EF4-FFF2-40B4-BE49-F238E27FC236}">
                <a16:creationId xmlns:a16="http://schemas.microsoft.com/office/drawing/2014/main" id="{864670EE-1827-C747-B043-9C6A9BB82240}"/>
              </a:ext>
            </a:extLst>
          </p:cNvPr>
          <p:cNvGrpSpPr/>
          <p:nvPr userDrawn="1"/>
        </p:nvGrpSpPr>
        <p:grpSpPr>
          <a:xfrm>
            <a:off x="-1" y="0"/>
            <a:ext cx="320041" cy="6858000"/>
            <a:chOff x="-1" y="0"/>
            <a:chExt cx="320041" cy="6858000"/>
          </a:xfrm>
        </p:grpSpPr>
        <p:sp>
          <p:nvSpPr>
            <p:cNvPr id="9" name="Rectangle 8">
              <a:extLst>
                <a:ext uri="{FF2B5EF4-FFF2-40B4-BE49-F238E27FC236}">
                  <a16:creationId xmlns:a16="http://schemas.microsoft.com/office/drawing/2014/main" id="{2566DF81-DD16-CB4B-BD4E-B4AD42B02653}"/>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2CA0812E-03FE-FF42-9009-7E6D93174946}"/>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4F7928D4-EE60-A94B-BD46-65B97AF9BFC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2" name="Graphic 11">
                <a:extLst>
                  <a:ext uri="{FF2B5EF4-FFF2-40B4-BE49-F238E27FC236}">
                    <a16:creationId xmlns:a16="http://schemas.microsoft.com/office/drawing/2014/main" id="{7778EFB4-4F28-774E-AD85-1A356AC6BC66}"/>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202138043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022_IMAGE CIRCLES + TEXT BLOCKS - 3 ">
    <p:spTree>
      <p:nvGrpSpPr>
        <p:cNvPr id="1" name=""/>
        <p:cNvGrpSpPr/>
        <p:nvPr/>
      </p:nvGrpSpPr>
      <p:grpSpPr>
        <a:xfrm>
          <a:off x="0" y="0"/>
          <a:ext cx="0" cy="0"/>
          <a:chOff x="0" y="0"/>
          <a:chExt cx="0" cy="0"/>
        </a:xfrm>
      </p:grpSpPr>
      <p:sp>
        <p:nvSpPr>
          <p:cNvPr id="21" name="Picture Placeholder 2"/>
          <p:cNvSpPr>
            <a:spLocks noGrp="1"/>
          </p:cNvSpPr>
          <p:nvPr>
            <p:ph type="pic" sz="quarter" idx="11"/>
          </p:nvPr>
        </p:nvSpPr>
        <p:spPr>
          <a:xfrm>
            <a:off x="5638800" y="1463682"/>
            <a:ext cx="1219200" cy="1219200"/>
          </a:xfrm>
          <a:prstGeom prst="ellipse">
            <a:avLst/>
          </a:prstGeom>
          <a:solidFill>
            <a:schemeClr val="bg1"/>
          </a:solidFill>
          <a:ln w="38100">
            <a:solidFill>
              <a:schemeClr val="bg1"/>
            </a:solidFill>
          </a:ln>
          <a:effectLst/>
        </p:spPr>
        <p:txBody>
          <a:bodyPr/>
          <a:lstStyle>
            <a:lvl1pPr>
              <a:defRPr sz="1333"/>
            </a:lvl1pPr>
          </a:lstStyle>
          <a:p>
            <a:r>
              <a:rPr lang="en-US"/>
              <a:t>Click icon to add picture</a:t>
            </a:r>
            <a:endParaRPr lang="uk-UA"/>
          </a:p>
        </p:txBody>
      </p:sp>
      <p:sp>
        <p:nvSpPr>
          <p:cNvPr id="3" name="Picture Placeholder 2"/>
          <p:cNvSpPr>
            <a:spLocks noGrp="1"/>
          </p:cNvSpPr>
          <p:nvPr>
            <p:ph type="pic" sz="quarter" idx="12"/>
          </p:nvPr>
        </p:nvSpPr>
        <p:spPr>
          <a:xfrm>
            <a:off x="5638800" y="3124641"/>
            <a:ext cx="1219200" cy="1219200"/>
          </a:xfrm>
          <a:prstGeom prst="ellipse">
            <a:avLst/>
          </a:prstGeom>
          <a:solidFill>
            <a:schemeClr val="bg1"/>
          </a:solidFill>
          <a:ln w="38100">
            <a:solidFill>
              <a:schemeClr val="bg1"/>
            </a:solidFill>
          </a:ln>
          <a:effectLst/>
        </p:spPr>
        <p:txBody>
          <a:bodyPr/>
          <a:lstStyle>
            <a:lvl1pPr>
              <a:defRPr sz="1333"/>
            </a:lvl1pPr>
          </a:lstStyle>
          <a:p>
            <a:r>
              <a:rPr lang="en-US"/>
              <a:t>Click icon to add picture</a:t>
            </a:r>
            <a:endParaRPr lang="uk-UA"/>
          </a:p>
        </p:txBody>
      </p:sp>
      <p:sp>
        <p:nvSpPr>
          <p:cNvPr id="4" name="Picture Placeholder 2"/>
          <p:cNvSpPr>
            <a:spLocks noGrp="1"/>
          </p:cNvSpPr>
          <p:nvPr>
            <p:ph type="pic" sz="quarter" idx="13"/>
          </p:nvPr>
        </p:nvSpPr>
        <p:spPr>
          <a:xfrm>
            <a:off x="5638800" y="4788260"/>
            <a:ext cx="1219200" cy="1219200"/>
          </a:xfrm>
          <a:prstGeom prst="ellipse">
            <a:avLst/>
          </a:prstGeom>
          <a:solidFill>
            <a:schemeClr val="bg1"/>
          </a:solidFill>
          <a:ln w="38100">
            <a:solidFill>
              <a:schemeClr val="bg1"/>
            </a:solidFill>
          </a:ln>
          <a:effectLst/>
        </p:spPr>
        <p:txBody>
          <a:bodyPr/>
          <a:lstStyle>
            <a:lvl1pPr>
              <a:defRPr sz="1333"/>
            </a:lvl1pPr>
          </a:lstStyle>
          <a:p>
            <a:r>
              <a:rPr lang="en-US"/>
              <a:t>Click icon to add picture</a:t>
            </a:r>
            <a:endParaRPr lang="uk-UA"/>
          </a:p>
        </p:txBody>
      </p:sp>
      <p:sp>
        <p:nvSpPr>
          <p:cNvPr id="6" name="Title 5">
            <a:extLst>
              <a:ext uri="{FF2B5EF4-FFF2-40B4-BE49-F238E27FC236}">
                <a16:creationId xmlns:a16="http://schemas.microsoft.com/office/drawing/2014/main" id="{913CB4A5-4179-1D4C-B72B-9CCC46090C55}"/>
              </a:ext>
            </a:extLst>
          </p:cNvPr>
          <p:cNvSpPr>
            <a:spLocks noGrp="1"/>
          </p:cNvSpPr>
          <p:nvPr>
            <p:ph type="title"/>
          </p:nvPr>
        </p:nvSpPr>
        <p:spPr/>
        <p:txBody>
          <a:bodyPr/>
          <a:lstStyle/>
          <a:p>
            <a:r>
              <a:rPr lang="en-US"/>
              <a:t>Click to edit Master title style</a:t>
            </a:r>
          </a:p>
        </p:txBody>
      </p:sp>
      <p:sp>
        <p:nvSpPr>
          <p:cNvPr id="8" name="Slide Number Placeholder 7">
            <a:extLst>
              <a:ext uri="{FF2B5EF4-FFF2-40B4-BE49-F238E27FC236}">
                <a16:creationId xmlns:a16="http://schemas.microsoft.com/office/drawing/2014/main" id="{DFDEB9AC-3EA7-F543-A1E1-9C46B1D48BF0}"/>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9" name="Text Placeholder 3">
            <a:extLst>
              <a:ext uri="{FF2B5EF4-FFF2-40B4-BE49-F238E27FC236}">
                <a16:creationId xmlns:a16="http://schemas.microsoft.com/office/drawing/2014/main" id="{817F0B3F-D03E-5547-9D43-6CC633C0773A}"/>
              </a:ext>
            </a:extLst>
          </p:cNvPr>
          <p:cNvSpPr>
            <a:spLocks noGrp="1"/>
          </p:cNvSpPr>
          <p:nvPr>
            <p:ph type="body" sz="quarter" idx="16"/>
          </p:nvPr>
        </p:nvSpPr>
        <p:spPr>
          <a:xfrm>
            <a:off x="7128197" y="3119921"/>
            <a:ext cx="4694994" cy="1219200"/>
          </a:xfrm>
          <a:prstGeom prst="rect">
            <a:avLst/>
          </a:prstGeom>
        </p:spPr>
        <p:txBody>
          <a:bodyPr anchor="ctr"/>
          <a:lstStyle>
            <a:lvl1pPr marL="0" indent="0" algn="l">
              <a:lnSpc>
                <a:spcPct val="150000"/>
              </a:lnSpc>
              <a:buNone/>
              <a:defRPr sz="1900">
                <a:solidFill>
                  <a:schemeClr val="tx1"/>
                </a:solidFill>
              </a:defRPr>
            </a:lvl1pPr>
          </a:lstStyle>
          <a:p>
            <a:pPr lvl="0"/>
            <a:r>
              <a:rPr lang="en-US"/>
              <a:t>Click to edit Master text styles</a:t>
            </a:r>
          </a:p>
        </p:txBody>
      </p:sp>
      <p:sp>
        <p:nvSpPr>
          <p:cNvPr id="10" name="Text Placeholder 3">
            <a:extLst>
              <a:ext uri="{FF2B5EF4-FFF2-40B4-BE49-F238E27FC236}">
                <a16:creationId xmlns:a16="http://schemas.microsoft.com/office/drawing/2014/main" id="{988A789E-6A21-A741-A73C-1A027B5E45FF}"/>
              </a:ext>
            </a:extLst>
          </p:cNvPr>
          <p:cNvSpPr>
            <a:spLocks noGrp="1"/>
          </p:cNvSpPr>
          <p:nvPr>
            <p:ph type="body" sz="quarter" idx="17"/>
          </p:nvPr>
        </p:nvSpPr>
        <p:spPr>
          <a:xfrm>
            <a:off x="7128197" y="1463040"/>
            <a:ext cx="4694994" cy="1216152"/>
          </a:xfrm>
          <a:prstGeom prst="rect">
            <a:avLst/>
          </a:prstGeom>
        </p:spPr>
        <p:txBody>
          <a:bodyPr anchor="ctr"/>
          <a:lstStyle>
            <a:lvl1pPr marL="0" indent="0" algn="l">
              <a:lnSpc>
                <a:spcPct val="150000"/>
              </a:lnSpc>
              <a:buNone/>
              <a:defRPr sz="1900">
                <a:solidFill>
                  <a:schemeClr val="tx1"/>
                </a:solidFill>
              </a:defRPr>
            </a:lvl1pPr>
          </a:lstStyle>
          <a:p>
            <a:pPr lvl="0"/>
            <a:r>
              <a:rPr lang="en-US"/>
              <a:t>Click to edit Master text styles</a:t>
            </a:r>
          </a:p>
        </p:txBody>
      </p:sp>
      <p:sp>
        <p:nvSpPr>
          <p:cNvPr id="11" name="Text Placeholder 3">
            <a:extLst>
              <a:ext uri="{FF2B5EF4-FFF2-40B4-BE49-F238E27FC236}">
                <a16:creationId xmlns:a16="http://schemas.microsoft.com/office/drawing/2014/main" id="{6396CA7F-67EC-4044-A142-E5C4663040AC}"/>
              </a:ext>
            </a:extLst>
          </p:cNvPr>
          <p:cNvSpPr>
            <a:spLocks noGrp="1"/>
          </p:cNvSpPr>
          <p:nvPr>
            <p:ph type="body" sz="quarter" idx="18"/>
          </p:nvPr>
        </p:nvSpPr>
        <p:spPr>
          <a:xfrm>
            <a:off x="7128198" y="4788260"/>
            <a:ext cx="4694993" cy="1219200"/>
          </a:xfrm>
          <a:prstGeom prst="rect">
            <a:avLst/>
          </a:prstGeom>
        </p:spPr>
        <p:txBody>
          <a:bodyPr anchor="ctr"/>
          <a:lstStyle>
            <a:lvl1pPr marL="0" indent="0" algn="l">
              <a:lnSpc>
                <a:spcPct val="150000"/>
              </a:lnSpc>
              <a:buNone/>
              <a:defRPr sz="1900">
                <a:solidFill>
                  <a:schemeClr val="tx1"/>
                </a:solidFill>
              </a:defRPr>
            </a:lvl1pPr>
          </a:lstStyle>
          <a:p>
            <a:pPr lvl="0"/>
            <a:r>
              <a:rPr lang="en-US"/>
              <a:t>Click to edit Master text styles</a:t>
            </a:r>
          </a:p>
        </p:txBody>
      </p:sp>
      <p:sp>
        <p:nvSpPr>
          <p:cNvPr id="12" name="Text Placeholder 3">
            <a:extLst>
              <a:ext uri="{FF2B5EF4-FFF2-40B4-BE49-F238E27FC236}">
                <a16:creationId xmlns:a16="http://schemas.microsoft.com/office/drawing/2014/main" id="{92F96F51-D3AE-6149-A969-9630B1832CDE}"/>
              </a:ext>
            </a:extLst>
          </p:cNvPr>
          <p:cNvSpPr>
            <a:spLocks noGrp="1"/>
          </p:cNvSpPr>
          <p:nvPr>
            <p:ph type="body" sz="quarter" idx="19"/>
          </p:nvPr>
        </p:nvSpPr>
        <p:spPr>
          <a:xfrm>
            <a:off x="685800" y="1463040"/>
            <a:ext cx="4682801" cy="1216152"/>
          </a:xfrm>
          <a:prstGeom prst="rect">
            <a:avLst/>
          </a:prstGeom>
        </p:spPr>
        <p:txBody>
          <a:bodyPr anchor="ctr"/>
          <a:lstStyle>
            <a:lvl1pPr marL="0" indent="0" algn="r">
              <a:lnSpc>
                <a:spcPct val="150000"/>
              </a:lnSpc>
              <a:buNone/>
              <a:defRPr sz="1900">
                <a:solidFill>
                  <a:schemeClr val="tx1"/>
                </a:solidFill>
              </a:defRPr>
            </a:lvl1pPr>
          </a:lstStyle>
          <a:p>
            <a:pPr lvl="0"/>
            <a:r>
              <a:rPr lang="en-US"/>
              <a:t>Click to edit Master text styles</a:t>
            </a:r>
          </a:p>
        </p:txBody>
      </p:sp>
      <p:sp>
        <p:nvSpPr>
          <p:cNvPr id="13" name="Text Placeholder 3">
            <a:extLst>
              <a:ext uri="{FF2B5EF4-FFF2-40B4-BE49-F238E27FC236}">
                <a16:creationId xmlns:a16="http://schemas.microsoft.com/office/drawing/2014/main" id="{27A4432F-40C2-2642-86A3-45D48B507CC8}"/>
              </a:ext>
            </a:extLst>
          </p:cNvPr>
          <p:cNvSpPr>
            <a:spLocks noGrp="1"/>
          </p:cNvSpPr>
          <p:nvPr>
            <p:ph type="body" sz="quarter" idx="20"/>
          </p:nvPr>
        </p:nvSpPr>
        <p:spPr>
          <a:xfrm>
            <a:off x="688258" y="3119921"/>
            <a:ext cx="4682801" cy="1219200"/>
          </a:xfrm>
          <a:prstGeom prst="rect">
            <a:avLst/>
          </a:prstGeom>
        </p:spPr>
        <p:txBody>
          <a:bodyPr anchor="ctr"/>
          <a:lstStyle>
            <a:lvl1pPr marL="0" indent="0" algn="r">
              <a:lnSpc>
                <a:spcPct val="150000"/>
              </a:lnSpc>
              <a:buNone/>
              <a:defRPr sz="1900">
                <a:solidFill>
                  <a:schemeClr val="tx1"/>
                </a:solidFill>
              </a:defRPr>
            </a:lvl1pPr>
          </a:lstStyle>
          <a:p>
            <a:pPr lvl="0"/>
            <a:r>
              <a:rPr lang="en-US"/>
              <a:t>Click to edit Master text styles</a:t>
            </a:r>
          </a:p>
        </p:txBody>
      </p:sp>
      <p:sp>
        <p:nvSpPr>
          <p:cNvPr id="14" name="Text Placeholder 3">
            <a:extLst>
              <a:ext uri="{FF2B5EF4-FFF2-40B4-BE49-F238E27FC236}">
                <a16:creationId xmlns:a16="http://schemas.microsoft.com/office/drawing/2014/main" id="{E9664E16-9452-3D4A-9E0B-44A0E3BC4522}"/>
              </a:ext>
            </a:extLst>
          </p:cNvPr>
          <p:cNvSpPr>
            <a:spLocks noGrp="1"/>
          </p:cNvSpPr>
          <p:nvPr>
            <p:ph type="body" sz="quarter" idx="21"/>
          </p:nvPr>
        </p:nvSpPr>
        <p:spPr>
          <a:xfrm>
            <a:off x="685801" y="4788260"/>
            <a:ext cx="4682800" cy="1219200"/>
          </a:xfrm>
          <a:prstGeom prst="rect">
            <a:avLst/>
          </a:prstGeom>
        </p:spPr>
        <p:txBody>
          <a:bodyPr anchor="ctr"/>
          <a:lstStyle>
            <a:lvl1pPr marL="0" indent="0" algn="r">
              <a:lnSpc>
                <a:spcPct val="150000"/>
              </a:lnSpc>
              <a:buNone/>
              <a:defRPr sz="1900">
                <a:solidFill>
                  <a:schemeClr val="tx1"/>
                </a:solidFill>
              </a:defRPr>
            </a:lvl1pPr>
          </a:lstStyle>
          <a:p>
            <a:pPr lvl="0"/>
            <a:r>
              <a:rPr lang="en-US"/>
              <a:t>Click to edit Master text styles</a:t>
            </a:r>
          </a:p>
        </p:txBody>
      </p:sp>
      <p:sp>
        <p:nvSpPr>
          <p:cNvPr id="2" name="Footer Placeholder 1">
            <a:extLst>
              <a:ext uri="{FF2B5EF4-FFF2-40B4-BE49-F238E27FC236}">
                <a16:creationId xmlns:a16="http://schemas.microsoft.com/office/drawing/2014/main" id="{F644AE28-2AA3-8A4C-A27C-2F71D1E629E4}"/>
              </a:ext>
            </a:extLst>
          </p:cNvPr>
          <p:cNvSpPr>
            <a:spLocks noGrp="1"/>
          </p:cNvSpPr>
          <p:nvPr>
            <p:ph type="ftr" sz="quarter" idx="22"/>
          </p:nvPr>
        </p:nvSpPr>
        <p:spPr/>
        <p:txBody>
          <a:bodyPr/>
          <a:lstStyle/>
          <a:p>
            <a:endParaRPr lang="en-US"/>
          </a:p>
        </p:txBody>
      </p:sp>
      <p:grpSp>
        <p:nvGrpSpPr>
          <p:cNvPr id="15" name="Group 14">
            <a:extLst>
              <a:ext uri="{FF2B5EF4-FFF2-40B4-BE49-F238E27FC236}">
                <a16:creationId xmlns:a16="http://schemas.microsoft.com/office/drawing/2014/main" id="{83C5F902-92C3-DB4B-AA65-6BB330D3EA45}"/>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35D8E688-BEF7-3348-A578-374A7A531EB5}"/>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7" name="Group 16">
              <a:extLst>
                <a:ext uri="{FF2B5EF4-FFF2-40B4-BE49-F238E27FC236}">
                  <a16:creationId xmlns:a16="http://schemas.microsoft.com/office/drawing/2014/main" id="{45459A14-A40E-C747-9BE2-98D762A75962}"/>
                </a:ext>
              </a:extLst>
            </p:cNvPr>
            <p:cNvGrpSpPr/>
            <p:nvPr userDrawn="1"/>
          </p:nvGrpSpPr>
          <p:grpSpPr>
            <a:xfrm>
              <a:off x="-1" y="0"/>
              <a:ext cx="320041" cy="6858000"/>
              <a:chOff x="-1" y="0"/>
              <a:chExt cx="320041" cy="6858000"/>
            </a:xfrm>
          </p:grpSpPr>
          <p:sp>
            <p:nvSpPr>
              <p:cNvPr id="18" name="Rectangle 17">
                <a:extLst>
                  <a:ext uri="{FF2B5EF4-FFF2-40B4-BE49-F238E27FC236}">
                    <a16:creationId xmlns:a16="http://schemas.microsoft.com/office/drawing/2014/main" id="{A47EA270-4E59-E342-A309-AEA08943D9D1}"/>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9" name="Graphic 18">
                <a:extLst>
                  <a:ext uri="{FF2B5EF4-FFF2-40B4-BE49-F238E27FC236}">
                    <a16:creationId xmlns:a16="http://schemas.microsoft.com/office/drawing/2014/main" id="{544F70A9-968F-BF48-9ADC-D46653D758AE}"/>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21872850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2022_TITLE - WHITE (V2)">
    <p:bg>
      <p:bgPr>
        <a:solidFill>
          <a:schemeClr val="accent1"/>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7AAC6B6F-422B-3948-B611-B85490C34CF1}"/>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9594575" y="5701748"/>
            <a:ext cx="1895061" cy="821954"/>
          </a:xfrm>
          <a:prstGeom prst="rect">
            <a:avLst/>
          </a:prstGeom>
        </p:spPr>
      </p:pic>
      <p:sp>
        <p:nvSpPr>
          <p:cNvPr id="9" name="Title Placeholder 4">
            <a:extLst>
              <a:ext uri="{FF2B5EF4-FFF2-40B4-BE49-F238E27FC236}">
                <a16:creationId xmlns:a16="http://schemas.microsoft.com/office/drawing/2014/main" id="{425E3FF1-8A4E-E44B-AA34-C7F0AE1559C5}"/>
              </a:ext>
            </a:extLst>
          </p:cNvPr>
          <p:cNvSpPr>
            <a:spLocks noGrp="1"/>
          </p:cNvSpPr>
          <p:nvPr>
            <p:ph type="body" sz="quarter" idx="13"/>
          </p:nvPr>
        </p:nvSpPr>
        <p:spPr>
          <a:xfrm>
            <a:off x="914400" y="5003800"/>
            <a:ext cx="8026400" cy="1247408"/>
          </a:xfrm>
          <a:prstGeom prst="rect">
            <a:avLst/>
          </a:prstGeom>
        </p:spPr>
        <p:txBody>
          <a:bodyPr lIns="0" tIns="0" rIns="0" bIns="0" anchor="b"/>
          <a:lstStyle>
            <a:lvl1pPr marL="0" indent="0">
              <a:buNone/>
              <a:defRPr sz="6000">
                <a:solidFill>
                  <a:schemeClr val="tx2"/>
                </a:solidFill>
                <a:latin typeface="+mj-lt"/>
              </a:defRPr>
            </a:lvl1pPr>
            <a:lvl2pPr marL="60963" indent="0">
              <a:lnSpc>
                <a:spcPct val="90000"/>
              </a:lnSpc>
              <a:spcBef>
                <a:spcPts val="667"/>
              </a:spcBef>
              <a:buNone/>
              <a:defRPr sz="2400">
                <a:solidFill>
                  <a:schemeClr val="tx2"/>
                </a:solidFill>
                <a:latin typeface="+mn-lt"/>
              </a:defRPr>
            </a:lvl2pPr>
            <a:lvl3pPr marL="60963" indent="0">
              <a:spcBef>
                <a:spcPts val="1333"/>
              </a:spcBef>
              <a:buNone/>
              <a:defRPr sz="1600">
                <a:solidFill>
                  <a:schemeClr val="bg2"/>
                </a:solidFill>
              </a:defRPr>
            </a:lvl3pPr>
          </a:lstStyle>
          <a:p>
            <a:pPr lvl="0"/>
            <a:r>
              <a:rPr lang="en-US"/>
              <a:t>Click to edit Master text styles</a:t>
            </a:r>
          </a:p>
          <a:p>
            <a:pPr lvl="1"/>
            <a:r>
              <a:rPr lang="en-US"/>
              <a:t>Second level</a:t>
            </a:r>
          </a:p>
        </p:txBody>
      </p:sp>
      <p:sp>
        <p:nvSpPr>
          <p:cNvPr id="8" name="Picture Placeholder 7"/>
          <p:cNvSpPr>
            <a:spLocks noGrp="1"/>
          </p:cNvSpPr>
          <p:nvPr>
            <p:ph type="pic" sz="quarter" idx="10"/>
          </p:nvPr>
        </p:nvSpPr>
        <p:spPr>
          <a:xfrm>
            <a:off x="0" y="0"/>
            <a:ext cx="12192000" cy="4605338"/>
          </a:xfrm>
          <a:custGeom>
            <a:avLst/>
            <a:gdLst>
              <a:gd name="connsiteX0" fmla="*/ 0 w 12192000"/>
              <a:gd name="connsiteY0" fmla="*/ 0 h 4605338"/>
              <a:gd name="connsiteX1" fmla="*/ 2977 w 12192000"/>
              <a:gd name="connsiteY1" fmla="*/ 0 h 4605338"/>
              <a:gd name="connsiteX2" fmla="*/ 23813 w 12192000"/>
              <a:gd name="connsiteY2" fmla="*/ 0 h 4605338"/>
              <a:gd name="connsiteX3" fmla="*/ 46509 w 12192000"/>
              <a:gd name="connsiteY3" fmla="*/ 0 h 4605338"/>
              <a:gd name="connsiteX4" fmla="*/ 80368 w 12192000"/>
              <a:gd name="connsiteY4" fmla="*/ 0 h 4605338"/>
              <a:gd name="connsiteX5" fmla="*/ 127620 w 12192000"/>
              <a:gd name="connsiteY5" fmla="*/ 0 h 4605338"/>
              <a:gd name="connsiteX6" fmla="*/ 190500 w 12192000"/>
              <a:gd name="connsiteY6" fmla="*/ 0 h 4605338"/>
              <a:gd name="connsiteX7" fmla="*/ 271240 w 12192000"/>
              <a:gd name="connsiteY7" fmla="*/ 0 h 4605338"/>
              <a:gd name="connsiteX8" fmla="*/ 372071 w 12192000"/>
              <a:gd name="connsiteY8" fmla="*/ 0 h 4605338"/>
              <a:gd name="connsiteX9" fmla="*/ 495226 w 12192000"/>
              <a:gd name="connsiteY9" fmla="*/ 0 h 4605338"/>
              <a:gd name="connsiteX10" fmla="*/ 642938 w 12192000"/>
              <a:gd name="connsiteY10" fmla="*/ 0 h 4605338"/>
              <a:gd name="connsiteX11" fmla="*/ 817439 w 12192000"/>
              <a:gd name="connsiteY11" fmla="*/ 0 h 4605338"/>
              <a:gd name="connsiteX12" fmla="*/ 1020961 w 12192000"/>
              <a:gd name="connsiteY12" fmla="*/ 0 h 4605338"/>
              <a:gd name="connsiteX13" fmla="*/ 1255738 w 12192000"/>
              <a:gd name="connsiteY13" fmla="*/ 0 h 4605338"/>
              <a:gd name="connsiteX14" fmla="*/ 1524000 w 12192000"/>
              <a:gd name="connsiteY14" fmla="*/ 0 h 4605338"/>
              <a:gd name="connsiteX15" fmla="*/ 1827982 w 12192000"/>
              <a:gd name="connsiteY15" fmla="*/ 0 h 4605338"/>
              <a:gd name="connsiteX16" fmla="*/ 2169915 w 12192000"/>
              <a:gd name="connsiteY16" fmla="*/ 0 h 4605338"/>
              <a:gd name="connsiteX17" fmla="*/ 2552031 w 12192000"/>
              <a:gd name="connsiteY17" fmla="*/ 0 h 4605338"/>
              <a:gd name="connsiteX18" fmla="*/ 2976563 w 12192000"/>
              <a:gd name="connsiteY18" fmla="*/ 0 h 4605338"/>
              <a:gd name="connsiteX19" fmla="*/ 3445743 w 12192000"/>
              <a:gd name="connsiteY19" fmla="*/ 0 h 4605338"/>
              <a:gd name="connsiteX20" fmla="*/ 3961805 w 12192000"/>
              <a:gd name="connsiteY20" fmla="*/ 0 h 4605338"/>
              <a:gd name="connsiteX21" fmla="*/ 4526980 w 12192000"/>
              <a:gd name="connsiteY21" fmla="*/ 0 h 4605338"/>
              <a:gd name="connsiteX22" fmla="*/ 4828682 w 12192000"/>
              <a:gd name="connsiteY22" fmla="*/ 0 h 4605338"/>
              <a:gd name="connsiteX23" fmla="*/ 5143500 w 12192000"/>
              <a:gd name="connsiteY23" fmla="*/ 0 h 4605338"/>
              <a:gd name="connsiteX24" fmla="*/ 5471713 w 12192000"/>
              <a:gd name="connsiteY24" fmla="*/ 0 h 4605338"/>
              <a:gd name="connsiteX25" fmla="*/ 5813599 w 12192000"/>
              <a:gd name="connsiteY25" fmla="*/ 0 h 4605338"/>
              <a:gd name="connsiteX26" fmla="*/ 6169438 w 12192000"/>
              <a:gd name="connsiteY26" fmla="*/ 0 h 4605338"/>
              <a:gd name="connsiteX27" fmla="*/ 6539508 w 12192000"/>
              <a:gd name="connsiteY27" fmla="*/ 0 h 4605338"/>
              <a:gd name="connsiteX28" fmla="*/ 6924089 w 12192000"/>
              <a:gd name="connsiteY28" fmla="*/ 0 h 4605338"/>
              <a:gd name="connsiteX29" fmla="*/ 7323460 w 12192000"/>
              <a:gd name="connsiteY29" fmla="*/ 0 h 4605338"/>
              <a:gd name="connsiteX30" fmla="*/ 7737900 w 12192000"/>
              <a:gd name="connsiteY30" fmla="*/ 0 h 4605338"/>
              <a:gd name="connsiteX31" fmla="*/ 8167688 w 12192000"/>
              <a:gd name="connsiteY31" fmla="*/ 0 h 4605338"/>
              <a:gd name="connsiteX32" fmla="*/ 8613102 w 12192000"/>
              <a:gd name="connsiteY32" fmla="*/ 0 h 4605338"/>
              <a:gd name="connsiteX33" fmla="*/ 9074423 w 12192000"/>
              <a:gd name="connsiteY33" fmla="*/ 0 h 4605338"/>
              <a:gd name="connsiteX34" fmla="*/ 9551929 w 12192000"/>
              <a:gd name="connsiteY34" fmla="*/ 0 h 4605338"/>
              <a:gd name="connsiteX35" fmla="*/ 10045898 w 12192000"/>
              <a:gd name="connsiteY35" fmla="*/ 0 h 4605338"/>
              <a:gd name="connsiteX36" fmla="*/ 10556611 w 12192000"/>
              <a:gd name="connsiteY36" fmla="*/ 0 h 4605338"/>
              <a:gd name="connsiteX37" fmla="*/ 11084347 w 12192000"/>
              <a:gd name="connsiteY37" fmla="*/ 0 h 4605338"/>
              <a:gd name="connsiteX38" fmla="*/ 11629383 w 12192000"/>
              <a:gd name="connsiteY38" fmla="*/ 0 h 4605338"/>
              <a:gd name="connsiteX39" fmla="*/ 12192000 w 12192000"/>
              <a:gd name="connsiteY39" fmla="*/ 0 h 4605338"/>
              <a:gd name="connsiteX40" fmla="*/ 12192000 w 12192000"/>
              <a:gd name="connsiteY40" fmla="*/ 1124 h 4605338"/>
              <a:gd name="connsiteX41" fmla="*/ 12192000 w 12192000"/>
              <a:gd name="connsiteY41" fmla="*/ 8995 h 4605338"/>
              <a:gd name="connsiteX42" fmla="*/ 12192000 w 12192000"/>
              <a:gd name="connsiteY42" fmla="*/ 30358 h 4605338"/>
              <a:gd name="connsiteX43" fmla="*/ 12192000 w 12192000"/>
              <a:gd name="connsiteY43" fmla="*/ 71959 h 4605338"/>
              <a:gd name="connsiteX44" fmla="*/ 12192000 w 12192000"/>
              <a:gd name="connsiteY44" fmla="*/ 102457 h 4605338"/>
              <a:gd name="connsiteX45" fmla="*/ 12192000 w 12192000"/>
              <a:gd name="connsiteY45" fmla="*/ 140544 h 4605338"/>
              <a:gd name="connsiteX46" fmla="*/ 12192000 w 12192000"/>
              <a:gd name="connsiteY46" fmla="*/ 187064 h 4605338"/>
              <a:gd name="connsiteX47" fmla="*/ 12192000 w 12192000"/>
              <a:gd name="connsiteY47" fmla="*/ 242860 h 4605338"/>
              <a:gd name="connsiteX48" fmla="*/ 12192000 w 12192000"/>
              <a:gd name="connsiteY48" fmla="*/ 308775 h 4605338"/>
              <a:gd name="connsiteX49" fmla="*/ 12192000 w 12192000"/>
              <a:gd name="connsiteY49" fmla="*/ 385652 h 4605338"/>
              <a:gd name="connsiteX50" fmla="*/ 12192000 w 12192000"/>
              <a:gd name="connsiteY50" fmla="*/ 474335 h 4605338"/>
              <a:gd name="connsiteX51" fmla="*/ 12192000 w 12192000"/>
              <a:gd name="connsiteY51" fmla="*/ 575667 h 4605338"/>
              <a:gd name="connsiteX52" fmla="*/ 12192000 w 12192000"/>
              <a:gd name="connsiteY52" fmla="*/ 690492 h 4605338"/>
              <a:gd name="connsiteX53" fmla="*/ 12192000 w 12192000"/>
              <a:gd name="connsiteY53" fmla="*/ 819651 h 4605338"/>
              <a:gd name="connsiteX54" fmla="*/ 12192000 w 12192000"/>
              <a:gd name="connsiteY54" fmla="*/ 963990 h 4605338"/>
              <a:gd name="connsiteX55" fmla="*/ 12192000 w 12192000"/>
              <a:gd name="connsiteY55" fmla="*/ 1124350 h 4605338"/>
              <a:gd name="connsiteX56" fmla="*/ 12192000 w 12192000"/>
              <a:gd name="connsiteY56" fmla="*/ 1301576 h 4605338"/>
              <a:gd name="connsiteX57" fmla="*/ 12192000 w 12192000"/>
              <a:gd name="connsiteY57" fmla="*/ 1496510 h 4605338"/>
              <a:gd name="connsiteX58" fmla="*/ 12192000 w 12192000"/>
              <a:gd name="connsiteY58" fmla="*/ 1709996 h 4605338"/>
              <a:gd name="connsiteX59" fmla="*/ 12192000 w 12192000"/>
              <a:gd name="connsiteY59" fmla="*/ 1942877 h 4605338"/>
              <a:gd name="connsiteX60" fmla="*/ 12192000 w 12192000"/>
              <a:gd name="connsiteY60" fmla="*/ 2195996 h 4605338"/>
              <a:gd name="connsiteX61" fmla="*/ 12192000 w 12192000"/>
              <a:gd name="connsiteY61" fmla="*/ 2470197 h 4605338"/>
              <a:gd name="connsiteX62" fmla="*/ 12192000 w 12192000"/>
              <a:gd name="connsiteY62" fmla="*/ 2766323 h 4605338"/>
              <a:gd name="connsiteX63" fmla="*/ 12192000 w 12192000"/>
              <a:gd name="connsiteY63" fmla="*/ 3085217 h 4605338"/>
              <a:gd name="connsiteX64" fmla="*/ 12192000 w 12192000"/>
              <a:gd name="connsiteY64" fmla="*/ 3427722 h 4605338"/>
              <a:gd name="connsiteX65" fmla="*/ 12192000 w 12192000"/>
              <a:gd name="connsiteY65" fmla="*/ 3794682 h 4605338"/>
              <a:gd name="connsiteX66" fmla="*/ 12192000 w 12192000"/>
              <a:gd name="connsiteY66" fmla="*/ 4186939 h 4605338"/>
              <a:gd name="connsiteX67" fmla="*/ 12192000 w 12192000"/>
              <a:gd name="connsiteY67" fmla="*/ 4605338 h 4605338"/>
              <a:gd name="connsiteX68" fmla="*/ 2857947 w 12192000"/>
              <a:gd name="connsiteY68" fmla="*/ 4605338 h 4605338"/>
              <a:gd name="connsiteX69" fmla="*/ 0 w 12192000"/>
              <a:gd name="connsiteY69" fmla="*/ 2083916 h 4605338"/>
              <a:gd name="connsiteX70" fmla="*/ 0 w 12192000"/>
              <a:gd name="connsiteY70" fmla="*/ 2079846 h 4605338"/>
              <a:gd name="connsiteX71" fmla="*/ 0 w 12192000"/>
              <a:gd name="connsiteY71" fmla="*/ 2070179 h 4605338"/>
              <a:gd name="connsiteX72" fmla="*/ 0 w 12192000"/>
              <a:gd name="connsiteY72" fmla="*/ 2051355 h 4605338"/>
              <a:gd name="connsiteX73" fmla="*/ 0 w 12192000"/>
              <a:gd name="connsiteY73" fmla="*/ 2020320 h 4605338"/>
              <a:gd name="connsiteX74" fmla="*/ 0 w 12192000"/>
              <a:gd name="connsiteY74" fmla="*/ 1974022 h 4605338"/>
              <a:gd name="connsiteX75" fmla="*/ 0 w 12192000"/>
              <a:gd name="connsiteY75" fmla="*/ 1909408 h 4605338"/>
              <a:gd name="connsiteX76" fmla="*/ 0 w 12192000"/>
              <a:gd name="connsiteY76" fmla="*/ 1823426 h 4605338"/>
              <a:gd name="connsiteX77" fmla="*/ 0 w 12192000"/>
              <a:gd name="connsiteY77" fmla="*/ 1713023 h 4605338"/>
              <a:gd name="connsiteX78" fmla="*/ 0 w 12192000"/>
              <a:gd name="connsiteY78" fmla="*/ 1647710 h 4605338"/>
              <a:gd name="connsiteX79" fmla="*/ 0 w 12192000"/>
              <a:gd name="connsiteY79" fmla="*/ 1575147 h 4605338"/>
              <a:gd name="connsiteX80" fmla="*/ 0 w 12192000"/>
              <a:gd name="connsiteY80" fmla="*/ 1494953 h 4605338"/>
              <a:gd name="connsiteX81" fmla="*/ 0 w 12192000"/>
              <a:gd name="connsiteY81" fmla="*/ 1406745 h 4605338"/>
              <a:gd name="connsiteX82" fmla="*/ 0 w 12192000"/>
              <a:gd name="connsiteY82" fmla="*/ 1310142 h 4605338"/>
              <a:gd name="connsiteX83" fmla="*/ 0 w 12192000"/>
              <a:gd name="connsiteY83" fmla="*/ 1204764 h 4605338"/>
              <a:gd name="connsiteX84" fmla="*/ 0 w 12192000"/>
              <a:gd name="connsiteY84" fmla="*/ 1090227 h 4605338"/>
              <a:gd name="connsiteX85" fmla="*/ 0 w 12192000"/>
              <a:gd name="connsiteY85" fmla="*/ 966151 h 4605338"/>
              <a:gd name="connsiteX86" fmla="*/ 0 w 12192000"/>
              <a:gd name="connsiteY86" fmla="*/ 832155 h 4605338"/>
              <a:gd name="connsiteX87" fmla="*/ 0 w 12192000"/>
              <a:gd name="connsiteY87" fmla="*/ 687855 h 4605338"/>
              <a:gd name="connsiteX88" fmla="*/ 0 w 12192000"/>
              <a:gd name="connsiteY88" fmla="*/ 532872 h 4605338"/>
              <a:gd name="connsiteX89" fmla="*/ 0 w 12192000"/>
              <a:gd name="connsiteY89" fmla="*/ 366822 h 4605338"/>
              <a:gd name="connsiteX90" fmla="*/ 0 w 12192000"/>
              <a:gd name="connsiteY90" fmla="*/ 189326 h 460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12192000" h="4605338">
                <a:moveTo>
                  <a:pt x="0" y="0"/>
                </a:moveTo>
                <a:lnTo>
                  <a:pt x="2977" y="0"/>
                </a:lnTo>
                <a:lnTo>
                  <a:pt x="23813" y="0"/>
                </a:lnTo>
                <a:lnTo>
                  <a:pt x="46509" y="0"/>
                </a:lnTo>
                <a:lnTo>
                  <a:pt x="80368" y="0"/>
                </a:lnTo>
                <a:lnTo>
                  <a:pt x="127620" y="0"/>
                </a:lnTo>
                <a:lnTo>
                  <a:pt x="190500" y="0"/>
                </a:lnTo>
                <a:lnTo>
                  <a:pt x="271240" y="0"/>
                </a:lnTo>
                <a:lnTo>
                  <a:pt x="372071" y="0"/>
                </a:lnTo>
                <a:lnTo>
                  <a:pt x="495226" y="0"/>
                </a:lnTo>
                <a:lnTo>
                  <a:pt x="642938" y="0"/>
                </a:lnTo>
                <a:lnTo>
                  <a:pt x="817439" y="0"/>
                </a:lnTo>
                <a:lnTo>
                  <a:pt x="1020961" y="0"/>
                </a:lnTo>
                <a:lnTo>
                  <a:pt x="1255738" y="0"/>
                </a:lnTo>
                <a:lnTo>
                  <a:pt x="1524000" y="0"/>
                </a:lnTo>
                <a:lnTo>
                  <a:pt x="1827982" y="0"/>
                </a:lnTo>
                <a:lnTo>
                  <a:pt x="2169915" y="0"/>
                </a:lnTo>
                <a:lnTo>
                  <a:pt x="2552031" y="0"/>
                </a:lnTo>
                <a:lnTo>
                  <a:pt x="2976563" y="0"/>
                </a:lnTo>
                <a:lnTo>
                  <a:pt x="3445743" y="0"/>
                </a:lnTo>
                <a:lnTo>
                  <a:pt x="3961805" y="0"/>
                </a:lnTo>
                <a:lnTo>
                  <a:pt x="4526980" y="0"/>
                </a:lnTo>
                <a:lnTo>
                  <a:pt x="4828682" y="0"/>
                </a:lnTo>
                <a:lnTo>
                  <a:pt x="5143500" y="0"/>
                </a:lnTo>
                <a:lnTo>
                  <a:pt x="5471713" y="0"/>
                </a:lnTo>
                <a:lnTo>
                  <a:pt x="5813599" y="0"/>
                </a:lnTo>
                <a:lnTo>
                  <a:pt x="6169438" y="0"/>
                </a:lnTo>
                <a:lnTo>
                  <a:pt x="6539508" y="0"/>
                </a:lnTo>
                <a:lnTo>
                  <a:pt x="6924089" y="0"/>
                </a:lnTo>
                <a:lnTo>
                  <a:pt x="7323460" y="0"/>
                </a:lnTo>
                <a:lnTo>
                  <a:pt x="7737900" y="0"/>
                </a:lnTo>
                <a:lnTo>
                  <a:pt x="8167688" y="0"/>
                </a:lnTo>
                <a:lnTo>
                  <a:pt x="8613102" y="0"/>
                </a:lnTo>
                <a:lnTo>
                  <a:pt x="9074423" y="0"/>
                </a:lnTo>
                <a:lnTo>
                  <a:pt x="9551929" y="0"/>
                </a:lnTo>
                <a:lnTo>
                  <a:pt x="10045898" y="0"/>
                </a:lnTo>
                <a:lnTo>
                  <a:pt x="10556611" y="0"/>
                </a:lnTo>
                <a:lnTo>
                  <a:pt x="11084347" y="0"/>
                </a:lnTo>
                <a:lnTo>
                  <a:pt x="11629383" y="0"/>
                </a:lnTo>
                <a:lnTo>
                  <a:pt x="12192000" y="0"/>
                </a:lnTo>
                <a:lnTo>
                  <a:pt x="12192000" y="1124"/>
                </a:lnTo>
                <a:lnTo>
                  <a:pt x="12192000" y="8995"/>
                </a:lnTo>
                <a:lnTo>
                  <a:pt x="12192000" y="30358"/>
                </a:lnTo>
                <a:lnTo>
                  <a:pt x="12192000" y="71959"/>
                </a:lnTo>
                <a:lnTo>
                  <a:pt x="12192000" y="102457"/>
                </a:lnTo>
                <a:lnTo>
                  <a:pt x="12192000" y="140544"/>
                </a:lnTo>
                <a:lnTo>
                  <a:pt x="12192000" y="187064"/>
                </a:lnTo>
                <a:lnTo>
                  <a:pt x="12192000" y="242860"/>
                </a:lnTo>
                <a:lnTo>
                  <a:pt x="12192000" y="308775"/>
                </a:lnTo>
                <a:lnTo>
                  <a:pt x="12192000" y="385652"/>
                </a:lnTo>
                <a:lnTo>
                  <a:pt x="12192000" y="474335"/>
                </a:lnTo>
                <a:lnTo>
                  <a:pt x="12192000" y="575667"/>
                </a:lnTo>
                <a:lnTo>
                  <a:pt x="12192000" y="690492"/>
                </a:lnTo>
                <a:lnTo>
                  <a:pt x="12192000" y="819651"/>
                </a:lnTo>
                <a:lnTo>
                  <a:pt x="12192000" y="963990"/>
                </a:lnTo>
                <a:lnTo>
                  <a:pt x="12192000" y="1124350"/>
                </a:lnTo>
                <a:lnTo>
                  <a:pt x="12192000" y="1301576"/>
                </a:lnTo>
                <a:lnTo>
                  <a:pt x="12192000" y="1496510"/>
                </a:lnTo>
                <a:lnTo>
                  <a:pt x="12192000" y="1709996"/>
                </a:lnTo>
                <a:lnTo>
                  <a:pt x="12192000" y="1942877"/>
                </a:lnTo>
                <a:lnTo>
                  <a:pt x="12192000" y="2195996"/>
                </a:lnTo>
                <a:lnTo>
                  <a:pt x="12192000" y="2470197"/>
                </a:lnTo>
                <a:lnTo>
                  <a:pt x="12192000" y="2766323"/>
                </a:lnTo>
                <a:lnTo>
                  <a:pt x="12192000" y="3085217"/>
                </a:lnTo>
                <a:lnTo>
                  <a:pt x="12192000" y="3427722"/>
                </a:lnTo>
                <a:lnTo>
                  <a:pt x="12192000" y="3794682"/>
                </a:lnTo>
                <a:lnTo>
                  <a:pt x="12192000" y="4186939"/>
                </a:lnTo>
                <a:lnTo>
                  <a:pt x="12192000" y="4605338"/>
                </a:lnTo>
                <a:cubicBezTo>
                  <a:pt x="12192000" y="4605338"/>
                  <a:pt x="12192000" y="4605338"/>
                  <a:pt x="2857947" y="4605338"/>
                </a:cubicBezTo>
                <a:cubicBezTo>
                  <a:pt x="1388962" y="4605338"/>
                  <a:pt x="188625" y="3454004"/>
                  <a:pt x="0" y="2083916"/>
                </a:cubicBezTo>
                <a:lnTo>
                  <a:pt x="0" y="2079846"/>
                </a:lnTo>
                <a:lnTo>
                  <a:pt x="0" y="2070179"/>
                </a:lnTo>
                <a:lnTo>
                  <a:pt x="0" y="2051355"/>
                </a:lnTo>
                <a:lnTo>
                  <a:pt x="0" y="2020320"/>
                </a:lnTo>
                <a:lnTo>
                  <a:pt x="0" y="1974022"/>
                </a:lnTo>
                <a:lnTo>
                  <a:pt x="0" y="1909408"/>
                </a:lnTo>
                <a:lnTo>
                  <a:pt x="0" y="1823426"/>
                </a:lnTo>
                <a:lnTo>
                  <a:pt x="0" y="1713023"/>
                </a:lnTo>
                <a:lnTo>
                  <a:pt x="0" y="1647710"/>
                </a:lnTo>
                <a:lnTo>
                  <a:pt x="0" y="1575147"/>
                </a:lnTo>
                <a:lnTo>
                  <a:pt x="0" y="1494953"/>
                </a:lnTo>
                <a:lnTo>
                  <a:pt x="0" y="1406745"/>
                </a:lnTo>
                <a:lnTo>
                  <a:pt x="0" y="1310142"/>
                </a:lnTo>
                <a:lnTo>
                  <a:pt x="0" y="1204764"/>
                </a:lnTo>
                <a:lnTo>
                  <a:pt x="0" y="1090227"/>
                </a:lnTo>
                <a:lnTo>
                  <a:pt x="0" y="966151"/>
                </a:lnTo>
                <a:lnTo>
                  <a:pt x="0" y="832155"/>
                </a:lnTo>
                <a:lnTo>
                  <a:pt x="0" y="687855"/>
                </a:lnTo>
                <a:lnTo>
                  <a:pt x="0" y="532872"/>
                </a:lnTo>
                <a:lnTo>
                  <a:pt x="0" y="366822"/>
                </a:lnTo>
                <a:lnTo>
                  <a:pt x="0" y="189326"/>
                </a:lnTo>
                <a:close/>
              </a:path>
            </a:pathLst>
          </a:custGeom>
          <a:solidFill>
            <a:schemeClr val="bg1"/>
          </a:solidFill>
        </p:spPr>
        <p:txBody>
          <a:bodyPr wrap="square">
            <a:noAutofit/>
          </a:bodyPr>
          <a:lstStyle/>
          <a:p>
            <a:r>
              <a:rPr lang="en-US"/>
              <a:t>Click icon to add picture</a:t>
            </a:r>
          </a:p>
        </p:txBody>
      </p:sp>
    </p:spTree>
    <p:extLst>
      <p:ext uri="{BB962C8B-B14F-4D97-AF65-F5344CB8AC3E}">
        <p14:creationId xmlns:p14="http://schemas.microsoft.com/office/powerpoint/2010/main" val="68709843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022_IMAGE CIRCLES - 2">
    <p:spTree>
      <p:nvGrpSpPr>
        <p:cNvPr id="1" name=""/>
        <p:cNvGrpSpPr/>
        <p:nvPr/>
      </p:nvGrpSpPr>
      <p:grpSpPr>
        <a:xfrm>
          <a:off x="0" y="0"/>
          <a:ext cx="0" cy="0"/>
          <a:chOff x="0" y="0"/>
          <a:chExt cx="0" cy="0"/>
        </a:xfrm>
      </p:grpSpPr>
      <p:sp>
        <p:nvSpPr>
          <p:cNvPr id="17" name="Picture Placeholder 5"/>
          <p:cNvSpPr>
            <a:spLocks noGrp="1"/>
          </p:cNvSpPr>
          <p:nvPr>
            <p:ph type="pic" sz="quarter" idx="11"/>
          </p:nvPr>
        </p:nvSpPr>
        <p:spPr>
          <a:xfrm>
            <a:off x="6705600" y="1652016"/>
            <a:ext cx="3657600" cy="36576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18" name="Picture Placeholder 5"/>
          <p:cNvSpPr>
            <a:spLocks noGrp="1"/>
          </p:cNvSpPr>
          <p:nvPr>
            <p:ph type="pic" sz="quarter" idx="12"/>
          </p:nvPr>
        </p:nvSpPr>
        <p:spPr>
          <a:xfrm>
            <a:off x="1828800" y="1652016"/>
            <a:ext cx="3657600" cy="36576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4" name="Title 3">
            <a:extLst>
              <a:ext uri="{FF2B5EF4-FFF2-40B4-BE49-F238E27FC236}">
                <a16:creationId xmlns:a16="http://schemas.microsoft.com/office/drawing/2014/main" id="{BBFED9F1-9987-2A44-A96F-67EECAA1B4DA}"/>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21C3D29E-751E-8845-965E-AB5C5F427634}"/>
              </a:ext>
            </a:extLst>
          </p:cNvPr>
          <p:cNvSpPr>
            <a:spLocks noGrp="1"/>
          </p:cNvSpPr>
          <p:nvPr>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2" name="Footer Placeholder 1">
            <a:extLst>
              <a:ext uri="{FF2B5EF4-FFF2-40B4-BE49-F238E27FC236}">
                <a16:creationId xmlns:a16="http://schemas.microsoft.com/office/drawing/2014/main" id="{C348C76C-BCF5-C04A-B3E5-42AB6109ED79}"/>
              </a:ext>
            </a:extLst>
          </p:cNvPr>
          <p:cNvSpPr>
            <a:spLocks noGrp="1"/>
          </p:cNvSpPr>
          <p:nvPr>
            <p:ph type="ftr" sz="quarter" idx="15"/>
          </p:nvPr>
        </p:nvSpPr>
        <p:spPr/>
        <p:txBody>
          <a:bodyPr/>
          <a:lstStyle/>
          <a:p>
            <a:endParaRPr lang="en-US"/>
          </a:p>
        </p:txBody>
      </p:sp>
      <p:grpSp>
        <p:nvGrpSpPr>
          <p:cNvPr id="7" name="Group 6">
            <a:extLst>
              <a:ext uri="{FF2B5EF4-FFF2-40B4-BE49-F238E27FC236}">
                <a16:creationId xmlns:a16="http://schemas.microsoft.com/office/drawing/2014/main" id="{374CD7CE-28B7-6F44-A688-0B0420F81CD6}"/>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C2B16D9D-1A96-2F4B-8DD0-F57C2C03F54F}"/>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9" name="Group 8">
              <a:extLst>
                <a:ext uri="{FF2B5EF4-FFF2-40B4-BE49-F238E27FC236}">
                  <a16:creationId xmlns:a16="http://schemas.microsoft.com/office/drawing/2014/main" id="{7A58D545-E208-B642-B139-02BE1F345654}"/>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793A44A1-E3C0-CA4B-BFB5-68C395320BB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C72A8E64-BDAE-0249-A55F-9AEB06582405}"/>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85852905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022_IMAGE CIRCLES + TEXT BLOCKS - 3 (V2)">
    <p:spTree>
      <p:nvGrpSpPr>
        <p:cNvPr id="1" name=""/>
        <p:cNvGrpSpPr/>
        <p:nvPr/>
      </p:nvGrpSpPr>
      <p:grpSpPr>
        <a:xfrm>
          <a:off x="0" y="0"/>
          <a:ext cx="0" cy="0"/>
          <a:chOff x="0" y="0"/>
          <a:chExt cx="0" cy="0"/>
        </a:xfrm>
      </p:grpSpPr>
      <p:sp>
        <p:nvSpPr>
          <p:cNvPr id="17" name="Picture Placeholder 5"/>
          <p:cNvSpPr>
            <a:spLocks noGrp="1"/>
          </p:cNvSpPr>
          <p:nvPr>
            <p:ph type="pic" sz="quarter" idx="11"/>
          </p:nvPr>
        </p:nvSpPr>
        <p:spPr>
          <a:xfrm>
            <a:off x="700171" y="1463040"/>
            <a:ext cx="3048000" cy="30480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19" name="Picture Placeholder 5"/>
          <p:cNvSpPr>
            <a:spLocks noGrp="1"/>
          </p:cNvSpPr>
          <p:nvPr>
            <p:ph type="pic" sz="quarter" idx="12"/>
          </p:nvPr>
        </p:nvSpPr>
        <p:spPr>
          <a:xfrm>
            <a:off x="4730496" y="1463040"/>
            <a:ext cx="3048000" cy="30480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20" name="Picture Placeholder 5"/>
          <p:cNvSpPr>
            <a:spLocks noGrp="1"/>
          </p:cNvSpPr>
          <p:nvPr>
            <p:ph type="pic" sz="quarter" idx="13"/>
          </p:nvPr>
        </p:nvSpPr>
        <p:spPr>
          <a:xfrm>
            <a:off x="8789563" y="1463040"/>
            <a:ext cx="3048000" cy="30480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4" name="Title 3">
            <a:extLst>
              <a:ext uri="{FF2B5EF4-FFF2-40B4-BE49-F238E27FC236}">
                <a16:creationId xmlns:a16="http://schemas.microsoft.com/office/drawing/2014/main" id="{E9981B27-F90B-E04C-A0D8-5455236E0E2D}"/>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E5FB9570-C392-AE4D-9560-84C8F7CAD37A}"/>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8" name="Text Placeholder 27">
            <a:extLst>
              <a:ext uri="{FF2B5EF4-FFF2-40B4-BE49-F238E27FC236}">
                <a16:creationId xmlns:a16="http://schemas.microsoft.com/office/drawing/2014/main" id="{4AC7B90C-F2F7-224D-8F8B-96465EE6CFE1}"/>
              </a:ext>
            </a:extLst>
          </p:cNvPr>
          <p:cNvSpPr>
            <a:spLocks noGrp="1"/>
          </p:cNvSpPr>
          <p:nvPr>
            <p:ph type="body" sz="quarter" idx="16" hasCustomPrompt="1"/>
          </p:nvPr>
        </p:nvSpPr>
        <p:spPr>
          <a:xfrm>
            <a:off x="687404" y="4907891"/>
            <a:ext cx="3048000" cy="1127149"/>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9" name="Text Placeholder 27">
            <a:extLst>
              <a:ext uri="{FF2B5EF4-FFF2-40B4-BE49-F238E27FC236}">
                <a16:creationId xmlns:a16="http://schemas.microsoft.com/office/drawing/2014/main" id="{ACB1FB31-F480-3642-8BED-42BAB9C029C7}"/>
              </a:ext>
            </a:extLst>
          </p:cNvPr>
          <p:cNvSpPr>
            <a:spLocks noGrp="1"/>
          </p:cNvSpPr>
          <p:nvPr>
            <p:ph type="body" sz="quarter" idx="17" hasCustomPrompt="1"/>
          </p:nvPr>
        </p:nvSpPr>
        <p:spPr>
          <a:xfrm>
            <a:off x="4731298" y="4907891"/>
            <a:ext cx="3048000" cy="1127149"/>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10" name="Text Placeholder 27">
            <a:extLst>
              <a:ext uri="{FF2B5EF4-FFF2-40B4-BE49-F238E27FC236}">
                <a16:creationId xmlns:a16="http://schemas.microsoft.com/office/drawing/2014/main" id="{952394A2-7320-3C42-8CB8-E1041A73AE74}"/>
              </a:ext>
            </a:extLst>
          </p:cNvPr>
          <p:cNvSpPr>
            <a:spLocks noGrp="1"/>
          </p:cNvSpPr>
          <p:nvPr>
            <p:ph type="body" sz="quarter" idx="18" hasCustomPrompt="1"/>
          </p:nvPr>
        </p:nvSpPr>
        <p:spPr>
          <a:xfrm>
            <a:off x="8775192" y="4907891"/>
            <a:ext cx="3048000" cy="1127149"/>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2" name="Footer Placeholder 1">
            <a:extLst>
              <a:ext uri="{FF2B5EF4-FFF2-40B4-BE49-F238E27FC236}">
                <a16:creationId xmlns:a16="http://schemas.microsoft.com/office/drawing/2014/main" id="{1EE8DD3C-1AC7-AB4D-8BDE-435AE2834D54}"/>
              </a:ext>
            </a:extLst>
          </p:cNvPr>
          <p:cNvSpPr>
            <a:spLocks noGrp="1"/>
          </p:cNvSpPr>
          <p:nvPr>
            <p:ph type="ftr" sz="quarter" idx="19"/>
          </p:nvPr>
        </p:nvSpPr>
        <p:spPr/>
        <p:txBody>
          <a:bodyPr/>
          <a:lstStyle/>
          <a:p>
            <a:endParaRPr lang="en-US"/>
          </a:p>
        </p:txBody>
      </p:sp>
      <p:grpSp>
        <p:nvGrpSpPr>
          <p:cNvPr id="11" name="Group 10">
            <a:extLst>
              <a:ext uri="{FF2B5EF4-FFF2-40B4-BE49-F238E27FC236}">
                <a16:creationId xmlns:a16="http://schemas.microsoft.com/office/drawing/2014/main" id="{5C9C9650-30B0-7046-8F98-32347E98572E}"/>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1849B7C2-EC39-8042-A286-C1B6D33094C9}"/>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3" name="Group 12">
              <a:extLst>
                <a:ext uri="{FF2B5EF4-FFF2-40B4-BE49-F238E27FC236}">
                  <a16:creationId xmlns:a16="http://schemas.microsoft.com/office/drawing/2014/main" id="{B510D8B8-38E7-434E-9D6A-7AA3771B7CF5}"/>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3409E8EE-3EEF-374D-85D3-3390AEF229C8}"/>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5" name="Graphic 14">
                <a:extLst>
                  <a:ext uri="{FF2B5EF4-FFF2-40B4-BE49-F238E27FC236}">
                    <a16:creationId xmlns:a16="http://schemas.microsoft.com/office/drawing/2014/main" id="{D00BFBA3-65E1-E64A-979A-CE2BD1B22F25}"/>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59466708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022_IMAGE CIRCLES - 8">
    <p:spTree>
      <p:nvGrpSpPr>
        <p:cNvPr id="1" name=""/>
        <p:cNvGrpSpPr/>
        <p:nvPr/>
      </p:nvGrpSpPr>
      <p:grpSpPr>
        <a:xfrm>
          <a:off x="0" y="0"/>
          <a:ext cx="0" cy="0"/>
          <a:chOff x="0" y="0"/>
          <a:chExt cx="0" cy="0"/>
        </a:xfrm>
      </p:grpSpPr>
      <p:sp>
        <p:nvSpPr>
          <p:cNvPr id="17" name="Picture Placeholder 5"/>
          <p:cNvSpPr>
            <a:spLocks noGrp="1"/>
          </p:cNvSpPr>
          <p:nvPr>
            <p:ph type="pic" sz="quarter" idx="11"/>
          </p:nvPr>
        </p:nvSpPr>
        <p:spPr>
          <a:xfrm>
            <a:off x="1524000" y="1600200"/>
            <a:ext cx="1828800" cy="18288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21" name="Picture Placeholder 5"/>
          <p:cNvSpPr>
            <a:spLocks noGrp="1"/>
          </p:cNvSpPr>
          <p:nvPr>
            <p:ph type="pic" sz="quarter" idx="12"/>
          </p:nvPr>
        </p:nvSpPr>
        <p:spPr>
          <a:xfrm>
            <a:off x="3962400" y="1600200"/>
            <a:ext cx="1828800" cy="18288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22" name="Picture Placeholder 5"/>
          <p:cNvSpPr>
            <a:spLocks noGrp="1"/>
          </p:cNvSpPr>
          <p:nvPr>
            <p:ph type="pic" sz="quarter" idx="13"/>
          </p:nvPr>
        </p:nvSpPr>
        <p:spPr>
          <a:xfrm>
            <a:off x="6400800" y="1600200"/>
            <a:ext cx="1828800" cy="18288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23" name="Picture Placeholder 5"/>
          <p:cNvSpPr>
            <a:spLocks noGrp="1"/>
          </p:cNvSpPr>
          <p:nvPr>
            <p:ph type="pic" sz="quarter" idx="14"/>
          </p:nvPr>
        </p:nvSpPr>
        <p:spPr>
          <a:xfrm>
            <a:off x="8839200" y="1600200"/>
            <a:ext cx="1828800" cy="18288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24" name="Picture Placeholder 5"/>
          <p:cNvSpPr>
            <a:spLocks noGrp="1"/>
          </p:cNvSpPr>
          <p:nvPr>
            <p:ph type="pic" sz="quarter" idx="15"/>
          </p:nvPr>
        </p:nvSpPr>
        <p:spPr>
          <a:xfrm>
            <a:off x="1524000" y="3733800"/>
            <a:ext cx="1828800" cy="18288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25" name="Picture Placeholder 5"/>
          <p:cNvSpPr>
            <a:spLocks noGrp="1"/>
          </p:cNvSpPr>
          <p:nvPr>
            <p:ph type="pic" sz="quarter" idx="16"/>
          </p:nvPr>
        </p:nvSpPr>
        <p:spPr>
          <a:xfrm>
            <a:off x="3962400" y="3733800"/>
            <a:ext cx="1828800" cy="18288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26" name="Picture Placeholder 5"/>
          <p:cNvSpPr>
            <a:spLocks noGrp="1"/>
          </p:cNvSpPr>
          <p:nvPr>
            <p:ph type="pic" sz="quarter" idx="17"/>
          </p:nvPr>
        </p:nvSpPr>
        <p:spPr>
          <a:xfrm>
            <a:off x="6400800" y="3733800"/>
            <a:ext cx="1828800" cy="18288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27" name="Picture Placeholder 5"/>
          <p:cNvSpPr>
            <a:spLocks noGrp="1"/>
          </p:cNvSpPr>
          <p:nvPr>
            <p:ph type="pic" sz="quarter" idx="18"/>
          </p:nvPr>
        </p:nvSpPr>
        <p:spPr>
          <a:xfrm>
            <a:off x="8839200" y="3733800"/>
            <a:ext cx="1828800" cy="1828800"/>
          </a:xfrm>
          <a:prstGeom prst="ellipse">
            <a:avLst/>
          </a:prstGeom>
          <a:solidFill>
            <a:schemeClr val="bg1"/>
          </a:solidFill>
          <a:effectLst/>
        </p:spPr>
        <p:txBody>
          <a:bodyPr/>
          <a:lstStyle>
            <a:lvl1pPr>
              <a:defRPr sz="1333"/>
            </a:lvl1pPr>
          </a:lstStyle>
          <a:p>
            <a:r>
              <a:rPr lang="en-US"/>
              <a:t>Click icon to add picture</a:t>
            </a:r>
            <a:endParaRPr lang="uk-UA"/>
          </a:p>
        </p:txBody>
      </p:sp>
      <p:sp>
        <p:nvSpPr>
          <p:cNvPr id="4" name="Title 3">
            <a:extLst>
              <a:ext uri="{FF2B5EF4-FFF2-40B4-BE49-F238E27FC236}">
                <a16:creationId xmlns:a16="http://schemas.microsoft.com/office/drawing/2014/main" id="{4D7686A5-F2BD-2045-A9BE-8FA57BB6F0CD}"/>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9199D3F5-F2E2-664C-B84E-66A270B22E5E}"/>
              </a:ext>
            </a:extLst>
          </p:cNvPr>
          <p:cNvSpPr>
            <a:spLocks noGrp="1"/>
          </p:cNvSpPr>
          <p:nvPr>
            <p:ph type="sldNum" sz="quarter" idx="20"/>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2" name="Footer Placeholder 1">
            <a:extLst>
              <a:ext uri="{FF2B5EF4-FFF2-40B4-BE49-F238E27FC236}">
                <a16:creationId xmlns:a16="http://schemas.microsoft.com/office/drawing/2014/main" id="{E1B09B73-ECE3-6F42-B504-D2376B3D7D29}"/>
              </a:ext>
            </a:extLst>
          </p:cNvPr>
          <p:cNvSpPr>
            <a:spLocks noGrp="1"/>
          </p:cNvSpPr>
          <p:nvPr>
            <p:ph type="ftr" sz="quarter" idx="21"/>
          </p:nvPr>
        </p:nvSpPr>
        <p:spPr/>
        <p:txBody>
          <a:bodyPr/>
          <a:lstStyle/>
          <a:p>
            <a:endParaRPr lang="en-US"/>
          </a:p>
        </p:txBody>
      </p:sp>
      <p:grpSp>
        <p:nvGrpSpPr>
          <p:cNvPr id="13" name="Group 12">
            <a:extLst>
              <a:ext uri="{FF2B5EF4-FFF2-40B4-BE49-F238E27FC236}">
                <a16:creationId xmlns:a16="http://schemas.microsoft.com/office/drawing/2014/main" id="{B04DF2F0-2501-2E43-8C03-B003D1C4472C}"/>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F6F08E4B-361F-7F47-B2CD-8CAB33486FD3}"/>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E50E37CE-F3A0-AA47-BB21-6F7B2F1F9B6B}"/>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4D897B44-EE8E-4140-ABF8-8AD191F4C9D6}"/>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Graphic 17">
                <a:extLst>
                  <a:ext uri="{FF2B5EF4-FFF2-40B4-BE49-F238E27FC236}">
                    <a16:creationId xmlns:a16="http://schemas.microsoft.com/office/drawing/2014/main" id="{F2E76C0B-0C10-884F-A62E-119932A562EE}"/>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152193528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022_IMAGE CIRCLES + TEXT BOX - 9">
    <p:spTree>
      <p:nvGrpSpPr>
        <p:cNvPr id="1" name=""/>
        <p:cNvGrpSpPr/>
        <p:nvPr/>
      </p:nvGrpSpPr>
      <p:grpSpPr>
        <a:xfrm>
          <a:off x="0" y="0"/>
          <a:ext cx="0" cy="0"/>
          <a:chOff x="0" y="0"/>
          <a:chExt cx="0" cy="0"/>
        </a:xfrm>
      </p:grpSpPr>
      <p:sp>
        <p:nvSpPr>
          <p:cNvPr id="17" name="Picture Placeholder 5"/>
          <p:cNvSpPr>
            <a:spLocks noGrp="1"/>
          </p:cNvSpPr>
          <p:nvPr>
            <p:ph type="pic" sz="quarter" idx="11"/>
          </p:nvPr>
        </p:nvSpPr>
        <p:spPr>
          <a:xfrm>
            <a:off x="679383" y="19050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18" name="Picture Placeholder 5"/>
          <p:cNvSpPr>
            <a:spLocks noGrp="1"/>
          </p:cNvSpPr>
          <p:nvPr>
            <p:ph type="pic" sz="quarter" idx="12"/>
          </p:nvPr>
        </p:nvSpPr>
        <p:spPr>
          <a:xfrm>
            <a:off x="679383" y="31242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19" name="Picture Placeholder 5"/>
          <p:cNvSpPr>
            <a:spLocks noGrp="1"/>
          </p:cNvSpPr>
          <p:nvPr>
            <p:ph type="pic" sz="quarter" idx="13"/>
          </p:nvPr>
        </p:nvSpPr>
        <p:spPr>
          <a:xfrm>
            <a:off x="679383" y="43434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20" name="Picture Placeholder 5"/>
          <p:cNvSpPr>
            <a:spLocks noGrp="1"/>
          </p:cNvSpPr>
          <p:nvPr>
            <p:ph type="pic" sz="quarter" idx="14"/>
          </p:nvPr>
        </p:nvSpPr>
        <p:spPr>
          <a:xfrm>
            <a:off x="1898583" y="19050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21" name="Picture Placeholder 5"/>
          <p:cNvSpPr>
            <a:spLocks noGrp="1"/>
          </p:cNvSpPr>
          <p:nvPr>
            <p:ph type="pic" sz="quarter" idx="16"/>
          </p:nvPr>
        </p:nvSpPr>
        <p:spPr>
          <a:xfrm>
            <a:off x="1898583" y="43434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22" name="Picture Placeholder 5"/>
          <p:cNvSpPr>
            <a:spLocks noGrp="1"/>
          </p:cNvSpPr>
          <p:nvPr>
            <p:ph type="pic" sz="quarter" idx="17"/>
          </p:nvPr>
        </p:nvSpPr>
        <p:spPr>
          <a:xfrm>
            <a:off x="3117783" y="19050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23" name="Picture Placeholder 5"/>
          <p:cNvSpPr>
            <a:spLocks noGrp="1"/>
          </p:cNvSpPr>
          <p:nvPr>
            <p:ph type="pic" sz="quarter" idx="18"/>
          </p:nvPr>
        </p:nvSpPr>
        <p:spPr>
          <a:xfrm>
            <a:off x="3117783" y="31242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24" name="Picture Placeholder 5"/>
          <p:cNvSpPr>
            <a:spLocks noGrp="1"/>
          </p:cNvSpPr>
          <p:nvPr>
            <p:ph type="pic" sz="quarter" idx="19"/>
          </p:nvPr>
        </p:nvSpPr>
        <p:spPr>
          <a:xfrm>
            <a:off x="3117783" y="43434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25" name="Picture Placeholder 5"/>
          <p:cNvSpPr>
            <a:spLocks noGrp="1"/>
          </p:cNvSpPr>
          <p:nvPr>
            <p:ph type="pic" sz="quarter" idx="20"/>
          </p:nvPr>
        </p:nvSpPr>
        <p:spPr>
          <a:xfrm>
            <a:off x="1898583" y="3124200"/>
            <a:ext cx="1219200" cy="1219200"/>
          </a:xfrm>
          <a:prstGeom prst="ellipse">
            <a:avLst/>
          </a:prstGeom>
          <a:solidFill>
            <a:schemeClr val="bg1"/>
          </a:solidFill>
        </p:spPr>
        <p:txBody>
          <a:bodyPr/>
          <a:lstStyle>
            <a:lvl1pPr>
              <a:defRPr sz="1333"/>
            </a:lvl1pPr>
          </a:lstStyle>
          <a:p>
            <a:r>
              <a:rPr lang="en-US"/>
              <a:t>Click icon to add picture</a:t>
            </a:r>
            <a:endParaRPr lang="uk-UA"/>
          </a:p>
        </p:txBody>
      </p:sp>
      <p:sp>
        <p:nvSpPr>
          <p:cNvPr id="4" name="Title 3">
            <a:extLst>
              <a:ext uri="{FF2B5EF4-FFF2-40B4-BE49-F238E27FC236}">
                <a16:creationId xmlns:a16="http://schemas.microsoft.com/office/drawing/2014/main" id="{A3ECD5C0-F748-504B-BD42-4F746516E195}"/>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BC61B8E9-E13A-FA4E-9DFE-D5232F5FBAD2}"/>
              </a:ext>
            </a:extLst>
          </p:cNvPr>
          <p:cNvSpPr>
            <a:spLocks noGrp="1"/>
          </p:cNvSpPr>
          <p:nvPr>
            <p:ph type="sldNum" sz="quarter" idx="22"/>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4" name="Text Placeholder 9">
            <a:extLst>
              <a:ext uri="{FF2B5EF4-FFF2-40B4-BE49-F238E27FC236}">
                <a16:creationId xmlns:a16="http://schemas.microsoft.com/office/drawing/2014/main" id="{6816889D-9B60-DA4B-8730-CFCFF9236FBB}"/>
              </a:ext>
            </a:extLst>
          </p:cNvPr>
          <p:cNvSpPr>
            <a:spLocks noGrp="1"/>
          </p:cNvSpPr>
          <p:nvPr>
            <p:ph type="body" sz="quarter" idx="23"/>
          </p:nvPr>
        </p:nvSpPr>
        <p:spPr>
          <a:xfrm>
            <a:off x="4876800" y="1904999"/>
            <a:ext cx="6946392" cy="3657601"/>
          </a:xfrm>
        </p:spPr>
        <p:txBody>
          <a:bodyPr/>
          <a:lstStyle>
            <a:lvl1pPr>
              <a:defRPr>
                <a:solidFill>
                  <a:schemeClr val="tx1"/>
                </a:solidFill>
                <a:latin typeface="+mn-l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46476259-D7EA-B94C-895C-00E29BA18394}"/>
              </a:ext>
            </a:extLst>
          </p:cNvPr>
          <p:cNvSpPr>
            <a:spLocks noGrp="1"/>
          </p:cNvSpPr>
          <p:nvPr>
            <p:ph type="ftr" sz="quarter" idx="24"/>
          </p:nvPr>
        </p:nvSpPr>
        <p:spPr/>
        <p:txBody>
          <a:bodyPr/>
          <a:lstStyle/>
          <a:p>
            <a:endParaRPr lang="en-US"/>
          </a:p>
        </p:txBody>
      </p:sp>
      <p:grpSp>
        <p:nvGrpSpPr>
          <p:cNvPr id="15" name="Group 14">
            <a:extLst>
              <a:ext uri="{FF2B5EF4-FFF2-40B4-BE49-F238E27FC236}">
                <a16:creationId xmlns:a16="http://schemas.microsoft.com/office/drawing/2014/main" id="{E2743E1B-6A8D-CF4D-888E-B9BDB17679E9}"/>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C6608392-C2C1-324C-8ACC-1D14366E1E21}"/>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6" name="Group 25">
              <a:extLst>
                <a:ext uri="{FF2B5EF4-FFF2-40B4-BE49-F238E27FC236}">
                  <a16:creationId xmlns:a16="http://schemas.microsoft.com/office/drawing/2014/main" id="{5A9B7F6F-13E0-E24D-B331-05E4E2B1A266}"/>
                </a:ext>
              </a:extLst>
            </p:cNvPr>
            <p:cNvGrpSpPr/>
            <p:nvPr userDrawn="1"/>
          </p:nvGrpSpPr>
          <p:grpSpPr>
            <a:xfrm>
              <a:off x="-1" y="0"/>
              <a:ext cx="320041" cy="6858000"/>
              <a:chOff x="-1" y="0"/>
              <a:chExt cx="320041" cy="6858000"/>
            </a:xfrm>
          </p:grpSpPr>
          <p:sp>
            <p:nvSpPr>
              <p:cNvPr id="27" name="Rectangle 26">
                <a:extLst>
                  <a:ext uri="{FF2B5EF4-FFF2-40B4-BE49-F238E27FC236}">
                    <a16:creationId xmlns:a16="http://schemas.microsoft.com/office/drawing/2014/main" id="{4642882E-E792-2343-8EAB-BC5DD3AC1BB5}"/>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8" name="Graphic 27">
                <a:extLst>
                  <a:ext uri="{FF2B5EF4-FFF2-40B4-BE49-F238E27FC236}">
                    <a16:creationId xmlns:a16="http://schemas.microsoft.com/office/drawing/2014/main" id="{1C00B9ED-D569-7E48-B668-A19263C12F30}"/>
                  </a:ext>
                </a:extLst>
              </p:cNvPr>
              <p:cNvPicPr>
                <a:picLocks noChangeAspect="1"/>
              </p:cNvPicPr>
              <p:nvPr userDrawn="1"/>
            </p:nvPicPr>
            <p:blipFill rotWithShape="1">
              <a:blip r:embed="rId2" cstate="email">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99788480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022_SECTION - WHIT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5" name="Text Placeholder 2">
            <a:extLst>
              <a:ext uri="{FF2B5EF4-FFF2-40B4-BE49-F238E27FC236}">
                <a16:creationId xmlns:a16="http://schemas.microsoft.com/office/drawing/2014/main" id="{3DC9DF9D-019F-E74A-B51A-0D58A0C90A5F}"/>
              </a:ext>
            </a:extLst>
          </p:cNvPr>
          <p:cNvSpPr>
            <a:spLocks noGrp="1"/>
          </p:cNvSpPr>
          <p:nvPr>
            <p:ph type="body" sz="quarter" idx="12"/>
          </p:nvPr>
        </p:nvSpPr>
        <p:spPr>
          <a:xfrm>
            <a:off x="914399" y="914399"/>
            <a:ext cx="5500687" cy="5029199"/>
          </a:xfrm>
        </p:spPr>
        <p:txBody>
          <a:bodyPr anchor="ctr"/>
          <a:lstStyle>
            <a:lvl1pPr>
              <a:buClr>
                <a:schemeClr val="accent1"/>
              </a:buClr>
              <a:defRPr sz="5400">
                <a:solidFill>
                  <a:schemeClr val="accent2"/>
                </a:solidFill>
              </a:defRPr>
            </a:lvl1pPr>
            <a:lvl2pPr>
              <a:buClr>
                <a:schemeClr val="accent1"/>
              </a:buClr>
              <a:defRPr>
                <a:solidFill>
                  <a:schemeClr val="tx1"/>
                </a:solidFill>
              </a:defRPr>
            </a:lvl2pPr>
            <a:lvl3pPr>
              <a:buClr>
                <a:schemeClr val="accent1"/>
              </a:buClr>
              <a:defRPr sz="1900">
                <a:solidFill>
                  <a:schemeClr val="tx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3485000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022_SECTION - DARK GREEN">
    <p:bg>
      <p:bgPr>
        <a:solidFill>
          <a:srgbClr val="78BE20"/>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3" name="Text Placeholder 2">
            <a:extLst>
              <a:ext uri="{FF2B5EF4-FFF2-40B4-BE49-F238E27FC236}">
                <a16:creationId xmlns:a16="http://schemas.microsoft.com/office/drawing/2014/main" id="{A5E78237-B014-BD4A-A02F-3A0EB5D086D4}"/>
              </a:ext>
            </a:extLst>
          </p:cNvPr>
          <p:cNvSpPr>
            <a:spLocks noGrp="1"/>
          </p:cNvSpPr>
          <p:nvPr>
            <p:ph type="body" sz="quarter" idx="12"/>
          </p:nvPr>
        </p:nvSpPr>
        <p:spPr>
          <a:xfrm>
            <a:off x="914400" y="914400"/>
            <a:ext cx="5504688" cy="5029200"/>
          </a:xfrm>
        </p:spPr>
        <p:txBody>
          <a:bodyPr anchor="ctr"/>
          <a:lstStyle>
            <a:lvl1pPr>
              <a:defRPr>
                <a:solidFill>
                  <a:schemeClr val="tx2"/>
                </a:solidFill>
              </a:defRPr>
            </a:lvl1pPr>
            <a:lvl2pPr>
              <a:defRPr>
                <a:solidFill>
                  <a:schemeClr val="tx2"/>
                </a:solidFill>
              </a:defRPr>
            </a:lvl2pPr>
            <a:lvl3pPr>
              <a:defRPr>
                <a:solidFill>
                  <a:schemeClr val="tx2"/>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82612339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022_2_SECTION - DARK GREEN">
    <p:bg>
      <p:bgPr>
        <a:solidFill>
          <a:schemeClr val="tx2"/>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3" name="Text Placeholder 2">
            <a:extLst>
              <a:ext uri="{FF2B5EF4-FFF2-40B4-BE49-F238E27FC236}">
                <a16:creationId xmlns:a16="http://schemas.microsoft.com/office/drawing/2014/main" id="{A5E78237-B014-BD4A-A02F-3A0EB5D086D4}"/>
              </a:ext>
            </a:extLst>
          </p:cNvPr>
          <p:cNvSpPr>
            <a:spLocks noGrp="1"/>
          </p:cNvSpPr>
          <p:nvPr>
            <p:ph type="body" sz="quarter" idx="12"/>
          </p:nvPr>
        </p:nvSpPr>
        <p:spPr>
          <a:xfrm>
            <a:off x="914400" y="914400"/>
            <a:ext cx="5504688" cy="5029200"/>
          </a:xfrm>
        </p:spPr>
        <p:txBody>
          <a:bodyPr anchor="ctr"/>
          <a:lstStyle>
            <a:lvl1pPr>
              <a:defRPr>
                <a:solidFill>
                  <a:schemeClr val="accent1"/>
                </a:solidFill>
              </a:defRPr>
            </a:lvl1pPr>
            <a:lvl2pPr>
              <a:defRPr>
                <a:solidFill>
                  <a:schemeClr val="accent1"/>
                </a:solidFill>
              </a:defRPr>
            </a:lvl2pPr>
            <a:lvl3pPr>
              <a:defRPr>
                <a:solidFill>
                  <a:schemeClr val="accent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13465864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022_SECTION - TEAL">
    <p:bg>
      <p:bgPr>
        <a:solidFill>
          <a:schemeClr val="accent4"/>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5" name="Text Placeholder 2">
            <a:extLst>
              <a:ext uri="{FF2B5EF4-FFF2-40B4-BE49-F238E27FC236}">
                <a16:creationId xmlns:a16="http://schemas.microsoft.com/office/drawing/2014/main" id="{DB7688BB-4443-5E41-9DFA-2422B66E6927}"/>
              </a:ext>
            </a:extLst>
          </p:cNvPr>
          <p:cNvSpPr>
            <a:spLocks noGrp="1"/>
          </p:cNvSpPr>
          <p:nvPr>
            <p:ph type="body" sz="quarter" idx="12"/>
          </p:nvPr>
        </p:nvSpPr>
        <p:spPr>
          <a:xfrm>
            <a:off x="914400" y="914400"/>
            <a:ext cx="5504688" cy="5029200"/>
          </a:xfrm>
        </p:spPr>
        <p:txBody>
          <a:bodyPr anchor="ct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39571099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022_SECTION - NAVY">
    <p:bg>
      <p:bgPr>
        <a:solidFill>
          <a:schemeClr val="accent3"/>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5" name="Text Placeholder 2">
            <a:extLst>
              <a:ext uri="{FF2B5EF4-FFF2-40B4-BE49-F238E27FC236}">
                <a16:creationId xmlns:a16="http://schemas.microsoft.com/office/drawing/2014/main" id="{81E3D97C-1B99-EF47-BD3F-C96D6FBFD8A6}"/>
              </a:ext>
            </a:extLst>
          </p:cNvPr>
          <p:cNvSpPr>
            <a:spLocks noGrp="1"/>
          </p:cNvSpPr>
          <p:nvPr>
            <p:ph type="body" sz="quarter" idx="12"/>
          </p:nvPr>
        </p:nvSpPr>
        <p:spPr>
          <a:xfrm>
            <a:off x="914400" y="914400"/>
            <a:ext cx="5504688" cy="5029200"/>
          </a:xfrm>
        </p:spPr>
        <p:txBody>
          <a:bodyPr anchor="ct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61549136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022_SECTION - EGGPLANT">
    <p:bg>
      <p:bgPr>
        <a:solidFill>
          <a:schemeClr val="accent5"/>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5" name="Text Placeholder 2">
            <a:extLst>
              <a:ext uri="{FF2B5EF4-FFF2-40B4-BE49-F238E27FC236}">
                <a16:creationId xmlns:a16="http://schemas.microsoft.com/office/drawing/2014/main" id="{BE0F1A31-A045-2648-AEDB-ADE32EC4C2AD}"/>
              </a:ext>
            </a:extLst>
          </p:cNvPr>
          <p:cNvSpPr>
            <a:spLocks noGrp="1"/>
          </p:cNvSpPr>
          <p:nvPr>
            <p:ph type="body" sz="quarter" idx="12"/>
          </p:nvPr>
        </p:nvSpPr>
        <p:spPr>
          <a:xfrm>
            <a:off x="914400" y="914400"/>
            <a:ext cx="5504688" cy="5029200"/>
          </a:xfrm>
        </p:spPr>
        <p:txBody>
          <a:bodyPr anchor="ct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8256784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022_Custom Layout">
    <p:spTree>
      <p:nvGrpSpPr>
        <p:cNvPr id="1" name=""/>
        <p:cNvGrpSpPr/>
        <p:nvPr/>
      </p:nvGrpSpPr>
      <p:grpSpPr>
        <a:xfrm>
          <a:off x="0" y="0"/>
          <a:ext cx="0" cy="0"/>
          <a:chOff x="0" y="0"/>
          <a:chExt cx="0" cy="0"/>
        </a:xfrm>
      </p:grpSpPr>
      <p:sp>
        <p:nvSpPr>
          <p:cNvPr id="6" name="Title Placeholder 4">
            <a:extLst>
              <a:ext uri="{FF2B5EF4-FFF2-40B4-BE49-F238E27FC236}">
                <a16:creationId xmlns:a16="http://schemas.microsoft.com/office/drawing/2014/main" id="{18ADFBAD-A121-FB45-96AD-EAF4B36577EF}"/>
              </a:ext>
            </a:extLst>
          </p:cNvPr>
          <p:cNvSpPr>
            <a:spLocks noGrp="1"/>
          </p:cNvSpPr>
          <p:nvPr>
            <p:ph type="body" sz="quarter" idx="14"/>
          </p:nvPr>
        </p:nvSpPr>
        <p:spPr>
          <a:xfrm>
            <a:off x="5769864"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sp>
        <p:nvSpPr>
          <p:cNvPr id="5" name="Rectangle 4">
            <a:extLst>
              <a:ext uri="{FF2B5EF4-FFF2-40B4-BE49-F238E27FC236}">
                <a16:creationId xmlns:a16="http://schemas.microsoft.com/office/drawing/2014/main" id="{C239BFA4-D7B6-9B4A-93F6-99304EE34FFD}"/>
              </a:ext>
            </a:extLst>
          </p:cNvPr>
          <p:cNvSpPr/>
          <p:nvPr/>
        </p:nvSpPr>
        <p:spPr>
          <a:xfrm>
            <a:off x="0" y="0"/>
            <a:ext cx="485546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54D4BCAF-E0AC-3846-A70F-B79287DB6EB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40232" y="1155700"/>
            <a:ext cx="3175000" cy="4546600"/>
          </a:xfrm>
          <a:prstGeom prst="rect">
            <a:avLst/>
          </a:prstGeom>
        </p:spPr>
      </p:pic>
    </p:spTree>
    <p:extLst>
      <p:ext uri="{BB962C8B-B14F-4D97-AF65-F5344CB8AC3E}">
        <p14:creationId xmlns:p14="http://schemas.microsoft.com/office/powerpoint/2010/main" val="58459312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022_SECTION - WHITE (V2)">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r>
              <a:rPr lang="en-US"/>
              <a:t>Click icon to add picture</a:t>
            </a:r>
          </a:p>
        </p:txBody>
      </p:sp>
      <p:sp>
        <p:nvSpPr>
          <p:cNvPr id="5" name="Text Placeholder 2">
            <a:extLst>
              <a:ext uri="{FF2B5EF4-FFF2-40B4-BE49-F238E27FC236}">
                <a16:creationId xmlns:a16="http://schemas.microsoft.com/office/drawing/2014/main" id="{44CE8B03-2855-0A45-BC98-F8C190206620}"/>
              </a:ext>
            </a:extLst>
          </p:cNvPr>
          <p:cNvSpPr>
            <a:spLocks noGrp="1"/>
          </p:cNvSpPr>
          <p:nvPr>
            <p:ph type="body" sz="quarter" idx="13"/>
          </p:nvPr>
        </p:nvSpPr>
        <p:spPr>
          <a:xfrm>
            <a:off x="7760595" y="609600"/>
            <a:ext cx="3998111" cy="4597400"/>
          </a:xfrm>
        </p:spPr>
        <p:txBody>
          <a:bodyPr anchor="ctr"/>
          <a:lstStyle>
            <a:lvl1pPr>
              <a:defRPr>
                <a:solidFill>
                  <a:schemeClr val="accent2"/>
                </a:solidFill>
              </a:defRPr>
            </a:lvl1pPr>
            <a:lvl2pPr>
              <a:defRPr>
                <a:solidFill>
                  <a:schemeClr val="tx1"/>
                </a:solidFill>
              </a:defRPr>
            </a:lvl2pPr>
            <a:lvl3pPr>
              <a:buClr>
                <a:schemeClr val="accent1"/>
              </a:buClr>
              <a:defRPr>
                <a:solidFill>
                  <a:schemeClr val="tx1"/>
                </a:solidFill>
              </a:defRPr>
            </a:lvl3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80304960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022_SECTION - DARK GREEN (V2)">
    <p:bg>
      <p:bgPr>
        <a:solidFill>
          <a:srgbClr val="78BE20"/>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r>
              <a:rPr lang="en-US"/>
              <a:t>Click icon to add picture</a:t>
            </a:r>
          </a:p>
        </p:txBody>
      </p:sp>
      <p:sp>
        <p:nvSpPr>
          <p:cNvPr id="3" name="Text Placeholder 2">
            <a:extLst>
              <a:ext uri="{FF2B5EF4-FFF2-40B4-BE49-F238E27FC236}">
                <a16:creationId xmlns:a16="http://schemas.microsoft.com/office/drawing/2014/main" id="{76AA94CC-2714-A04B-A2D5-15FD6313F9A4}"/>
              </a:ext>
            </a:extLst>
          </p:cNvPr>
          <p:cNvSpPr>
            <a:spLocks noGrp="1"/>
          </p:cNvSpPr>
          <p:nvPr>
            <p:ph type="body" sz="quarter" idx="13"/>
          </p:nvPr>
        </p:nvSpPr>
        <p:spPr>
          <a:xfrm>
            <a:off x="7760595" y="609600"/>
            <a:ext cx="3998111" cy="4597400"/>
          </a:xfrm>
        </p:spPr>
        <p:txBody>
          <a:bodyPr anchor="ctr"/>
          <a:lstStyle>
            <a:lvl1pPr>
              <a:defRPr>
                <a:solidFill>
                  <a:schemeClr val="tx2"/>
                </a:solidFill>
              </a:defRPr>
            </a:lvl1pPr>
            <a:lvl2pPr>
              <a:defRPr>
                <a:solidFill>
                  <a:schemeClr val="tx2"/>
                </a:solidFill>
              </a:defRPr>
            </a:lvl2pPr>
            <a:lvl3pPr>
              <a:defRPr>
                <a:solidFill>
                  <a:schemeClr val="tx2"/>
                </a:solidFill>
              </a:defRPr>
            </a:lvl3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9644169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022_2_SECTION - DARK GREEN (V2)">
    <p:bg>
      <p:bgPr>
        <a:solidFill>
          <a:schemeClr val="tx2"/>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r>
              <a:rPr lang="en-US"/>
              <a:t>Click icon to add picture</a:t>
            </a:r>
          </a:p>
        </p:txBody>
      </p:sp>
      <p:sp>
        <p:nvSpPr>
          <p:cNvPr id="3" name="Text Placeholder 2">
            <a:extLst>
              <a:ext uri="{FF2B5EF4-FFF2-40B4-BE49-F238E27FC236}">
                <a16:creationId xmlns:a16="http://schemas.microsoft.com/office/drawing/2014/main" id="{76AA94CC-2714-A04B-A2D5-15FD6313F9A4}"/>
              </a:ext>
            </a:extLst>
          </p:cNvPr>
          <p:cNvSpPr>
            <a:spLocks noGrp="1"/>
          </p:cNvSpPr>
          <p:nvPr>
            <p:ph type="body" sz="quarter" idx="13"/>
          </p:nvPr>
        </p:nvSpPr>
        <p:spPr>
          <a:xfrm>
            <a:off x="7760595" y="609600"/>
            <a:ext cx="3998111" cy="4597400"/>
          </a:xfrm>
        </p:spPr>
        <p:txBody>
          <a:bodyPr anchor="ctr"/>
          <a:lstStyle>
            <a:lvl1pPr>
              <a:defRPr>
                <a:solidFill>
                  <a:schemeClr val="accent1"/>
                </a:solidFill>
              </a:defRPr>
            </a:lvl1pPr>
            <a:lvl2pPr>
              <a:defRPr>
                <a:solidFill>
                  <a:schemeClr val="accent1"/>
                </a:solidFill>
              </a:defRPr>
            </a:lvl2pPr>
            <a:lvl3pPr>
              <a:defRPr>
                <a:solidFill>
                  <a:schemeClr val="accent1"/>
                </a:solidFill>
              </a:defRPr>
            </a:lvl3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402072259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2022_SECTION - TEAL (V2)">
    <p:bg>
      <p:bgPr>
        <a:solidFill>
          <a:schemeClr val="accent4"/>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r>
              <a:rPr lang="en-US"/>
              <a:t>Click icon to add picture</a:t>
            </a:r>
          </a:p>
        </p:txBody>
      </p:sp>
      <p:sp>
        <p:nvSpPr>
          <p:cNvPr id="5" name="Text Placeholder 2">
            <a:extLst>
              <a:ext uri="{FF2B5EF4-FFF2-40B4-BE49-F238E27FC236}">
                <a16:creationId xmlns:a16="http://schemas.microsoft.com/office/drawing/2014/main" id="{24F20AAD-8F3F-2747-8CD2-BD59A679C750}"/>
              </a:ext>
            </a:extLst>
          </p:cNvPr>
          <p:cNvSpPr>
            <a:spLocks noGrp="1"/>
          </p:cNvSpPr>
          <p:nvPr>
            <p:ph type="body" sz="quarter" idx="13"/>
          </p:nvPr>
        </p:nvSpPr>
        <p:spPr>
          <a:xfrm>
            <a:off x="7760595" y="609600"/>
            <a:ext cx="3998111" cy="45974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425516715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2022_SECTION - NAVY (V2)">
    <p:bg>
      <p:bgPr>
        <a:solidFill>
          <a:schemeClr val="accent3"/>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r>
              <a:rPr lang="en-US"/>
              <a:t>Click icon to add picture</a:t>
            </a:r>
          </a:p>
        </p:txBody>
      </p:sp>
      <p:sp>
        <p:nvSpPr>
          <p:cNvPr id="5" name="Text Placeholder 2">
            <a:extLst>
              <a:ext uri="{FF2B5EF4-FFF2-40B4-BE49-F238E27FC236}">
                <a16:creationId xmlns:a16="http://schemas.microsoft.com/office/drawing/2014/main" id="{795692E4-DAF0-2E41-A068-46EEB53C714E}"/>
              </a:ext>
            </a:extLst>
          </p:cNvPr>
          <p:cNvSpPr>
            <a:spLocks noGrp="1"/>
          </p:cNvSpPr>
          <p:nvPr>
            <p:ph type="body" sz="quarter" idx="13"/>
          </p:nvPr>
        </p:nvSpPr>
        <p:spPr>
          <a:xfrm>
            <a:off x="7760595" y="609600"/>
            <a:ext cx="3998111" cy="45974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54794692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022_SECTION - EGGPLANT (V2)">
    <p:bg>
      <p:bgPr>
        <a:solidFill>
          <a:schemeClr val="accent5"/>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r>
              <a:rPr lang="en-US"/>
              <a:t>Click icon to add picture</a:t>
            </a:r>
          </a:p>
        </p:txBody>
      </p:sp>
      <p:sp>
        <p:nvSpPr>
          <p:cNvPr id="6" name="Text Placeholder 2">
            <a:extLst>
              <a:ext uri="{FF2B5EF4-FFF2-40B4-BE49-F238E27FC236}">
                <a16:creationId xmlns:a16="http://schemas.microsoft.com/office/drawing/2014/main" id="{E6038D92-679F-714E-89F9-BCD08FE259B9}"/>
              </a:ext>
            </a:extLst>
          </p:cNvPr>
          <p:cNvSpPr>
            <a:spLocks noGrp="1"/>
          </p:cNvSpPr>
          <p:nvPr>
            <p:ph type="body" sz="quarter" idx="13"/>
          </p:nvPr>
        </p:nvSpPr>
        <p:spPr>
          <a:xfrm>
            <a:off x="7760595" y="609600"/>
            <a:ext cx="3998111" cy="45974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0540756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2022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3" name="Picture 2">
            <a:extLst>
              <a:ext uri="{FF2B5EF4-FFF2-40B4-BE49-F238E27FC236}">
                <a16:creationId xmlns:a16="http://schemas.microsoft.com/office/drawing/2014/main" id="{D3F7F2DF-50BB-3D42-9D90-F311DC6C90F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43000" y="1320800"/>
            <a:ext cx="2740659" cy="3962399"/>
          </a:xfrm>
          <a:prstGeom prst="rect">
            <a:avLst/>
          </a:prstGeom>
        </p:spPr>
      </p:pic>
    </p:spTree>
    <p:extLst>
      <p:ext uri="{BB962C8B-B14F-4D97-AF65-F5344CB8AC3E}">
        <p14:creationId xmlns:p14="http://schemas.microsoft.com/office/powerpoint/2010/main" val="374557759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2022_3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3" name="Picture 2">
            <a:extLst>
              <a:ext uri="{FF2B5EF4-FFF2-40B4-BE49-F238E27FC236}">
                <a16:creationId xmlns:a16="http://schemas.microsoft.com/office/drawing/2014/main" id="{D3F7F2DF-50BB-3D42-9D90-F311DC6C90F2}"/>
              </a:ext>
            </a:extLst>
          </p:cNvPr>
          <p:cNvPicPr>
            <a:picLocks/>
          </p:cNvPicPr>
          <p:nvPr userDrawn="1"/>
        </p:nvPicPr>
        <p:blipFill>
          <a:blip r:embed="rId2" cstate="email">
            <a:extLst>
              <a:ext uri="{28A0092B-C50C-407E-A947-70E740481C1C}">
                <a14:useLocalDpi xmlns:a14="http://schemas.microsoft.com/office/drawing/2010/main"/>
              </a:ext>
            </a:extLst>
          </a:blip>
          <a:stretch>
            <a:fillRect/>
          </a:stretch>
        </p:blipFill>
        <p:spPr>
          <a:xfrm>
            <a:off x="1143000" y="1316736"/>
            <a:ext cx="2743200" cy="3959352"/>
          </a:xfrm>
          <a:prstGeom prst="rect">
            <a:avLst/>
          </a:prstGeom>
        </p:spPr>
      </p:pic>
    </p:spTree>
    <p:extLst>
      <p:ext uri="{BB962C8B-B14F-4D97-AF65-F5344CB8AC3E}">
        <p14:creationId xmlns:p14="http://schemas.microsoft.com/office/powerpoint/2010/main" val="18758325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2022_1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5" name="Picture 4">
            <a:extLst>
              <a:ext uri="{FF2B5EF4-FFF2-40B4-BE49-F238E27FC236}">
                <a16:creationId xmlns:a16="http://schemas.microsoft.com/office/drawing/2014/main" id="{7A4A49C7-D69B-AE4C-BB38-CAFFA3CEDB31}"/>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066800" y="1371600"/>
            <a:ext cx="2987120" cy="4042718"/>
          </a:xfrm>
          <a:prstGeom prst="rect">
            <a:avLst/>
          </a:prstGeom>
        </p:spPr>
      </p:pic>
    </p:spTree>
    <p:extLst>
      <p:ext uri="{BB962C8B-B14F-4D97-AF65-F5344CB8AC3E}">
        <p14:creationId xmlns:p14="http://schemas.microsoft.com/office/powerpoint/2010/main" val="392203038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2022_7_SECTION - BASIC">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62CFB15-2B48-6D4D-9562-2095D2F0451C}"/>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rot="5400000">
            <a:off x="-1192564" y="1192564"/>
            <a:ext cx="6883399" cy="4498274"/>
          </a:xfrm>
          <a:prstGeom prst="rect">
            <a:avLst/>
          </a:prstGeom>
        </p:spPr>
      </p:pic>
      <p:pic>
        <p:nvPicPr>
          <p:cNvPr id="7" name="Graphic 6">
            <a:extLst>
              <a:ext uri="{FF2B5EF4-FFF2-40B4-BE49-F238E27FC236}">
                <a16:creationId xmlns:a16="http://schemas.microsoft.com/office/drawing/2014/main" id="{EF6C0FBD-EE82-5041-BB0D-08849488ADFD}"/>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41325" y="4267200"/>
            <a:ext cx="3689350" cy="1600200"/>
          </a:xfrm>
          <a:prstGeom prst="rect">
            <a:avLst/>
          </a:prstGeom>
        </p:spPr>
      </p:pic>
      <p:pic>
        <p:nvPicPr>
          <p:cNvPr id="3" name="Graphic 2">
            <a:extLst>
              <a:ext uri="{FF2B5EF4-FFF2-40B4-BE49-F238E27FC236}">
                <a16:creationId xmlns:a16="http://schemas.microsoft.com/office/drawing/2014/main" id="{82B0211C-153D-E444-9A3E-FCD388E87301}"/>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93258" y="1054100"/>
            <a:ext cx="3199997" cy="3733329"/>
          </a:xfrm>
          <a:prstGeom prst="rect">
            <a:avLst/>
          </a:prstGeom>
        </p:spPr>
      </p:pic>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3287071765"/>
      </p:ext>
    </p:extLst>
  </p:cSld>
  <p:clrMapOvr>
    <a:masterClrMapping/>
  </p:clrMapOvr>
  <p:extLst>
    <p:ext uri="{DCECCB84-F9BA-43D5-87BE-67443E8EF086}">
      <p15:sldGuideLst xmlns:p15="http://schemas.microsoft.com/office/powerpoint/2012/main">
        <p15:guide id="1" orient="horz" pos="2160">
          <p15:clr>
            <a:srgbClr val="FBAE40"/>
          </p15:clr>
        </p15:guide>
        <p15:guide id="2" pos="14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022_1_Custom Layout">
    <p:spTree>
      <p:nvGrpSpPr>
        <p:cNvPr id="1" name=""/>
        <p:cNvGrpSpPr/>
        <p:nvPr/>
      </p:nvGrpSpPr>
      <p:grpSpPr>
        <a:xfrm>
          <a:off x="0" y="0"/>
          <a:ext cx="0" cy="0"/>
          <a:chOff x="0" y="0"/>
          <a:chExt cx="0" cy="0"/>
        </a:xfrm>
      </p:grpSpPr>
      <p:sp>
        <p:nvSpPr>
          <p:cNvPr id="3" name="Title Placeholder 4">
            <a:extLst>
              <a:ext uri="{FF2B5EF4-FFF2-40B4-BE49-F238E27FC236}">
                <a16:creationId xmlns:a16="http://schemas.microsoft.com/office/drawing/2014/main" id="{B5EAF0ED-3E81-2B48-8166-184509B82215}"/>
              </a:ext>
            </a:extLst>
          </p:cNvPr>
          <p:cNvSpPr>
            <a:spLocks noGrp="1"/>
          </p:cNvSpPr>
          <p:nvPr>
            <p:ph type="body" sz="quarter" idx="14"/>
          </p:nvPr>
        </p:nvSpPr>
        <p:spPr>
          <a:xfrm>
            <a:off x="5769864"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pic>
        <p:nvPicPr>
          <p:cNvPr id="7" name="Picture 6">
            <a:extLst>
              <a:ext uri="{FF2B5EF4-FFF2-40B4-BE49-F238E27FC236}">
                <a16:creationId xmlns:a16="http://schemas.microsoft.com/office/drawing/2014/main" id="{7807C682-5F89-9B41-8530-2AFD8E6EC58A}"/>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739076" y="914399"/>
            <a:ext cx="4061524" cy="5415365"/>
          </a:xfrm>
          <a:prstGeom prst="rect">
            <a:avLst/>
          </a:prstGeom>
        </p:spPr>
      </p:pic>
    </p:spTree>
    <p:extLst>
      <p:ext uri="{BB962C8B-B14F-4D97-AF65-F5344CB8AC3E}">
        <p14:creationId xmlns:p14="http://schemas.microsoft.com/office/powerpoint/2010/main" val="170337643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2022_8_SECTION - BASIC">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05E6580-720D-2641-9DA1-816B3A48C36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a:off x="-1144475" y="1141528"/>
            <a:ext cx="6860949" cy="4571999"/>
          </a:xfrm>
          <a:prstGeom prst="rect">
            <a:avLst/>
          </a:prstGeom>
        </p:spPr>
      </p:pic>
      <p:pic>
        <p:nvPicPr>
          <p:cNvPr id="7" name="Graphic 6">
            <a:extLst>
              <a:ext uri="{FF2B5EF4-FFF2-40B4-BE49-F238E27FC236}">
                <a16:creationId xmlns:a16="http://schemas.microsoft.com/office/drawing/2014/main" id="{EF6C0FBD-EE82-5041-BB0D-08849488ADFD}"/>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41325" y="4267200"/>
            <a:ext cx="3689350" cy="1600200"/>
          </a:xfrm>
          <a:prstGeom prst="rect">
            <a:avLst/>
          </a:prstGeom>
        </p:spPr>
      </p:pic>
      <p:pic>
        <p:nvPicPr>
          <p:cNvPr id="3" name="Graphic 2">
            <a:extLst>
              <a:ext uri="{FF2B5EF4-FFF2-40B4-BE49-F238E27FC236}">
                <a16:creationId xmlns:a16="http://schemas.microsoft.com/office/drawing/2014/main" id="{82B0211C-153D-E444-9A3E-FCD388E87301}"/>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93258" y="1054100"/>
            <a:ext cx="3199997" cy="3733329"/>
          </a:xfrm>
          <a:prstGeom prst="rect">
            <a:avLst/>
          </a:prstGeom>
        </p:spPr>
      </p:pic>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3417205902"/>
      </p:ext>
    </p:extLst>
  </p:cSld>
  <p:clrMapOvr>
    <a:masterClrMapping/>
  </p:clrMapOvr>
  <p:extLst>
    <p:ext uri="{DCECCB84-F9BA-43D5-87BE-67443E8EF086}">
      <p15:sldGuideLst xmlns:p15="http://schemas.microsoft.com/office/powerpoint/2012/main">
        <p15:guide id="1" orient="horz" pos="2160">
          <p15:clr>
            <a:srgbClr val="FBAE40"/>
          </p15:clr>
        </p15:guide>
        <p15:guide id="2" pos="1440">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2022_9_SECTION - BASIC">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7E367E-EE8D-5F46-9BEE-2F3EDA70039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a:off x="-1159773" y="1143871"/>
            <a:ext cx="6858002" cy="4570260"/>
          </a:xfrm>
          <a:prstGeom prst="rect">
            <a:avLst/>
          </a:prstGeom>
        </p:spPr>
      </p:pic>
      <p:pic>
        <p:nvPicPr>
          <p:cNvPr id="7" name="Graphic 6">
            <a:extLst>
              <a:ext uri="{FF2B5EF4-FFF2-40B4-BE49-F238E27FC236}">
                <a16:creationId xmlns:a16="http://schemas.microsoft.com/office/drawing/2014/main" id="{EF6C0FBD-EE82-5041-BB0D-08849488ADFD}"/>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41325" y="4267200"/>
            <a:ext cx="3689350" cy="1600200"/>
          </a:xfrm>
          <a:prstGeom prst="rect">
            <a:avLst/>
          </a:prstGeom>
        </p:spPr>
      </p:pic>
      <p:pic>
        <p:nvPicPr>
          <p:cNvPr id="3" name="Graphic 2">
            <a:extLst>
              <a:ext uri="{FF2B5EF4-FFF2-40B4-BE49-F238E27FC236}">
                <a16:creationId xmlns:a16="http://schemas.microsoft.com/office/drawing/2014/main" id="{82B0211C-153D-E444-9A3E-FCD388E87301}"/>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93258" y="1054100"/>
            <a:ext cx="3199997" cy="3733329"/>
          </a:xfrm>
          <a:prstGeom prst="rect">
            <a:avLst/>
          </a:prstGeom>
        </p:spPr>
      </p:pic>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1102180043"/>
      </p:ext>
    </p:extLst>
  </p:cSld>
  <p:clrMapOvr>
    <a:masterClrMapping/>
  </p:clrMapOvr>
  <p:extLst>
    <p:ext uri="{DCECCB84-F9BA-43D5-87BE-67443E8EF086}">
      <p15:sldGuideLst xmlns:p15="http://schemas.microsoft.com/office/powerpoint/2012/main">
        <p15:guide id="1" orient="horz" pos="2160">
          <p15:clr>
            <a:srgbClr val="FBAE40"/>
          </p15:clr>
        </p15:guide>
        <p15:guide id="2" pos="1440">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2022_10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tx2"/>
                </a:solidFill>
              </a:defRPr>
            </a:lvl1pPr>
          </a:lstStyle>
          <a:p>
            <a:pPr lvl="0"/>
            <a:r>
              <a:rPr lang="en-US"/>
              <a:t>Click to edit</a:t>
            </a:r>
          </a:p>
          <a:p>
            <a:pPr lvl="0"/>
            <a:r>
              <a:rPr lang="en-US"/>
              <a:t>Master text styles</a:t>
            </a:r>
          </a:p>
        </p:txBody>
      </p:sp>
      <p:sp>
        <p:nvSpPr>
          <p:cNvPr id="191" name="Picture Placeholder 190">
            <a:extLst>
              <a:ext uri="{FF2B5EF4-FFF2-40B4-BE49-F238E27FC236}">
                <a16:creationId xmlns:a16="http://schemas.microsoft.com/office/drawing/2014/main" id="{8EB1B312-95CE-C24F-B8DD-5E81131FE260}"/>
              </a:ext>
            </a:extLst>
          </p:cNvPr>
          <p:cNvSpPr>
            <a:spLocks noGrp="1"/>
          </p:cNvSpPr>
          <p:nvPr>
            <p:ph type="pic" sz="quarter" idx="11"/>
          </p:nvPr>
        </p:nvSpPr>
        <p:spPr>
          <a:xfrm>
            <a:off x="0" y="0"/>
            <a:ext cx="4635500" cy="6858000"/>
          </a:xfrm>
          <a:custGeom>
            <a:avLst/>
            <a:gdLst>
              <a:gd name="connsiteX0" fmla="*/ 482143 w 4635500"/>
              <a:gd name="connsiteY0" fmla="*/ 6727241 h 6858000"/>
              <a:gd name="connsiteX1" fmla="*/ 564820 w 4635500"/>
              <a:gd name="connsiteY1" fmla="*/ 6809918 h 6858000"/>
              <a:gd name="connsiteX2" fmla="*/ 647497 w 4635500"/>
              <a:gd name="connsiteY2" fmla="*/ 6727241 h 6858000"/>
              <a:gd name="connsiteX3" fmla="*/ 149911 w 4635500"/>
              <a:gd name="connsiteY3" fmla="*/ 6727241 h 6858000"/>
              <a:gd name="connsiteX4" fmla="*/ 232588 w 4635500"/>
              <a:gd name="connsiteY4" fmla="*/ 6809918 h 6858000"/>
              <a:gd name="connsiteX5" fmla="*/ 314960 w 4635500"/>
              <a:gd name="connsiteY5" fmla="*/ 6727241 h 6858000"/>
              <a:gd name="connsiteX6" fmla="*/ 397637 w 4635500"/>
              <a:gd name="connsiteY6" fmla="*/ 6642659 h 6858000"/>
              <a:gd name="connsiteX7" fmla="*/ 314960 w 4635500"/>
              <a:gd name="connsiteY7" fmla="*/ 6725336 h 6858000"/>
              <a:gd name="connsiteX8" fmla="*/ 398780 w 4635500"/>
              <a:gd name="connsiteY8" fmla="*/ 6725336 h 6858000"/>
              <a:gd name="connsiteX9" fmla="*/ 481762 w 4635500"/>
              <a:gd name="connsiteY9" fmla="*/ 6725336 h 6858000"/>
              <a:gd name="connsiteX10" fmla="*/ 399085 w 4635500"/>
              <a:gd name="connsiteY10" fmla="*/ 6642659 h 6858000"/>
              <a:gd name="connsiteX11" fmla="*/ 729580 w 4635500"/>
              <a:gd name="connsiteY11" fmla="*/ 6642225 h 6858000"/>
              <a:gd name="connsiteX12" fmla="*/ 647497 w 4635500"/>
              <a:gd name="connsiteY12" fmla="*/ 6725336 h 6858000"/>
              <a:gd name="connsiteX13" fmla="*/ 811708 w 4635500"/>
              <a:gd name="connsiteY13" fmla="*/ 6725336 h 6858000"/>
              <a:gd name="connsiteX14" fmla="*/ 811708 w 4635500"/>
              <a:gd name="connsiteY14" fmla="*/ 6712077 h 6858000"/>
              <a:gd name="connsiteX15" fmla="*/ 729580 w 4635500"/>
              <a:gd name="connsiteY15" fmla="*/ 6642225 h 6858000"/>
              <a:gd name="connsiteX16" fmla="*/ 482143 w 4635500"/>
              <a:gd name="connsiteY16" fmla="*/ 6553657 h 6858000"/>
              <a:gd name="connsiteX17" fmla="*/ 564820 w 4635500"/>
              <a:gd name="connsiteY17" fmla="*/ 6636334 h 6858000"/>
              <a:gd name="connsiteX18" fmla="*/ 647497 w 4635500"/>
              <a:gd name="connsiteY18" fmla="*/ 6553657 h 6858000"/>
              <a:gd name="connsiteX19" fmla="*/ 149911 w 4635500"/>
              <a:gd name="connsiteY19" fmla="*/ 6553657 h 6858000"/>
              <a:gd name="connsiteX20" fmla="*/ 232588 w 4635500"/>
              <a:gd name="connsiteY20" fmla="*/ 6636334 h 6858000"/>
              <a:gd name="connsiteX21" fmla="*/ 314960 w 4635500"/>
              <a:gd name="connsiteY21" fmla="*/ 6553657 h 6858000"/>
              <a:gd name="connsiteX22" fmla="*/ 398018 w 4635500"/>
              <a:gd name="connsiteY22" fmla="*/ 6469990 h 6858000"/>
              <a:gd name="connsiteX23" fmla="*/ 315341 w 4635500"/>
              <a:gd name="connsiteY23" fmla="*/ 6552667 h 6858000"/>
              <a:gd name="connsiteX24" fmla="*/ 482143 w 4635500"/>
              <a:gd name="connsiteY24" fmla="*/ 6552667 h 6858000"/>
              <a:gd name="connsiteX25" fmla="*/ 399466 w 4635500"/>
              <a:gd name="connsiteY25" fmla="*/ 6469990 h 6858000"/>
              <a:gd name="connsiteX26" fmla="*/ 729580 w 4635500"/>
              <a:gd name="connsiteY26" fmla="*/ 6469556 h 6858000"/>
              <a:gd name="connsiteX27" fmla="*/ 647497 w 4635500"/>
              <a:gd name="connsiteY27" fmla="*/ 6552667 h 6858000"/>
              <a:gd name="connsiteX28" fmla="*/ 811708 w 4635500"/>
              <a:gd name="connsiteY28" fmla="*/ 6552667 h 6858000"/>
              <a:gd name="connsiteX29" fmla="*/ 811708 w 4635500"/>
              <a:gd name="connsiteY29" fmla="*/ 6539408 h 6858000"/>
              <a:gd name="connsiteX30" fmla="*/ 729580 w 4635500"/>
              <a:gd name="connsiteY30" fmla="*/ 6469556 h 6858000"/>
              <a:gd name="connsiteX31" fmla="*/ 481838 w 4635500"/>
              <a:gd name="connsiteY31" fmla="*/ 6380988 h 6858000"/>
              <a:gd name="connsiteX32" fmla="*/ 564515 w 4635500"/>
              <a:gd name="connsiteY32" fmla="*/ 6463665 h 6858000"/>
              <a:gd name="connsiteX33" fmla="*/ 564820 w 4635500"/>
              <a:gd name="connsiteY33" fmla="*/ 6463665 h 6858000"/>
              <a:gd name="connsiteX34" fmla="*/ 647192 w 4635500"/>
              <a:gd name="connsiteY34" fmla="*/ 6380988 h 6858000"/>
              <a:gd name="connsiteX35" fmla="*/ 149911 w 4635500"/>
              <a:gd name="connsiteY35" fmla="*/ 6380988 h 6858000"/>
              <a:gd name="connsiteX36" fmla="*/ 232588 w 4635500"/>
              <a:gd name="connsiteY36" fmla="*/ 6463665 h 6858000"/>
              <a:gd name="connsiteX37" fmla="*/ 315265 w 4635500"/>
              <a:gd name="connsiteY37" fmla="*/ 6380988 h 6858000"/>
              <a:gd name="connsiteX38" fmla="*/ 398018 w 4635500"/>
              <a:gd name="connsiteY38" fmla="*/ 6296406 h 6858000"/>
              <a:gd name="connsiteX39" fmla="*/ 315341 w 4635500"/>
              <a:gd name="connsiteY39" fmla="*/ 6379083 h 6858000"/>
              <a:gd name="connsiteX40" fmla="*/ 480695 w 4635500"/>
              <a:gd name="connsiteY40" fmla="*/ 6379083 h 6858000"/>
              <a:gd name="connsiteX41" fmla="*/ 482143 w 4635500"/>
              <a:gd name="connsiteY41" fmla="*/ 6379083 h 6858000"/>
              <a:gd name="connsiteX42" fmla="*/ 399466 w 4635500"/>
              <a:gd name="connsiteY42" fmla="*/ 6296406 h 6858000"/>
              <a:gd name="connsiteX43" fmla="*/ 729580 w 4635500"/>
              <a:gd name="connsiteY43" fmla="*/ 6295972 h 6858000"/>
              <a:gd name="connsiteX44" fmla="*/ 647497 w 4635500"/>
              <a:gd name="connsiteY44" fmla="*/ 6379083 h 6858000"/>
              <a:gd name="connsiteX45" fmla="*/ 811708 w 4635500"/>
              <a:gd name="connsiteY45" fmla="*/ 6379083 h 6858000"/>
              <a:gd name="connsiteX46" fmla="*/ 811708 w 4635500"/>
              <a:gd name="connsiteY46" fmla="*/ 6365824 h 6858000"/>
              <a:gd name="connsiteX47" fmla="*/ 729580 w 4635500"/>
              <a:gd name="connsiteY47" fmla="*/ 6295972 h 6858000"/>
              <a:gd name="connsiteX48" fmla="*/ 481838 w 4635500"/>
              <a:gd name="connsiteY48" fmla="*/ 6207405 h 6858000"/>
              <a:gd name="connsiteX49" fmla="*/ 564515 w 4635500"/>
              <a:gd name="connsiteY49" fmla="*/ 6290081 h 6858000"/>
              <a:gd name="connsiteX50" fmla="*/ 564820 w 4635500"/>
              <a:gd name="connsiteY50" fmla="*/ 6290081 h 6858000"/>
              <a:gd name="connsiteX51" fmla="*/ 647192 w 4635500"/>
              <a:gd name="connsiteY51" fmla="*/ 6207405 h 6858000"/>
              <a:gd name="connsiteX52" fmla="*/ 149911 w 4635500"/>
              <a:gd name="connsiteY52" fmla="*/ 6207405 h 6858000"/>
              <a:gd name="connsiteX53" fmla="*/ 232588 w 4635500"/>
              <a:gd name="connsiteY53" fmla="*/ 6290081 h 6858000"/>
              <a:gd name="connsiteX54" fmla="*/ 314960 w 4635500"/>
              <a:gd name="connsiteY54" fmla="*/ 6207405 h 6858000"/>
              <a:gd name="connsiteX55" fmla="*/ 398018 w 4635500"/>
              <a:gd name="connsiteY55" fmla="*/ 6122823 h 6858000"/>
              <a:gd name="connsiteX56" fmla="*/ 315341 w 4635500"/>
              <a:gd name="connsiteY56" fmla="*/ 6205500 h 6858000"/>
              <a:gd name="connsiteX57" fmla="*/ 480695 w 4635500"/>
              <a:gd name="connsiteY57" fmla="*/ 6205500 h 6858000"/>
              <a:gd name="connsiteX58" fmla="*/ 482143 w 4635500"/>
              <a:gd name="connsiteY58" fmla="*/ 6205500 h 6858000"/>
              <a:gd name="connsiteX59" fmla="*/ 399466 w 4635500"/>
              <a:gd name="connsiteY59" fmla="*/ 6122823 h 6858000"/>
              <a:gd name="connsiteX60" fmla="*/ 729580 w 4635500"/>
              <a:gd name="connsiteY60" fmla="*/ 6122388 h 6858000"/>
              <a:gd name="connsiteX61" fmla="*/ 647497 w 4635500"/>
              <a:gd name="connsiteY61" fmla="*/ 6205500 h 6858000"/>
              <a:gd name="connsiteX62" fmla="*/ 811708 w 4635500"/>
              <a:gd name="connsiteY62" fmla="*/ 6205500 h 6858000"/>
              <a:gd name="connsiteX63" fmla="*/ 811708 w 4635500"/>
              <a:gd name="connsiteY63" fmla="*/ 6192241 h 6858000"/>
              <a:gd name="connsiteX64" fmla="*/ 729580 w 4635500"/>
              <a:gd name="connsiteY64" fmla="*/ 6122388 h 6858000"/>
              <a:gd name="connsiteX65" fmla="*/ 481838 w 4635500"/>
              <a:gd name="connsiteY65" fmla="*/ 6033821 h 6858000"/>
              <a:gd name="connsiteX66" fmla="*/ 564515 w 4635500"/>
              <a:gd name="connsiteY66" fmla="*/ 6116498 h 6858000"/>
              <a:gd name="connsiteX67" fmla="*/ 564820 w 4635500"/>
              <a:gd name="connsiteY67" fmla="*/ 6116498 h 6858000"/>
              <a:gd name="connsiteX68" fmla="*/ 647192 w 4635500"/>
              <a:gd name="connsiteY68" fmla="*/ 6033821 h 6858000"/>
              <a:gd name="connsiteX69" fmla="*/ 149911 w 4635500"/>
              <a:gd name="connsiteY69" fmla="*/ 6033821 h 6858000"/>
              <a:gd name="connsiteX70" fmla="*/ 232588 w 4635500"/>
              <a:gd name="connsiteY70" fmla="*/ 6116498 h 6858000"/>
              <a:gd name="connsiteX71" fmla="*/ 314960 w 4635500"/>
              <a:gd name="connsiteY71" fmla="*/ 6033821 h 6858000"/>
              <a:gd name="connsiteX72" fmla="*/ 398018 w 4635500"/>
              <a:gd name="connsiteY72" fmla="*/ 5949239 h 6858000"/>
              <a:gd name="connsiteX73" fmla="*/ 315341 w 4635500"/>
              <a:gd name="connsiteY73" fmla="*/ 6031916 h 6858000"/>
              <a:gd name="connsiteX74" fmla="*/ 480695 w 4635500"/>
              <a:gd name="connsiteY74" fmla="*/ 6031916 h 6858000"/>
              <a:gd name="connsiteX75" fmla="*/ 482143 w 4635500"/>
              <a:gd name="connsiteY75" fmla="*/ 6031916 h 6858000"/>
              <a:gd name="connsiteX76" fmla="*/ 399466 w 4635500"/>
              <a:gd name="connsiteY76" fmla="*/ 5949239 h 6858000"/>
              <a:gd name="connsiteX77" fmla="*/ 729580 w 4635500"/>
              <a:gd name="connsiteY77" fmla="*/ 5948805 h 6858000"/>
              <a:gd name="connsiteX78" fmla="*/ 647497 w 4635500"/>
              <a:gd name="connsiteY78" fmla="*/ 6031916 h 6858000"/>
              <a:gd name="connsiteX79" fmla="*/ 811708 w 4635500"/>
              <a:gd name="connsiteY79" fmla="*/ 6031916 h 6858000"/>
              <a:gd name="connsiteX80" fmla="*/ 811708 w 4635500"/>
              <a:gd name="connsiteY80" fmla="*/ 6018657 h 6858000"/>
              <a:gd name="connsiteX81" fmla="*/ 729580 w 4635500"/>
              <a:gd name="connsiteY81" fmla="*/ 5948805 h 6858000"/>
              <a:gd name="connsiteX82" fmla="*/ 481838 w 4635500"/>
              <a:gd name="connsiteY82" fmla="*/ 5860237 h 6858000"/>
              <a:gd name="connsiteX83" fmla="*/ 564515 w 4635500"/>
              <a:gd name="connsiteY83" fmla="*/ 5942914 h 6858000"/>
              <a:gd name="connsiteX84" fmla="*/ 564820 w 4635500"/>
              <a:gd name="connsiteY84" fmla="*/ 5942914 h 6858000"/>
              <a:gd name="connsiteX85" fmla="*/ 647192 w 4635500"/>
              <a:gd name="connsiteY85" fmla="*/ 5860237 h 6858000"/>
              <a:gd name="connsiteX86" fmla="*/ 149911 w 4635500"/>
              <a:gd name="connsiteY86" fmla="*/ 5860237 h 6858000"/>
              <a:gd name="connsiteX87" fmla="*/ 232588 w 4635500"/>
              <a:gd name="connsiteY87" fmla="*/ 5942914 h 6858000"/>
              <a:gd name="connsiteX88" fmla="*/ 314960 w 4635500"/>
              <a:gd name="connsiteY88" fmla="*/ 5860237 h 6858000"/>
              <a:gd name="connsiteX89" fmla="*/ 398018 w 4635500"/>
              <a:gd name="connsiteY89" fmla="*/ 5776570 h 6858000"/>
              <a:gd name="connsiteX90" fmla="*/ 315341 w 4635500"/>
              <a:gd name="connsiteY90" fmla="*/ 5859247 h 6858000"/>
              <a:gd name="connsiteX91" fmla="*/ 482143 w 4635500"/>
              <a:gd name="connsiteY91" fmla="*/ 5859247 h 6858000"/>
              <a:gd name="connsiteX92" fmla="*/ 399466 w 4635500"/>
              <a:gd name="connsiteY92" fmla="*/ 5776570 h 6858000"/>
              <a:gd name="connsiteX93" fmla="*/ 729580 w 4635500"/>
              <a:gd name="connsiteY93" fmla="*/ 5776136 h 6858000"/>
              <a:gd name="connsiteX94" fmla="*/ 647497 w 4635500"/>
              <a:gd name="connsiteY94" fmla="*/ 5859247 h 6858000"/>
              <a:gd name="connsiteX95" fmla="*/ 811708 w 4635500"/>
              <a:gd name="connsiteY95" fmla="*/ 5859247 h 6858000"/>
              <a:gd name="connsiteX96" fmla="*/ 811708 w 4635500"/>
              <a:gd name="connsiteY96" fmla="*/ 5845988 h 6858000"/>
              <a:gd name="connsiteX97" fmla="*/ 729580 w 4635500"/>
              <a:gd name="connsiteY97" fmla="*/ 5776136 h 6858000"/>
              <a:gd name="connsiteX98" fmla="*/ 481838 w 4635500"/>
              <a:gd name="connsiteY98" fmla="*/ 5687568 h 6858000"/>
              <a:gd name="connsiteX99" fmla="*/ 564515 w 4635500"/>
              <a:gd name="connsiteY99" fmla="*/ 5770245 h 6858000"/>
              <a:gd name="connsiteX100" fmla="*/ 564820 w 4635500"/>
              <a:gd name="connsiteY100" fmla="*/ 5770245 h 6858000"/>
              <a:gd name="connsiteX101" fmla="*/ 647192 w 4635500"/>
              <a:gd name="connsiteY101" fmla="*/ 5687568 h 6858000"/>
              <a:gd name="connsiteX102" fmla="*/ 149911 w 4635500"/>
              <a:gd name="connsiteY102" fmla="*/ 5687340 h 6858000"/>
              <a:gd name="connsiteX103" fmla="*/ 232588 w 4635500"/>
              <a:gd name="connsiteY103" fmla="*/ 5770016 h 6858000"/>
              <a:gd name="connsiteX104" fmla="*/ 315265 w 4635500"/>
              <a:gd name="connsiteY104" fmla="*/ 5687340 h 6858000"/>
              <a:gd name="connsiteX105" fmla="*/ 398018 w 4635500"/>
              <a:gd name="connsiteY105" fmla="*/ 5602986 h 6858000"/>
              <a:gd name="connsiteX106" fmla="*/ 315341 w 4635500"/>
              <a:gd name="connsiteY106" fmla="*/ 5685663 h 6858000"/>
              <a:gd name="connsiteX107" fmla="*/ 480695 w 4635500"/>
              <a:gd name="connsiteY107" fmla="*/ 5685663 h 6858000"/>
              <a:gd name="connsiteX108" fmla="*/ 482143 w 4635500"/>
              <a:gd name="connsiteY108" fmla="*/ 5685663 h 6858000"/>
              <a:gd name="connsiteX109" fmla="*/ 399466 w 4635500"/>
              <a:gd name="connsiteY109" fmla="*/ 5602986 h 6858000"/>
              <a:gd name="connsiteX110" fmla="*/ 729580 w 4635500"/>
              <a:gd name="connsiteY110" fmla="*/ 5602552 h 6858000"/>
              <a:gd name="connsiteX111" fmla="*/ 647497 w 4635500"/>
              <a:gd name="connsiteY111" fmla="*/ 5685663 h 6858000"/>
              <a:gd name="connsiteX112" fmla="*/ 811708 w 4635500"/>
              <a:gd name="connsiteY112" fmla="*/ 5685663 h 6858000"/>
              <a:gd name="connsiteX113" fmla="*/ 811708 w 4635500"/>
              <a:gd name="connsiteY113" fmla="*/ 5672404 h 6858000"/>
              <a:gd name="connsiteX114" fmla="*/ 729580 w 4635500"/>
              <a:gd name="connsiteY114" fmla="*/ 5602552 h 6858000"/>
              <a:gd name="connsiteX115" fmla="*/ 481838 w 4635500"/>
              <a:gd name="connsiteY115" fmla="*/ 5513985 h 6858000"/>
              <a:gd name="connsiteX116" fmla="*/ 564515 w 4635500"/>
              <a:gd name="connsiteY116" fmla="*/ 5596661 h 6858000"/>
              <a:gd name="connsiteX117" fmla="*/ 564820 w 4635500"/>
              <a:gd name="connsiteY117" fmla="*/ 5596661 h 6858000"/>
              <a:gd name="connsiteX118" fmla="*/ 647192 w 4635500"/>
              <a:gd name="connsiteY118" fmla="*/ 5513985 h 6858000"/>
              <a:gd name="connsiteX119" fmla="*/ 149911 w 4635500"/>
              <a:gd name="connsiteY119" fmla="*/ 5513756 h 6858000"/>
              <a:gd name="connsiteX120" fmla="*/ 232588 w 4635500"/>
              <a:gd name="connsiteY120" fmla="*/ 5596433 h 6858000"/>
              <a:gd name="connsiteX121" fmla="*/ 232588 w 4635500"/>
              <a:gd name="connsiteY121" fmla="*/ 5596661 h 6858000"/>
              <a:gd name="connsiteX122" fmla="*/ 314960 w 4635500"/>
              <a:gd name="connsiteY122" fmla="*/ 5513756 h 6858000"/>
              <a:gd name="connsiteX123" fmla="*/ 398018 w 4635500"/>
              <a:gd name="connsiteY123" fmla="*/ 5429403 h 6858000"/>
              <a:gd name="connsiteX124" fmla="*/ 315341 w 4635500"/>
              <a:gd name="connsiteY124" fmla="*/ 5512080 h 6858000"/>
              <a:gd name="connsiteX125" fmla="*/ 480695 w 4635500"/>
              <a:gd name="connsiteY125" fmla="*/ 5512080 h 6858000"/>
              <a:gd name="connsiteX126" fmla="*/ 482143 w 4635500"/>
              <a:gd name="connsiteY126" fmla="*/ 5512080 h 6858000"/>
              <a:gd name="connsiteX127" fmla="*/ 399466 w 4635500"/>
              <a:gd name="connsiteY127" fmla="*/ 5429403 h 6858000"/>
              <a:gd name="connsiteX128" fmla="*/ 729580 w 4635500"/>
              <a:gd name="connsiteY128" fmla="*/ 5428968 h 6858000"/>
              <a:gd name="connsiteX129" fmla="*/ 647497 w 4635500"/>
              <a:gd name="connsiteY129" fmla="*/ 5512080 h 6858000"/>
              <a:gd name="connsiteX130" fmla="*/ 811708 w 4635500"/>
              <a:gd name="connsiteY130" fmla="*/ 5512080 h 6858000"/>
              <a:gd name="connsiteX131" fmla="*/ 811708 w 4635500"/>
              <a:gd name="connsiteY131" fmla="*/ 5498821 h 6858000"/>
              <a:gd name="connsiteX132" fmla="*/ 729580 w 4635500"/>
              <a:gd name="connsiteY132" fmla="*/ 5428968 h 6858000"/>
              <a:gd name="connsiteX133" fmla="*/ 481838 w 4635500"/>
              <a:gd name="connsiteY133" fmla="*/ 5340401 h 6858000"/>
              <a:gd name="connsiteX134" fmla="*/ 564515 w 4635500"/>
              <a:gd name="connsiteY134" fmla="*/ 5423078 h 6858000"/>
              <a:gd name="connsiteX135" fmla="*/ 564820 w 4635500"/>
              <a:gd name="connsiteY135" fmla="*/ 5423078 h 6858000"/>
              <a:gd name="connsiteX136" fmla="*/ 647192 w 4635500"/>
              <a:gd name="connsiteY136" fmla="*/ 5340401 h 6858000"/>
              <a:gd name="connsiteX137" fmla="*/ 149606 w 4635500"/>
              <a:gd name="connsiteY137" fmla="*/ 5340401 h 6858000"/>
              <a:gd name="connsiteX138" fmla="*/ 232283 w 4635500"/>
              <a:gd name="connsiteY138" fmla="*/ 5423078 h 6858000"/>
              <a:gd name="connsiteX139" fmla="*/ 314960 w 4635500"/>
              <a:gd name="connsiteY139" fmla="*/ 5340401 h 6858000"/>
              <a:gd name="connsiteX140" fmla="*/ 398018 w 4635500"/>
              <a:gd name="connsiteY140" fmla="*/ 5255819 h 6858000"/>
              <a:gd name="connsiteX141" fmla="*/ 315341 w 4635500"/>
              <a:gd name="connsiteY141" fmla="*/ 5338496 h 6858000"/>
              <a:gd name="connsiteX142" fmla="*/ 480695 w 4635500"/>
              <a:gd name="connsiteY142" fmla="*/ 5338496 h 6858000"/>
              <a:gd name="connsiteX143" fmla="*/ 482143 w 4635500"/>
              <a:gd name="connsiteY143" fmla="*/ 5338496 h 6858000"/>
              <a:gd name="connsiteX144" fmla="*/ 399466 w 4635500"/>
              <a:gd name="connsiteY144" fmla="*/ 5255819 h 6858000"/>
              <a:gd name="connsiteX145" fmla="*/ 729580 w 4635500"/>
              <a:gd name="connsiteY145" fmla="*/ 5255385 h 6858000"/>
              <a:gd name="connsiteX146" fmla="*/ 647497 w 4635500"/>
              <a:gd name="connsiteY146" fmla="*/ 5338496 h 6858000"/>
              <a:gd name="connsiteX147" fmla="*/ 811708 w 4635500"/>
              <a:gd name="connsiteY147" fmla="*/ 5338496 h 6858000"/>
              <a:gd name="connsiteX148" fmla="*/ 811708 w 4635500"/>
              <a:gd name="connsiteY148" fmla="*/ 5325237 h 6858000"/>
              <a:gd name="connsiteX149" fmla="*/ 729580 w 4635500"/>
              <a:gd name="connsiteY149" fmla="*/ 5255385 h 6858000"/>
              <a:gd name="connsiteX150" fmla="*/ 481838 w 4635500"/>
              <a:gd name="connsiteY150" fmla="*/ 5166817 h 6858000"/>
              <a:gd name="connsiteX151" fmla="*/ 564515 w 4635500"/>
              <a:gd name="connsiteY151" fmla="*/ 5249494 h 6858000"/>
              <a:gd name="connsiteX152" fmla="*/ 564820 w 4635500"/>
              <a:gd name="connsiteY152" fmla="*/ 5249494 h 6858000"/>
              <a:gd name="connsiteX153" fmla="*/ 647192 w 4635500"/>
              <a:gd name="connsiteY153" fmla="*/ 5166817 h 6858000"/>
              <a:gd name="connsiteX154" fmla="*/ 149606 w 4635500"/>
              <a:gd name="connsiteY154" fmla="*/ 5166817 h 6858000"/>
              <a:gd name="connsiteX155" fmla="*/ 232283 w 4635500"/>
              <a:gd name="connsiteY155" fmla="*/ 5249494 h 6858000"/>
              <a:gd name="connsiteX156" fmla="*/ 314960 w 4635500"/>
              <a:gd name="connsiteY156" fmla="*/ 5166817 h 6858000"/>
              <a:gd name="connsiteX157" fmla="*/ 398018 w 4635500"/>
              <a:gd name="connsiteY157" fmla="*/ 5083150 h 6858000"/>
              <a:gd name="connsiteX158" fmla="*/ 315341 w 4635500"/>
              <a:gd name="connsiteY158" fmla="*/ 5165827 h 6858000"/>
              <a:gd name="connsiteX159" fmla="*/ 482143 w 4635500"/>
              <a:gd name="connsiteY159" fmla="*/ 5165827 h 6858000"/>
              <a:gd name="connsiteX160" fmla="*/ 399466 w 4635500"/>
              <a:gd name="connsiteY160" fmla="*/ 5083150 h 6858000"/>
              <a:gd name="connsiteX161" fmla="*/ 729580 w 4635500"/>
              <a:gd name="connsiteY161" fmla="*/ 5082716 h 6858000"/>
              <a:gd name="connsiteX162" fmla="*/ 647497 w 4635500"/>
              <a:gd name="connsiteY162" fmla="*/ 5165827 h 6858000"/>
              <a:gd name="connsiteX163" fmla="*/ 811708 w 4635500"/>
              <a:gd name="connsiteY163" fmla="*/ 5165827 h 6858000"/>
              <a:gd name="connsiteX164" fmla="*/ 811708 w 4635500"/>
              <a:gd name="connsiteY164" fmla="*/ 5152568 h 6858000"/>
              <a:gd name="connsiteX165" fmla="*/ 729580 w 4635500"/>
              <a:gd name="connsiteY165" fmla="*/ 5082716 h 6858000"/>
              <a:gd name="connsiteX166" fmla="*/ 481838 w 4635500"/>
              <a:gd name="connsiteY166" fmla="*/ 4994148 h 6858000"/>
              <a:gd name="connsiteX167" fmla="*/ 564515 w 4635500"/>
              <a:gd name="connsiteY167" fmla="*/ 5076825 h 6858000"/>
              <a:gd name="connsiteX168" fmla="*/ 564820 w 4635500"/>
              <a:gd name="connsiteY168" fmla="*/ 5076825 h 6858000"/>
              <a:gd name="connsiteX169" fmla="*/ 647192 w 4635500"/>
              <a:gd name="connsiteY169" fmla="*/ 4994148 h 6858000"/>
              <a:gd name="connsiteX170" fmla="*/ 149911 w 4635500"/>
              <a:gd name="connsiteY170" fmla="*/ 4993920 h 6858000"/>
              <a:gd name="connsiteX171" fmla="*/ 232588 w 4635500"/>
              <a:gd name="connsiteY171" fmla="*/ 5076596 h 6858000"/>
              <a:gd name="connsiteX172" fmla="*/ 315265 w 4635500"/>
              <a:gd name="connsiteY172" fmla="*/ 4993920 h 6858000"/>
              <a:gd name="connsiteX173" fmla="*/ 398018 w 4635500"/>
              <a:gd name="connsiteY173" fmla="*/ 4909566 h 6858000"/>
              <a:gd name="connsiteX174" fmla="*/ 315341 w 4635500"/>
              <a:gd name="connsiteY174" fmla="*/ 4992243 h 6858000"/>
              <a:gd name="connsiteX175" fmla="*/ 480695 w 4635500"/>
              <a:gd name="connsiteY175" fmla="*/ 4992243 h 6858000"/>
              <a:gd name="connsiteX176" fmla="*/ 482143 w 4635500"/>
              <a:gd name="connsiteY176" fmla="*/ 4992243 h 6858000"/>
              <a:gd name="connsiteX177" fmla="*/ 399466 w 4635500"/>
              <a:gd name="connsiteY177" fmla="*/ 4909566 h 6858000"/>
              <a:gd name="connsiteX178" fmla="*/ 729580 w 4635500"/>
              <a:gd name="connsiteY178" fmla="*/ 4909132 h 6858000"/>
              <a:gd name="connsiteX179" fmla="*/ 647497 w 4635500"/>
              <a:gd name="connsiteY179" fmla="*/ 4992243 h 6858000"/>
              <a:gd name="connsiteX180" fmla="*/ 811708 w 4635500"/>
              <a:gd name="connsiteY180" fmla="*/ 4992243 h 6858000"/>
              <a:gd name="connsiteX181" fmla="*/ 811708 w 4635500"/>
              <a:gd name="connsiteY181" fmla="*/ 4978984 h 6858000"/>
              <a:gd name="connsiteX182" fmla="*/ 729580 w 4635500"/>
              <a:gd name="connsiteY182" fmla="*/ 4909132 h 6858000"/>
              <a:gd name="connsiteX183" fmla="*/ 481838 w 4635500"/>
              <a:gd name="connsiteY183" fmla="*/ 4820565 h 6858000"/>
              <a:gd name="connsiteX184" fmla="*/ 564515 w 4635500"/>
              <a:gd name="connsiteY184" fmla="*/ 4903241 h 6858000"/>
              <a:gd name="connsiteX185" fmla="*/ 564820 w 4635500"/>
              <a:gd name="connsiteY185" fmla="*/ 4903241 h 6858000"/>
              <a:gd name="connsiteX186" fmla="*/ 647192 w 4635500"/>
              <a:gd name="connsiteY186" fmla="*/ 4820565 h 6858000"/>
              <a:gd name="connsiteX187" fmla="*/ 149911 w 4635500"/>
              <a:gd name="connsiteY187" fmla="*/ 4820336 h 6858000"/>
              <a:gd name="connsiteX188" fmla="*/ 232588 w 4635500"/>
              <a:gd name="connsiteY188" fmla="*/ 4903013 h 6858000"/>
              <a:gd name="connsiteX189" fmla="*/ 232588 w 4635500"/>
              <a:gd name="connsiteY189" fmla="*/ 4903241 h 6858000"/>
              <a:gd name="connsiteX190" fmla="*/ 314960 w 4635500"/>
              <a:gd name="connsiteY190" fmla="*/ 4820336 h 6858000"/>
              <a:gd name="connsiteX191" fmla="*/ 398018 w 4635500"/>
              <a:gd name="connsiteY191" fmla="*/ 4735983 h 6858000"/>
              <a:gd name="connsiteX192" fmla="*/ 315341 w 4635500"/>
              <a:gd name="connsiteY192" fmla="*/ 4818660 h 6858000"/>
              <a:gd name="connsiteX193" fmla="*/ 480695 w 4635500"/>
              <a:gd name="connsiteY193" fmla="*/ 4818660 h 6858000"/>
              <a:gd name="connsiteX194" fmla="*/ 482143 w 4635500"/>
              <a:gd name="connsiteY194" fmla="*/ 4818660 h 6858000"/>
              <a:gd name="connsiteX195" fmla="*/ 399466 w 4635500"/>
              <a:gd name="connsiteY195" fmla="*/ 4735983 h 6858000"/>
              <a:gd name="connsiteX196" fmla="*/ 729580 w 4635500"/>
              <a:gd name="connsiteY196" fmla="*/ 4735548 h 6858000"/>
              <a:gd name="connsiteX197" fmla="*/ 647497 w 4635500"/>
              <a:gd name="connsiteY197" fmla="*/ 4818660 h 6858000"/>
              <a:gd name="connsiteX198" fmla="*/ 811708 w 4635500"/>
              <a:gd name="connsiteY198" fmla="*/ 4818660 h 6858000"/>
              <a:gd name="connsiteX199" fmla="*/ 811708 w 4635500"/>
              <a:gd name="connsiteY199" fmla="*/ 4805401 h 6858000"/>
              <a:gd name="connsiteX200" fmla="*/ 729580 w 4635500"/>
              <a:gd name="connsiteY200" fmla="*/ 4735548 h 6858000"/>
              <a:gd name="connsiteX201" fmla="*/ 481838 w 4635500"/>
              <a:gd name="connsiteY201" fmla="*/ 4646981 h 6858000"/>
              <a:gd name="connsiteX202" fmla="*/ 564515 w 4635500"/>
              <a:gd name="connsiteY202" fmla="*/ 4729658 h 6858000"/>
              <a:gd name="connsiteX203" fmla="*/ 564820 w 4635500"/>
              <a:gd name="connsiteY203" fmla="*/ 4729658 h 6858000"/>
              <a:gd name="connsiteX204" fmla="*/ 647192 w 4635500"/>
              <a:gd name="connsiteY204" fmla="*/ 4646981 h 6858000"/>
              <a:gd name="connsiteX205" fmla="*/ 149606 w 4635500"/>
              <a:gd name="connsiteY205" fmla="*/ 4646981 h 6858000"/>
              <a:gd name="connsiteX206" fmla="*/ 232283 w 4635500"/>
              <a:gd name="connsiteY206" fmla="*/ 4729658 h 6858000"/>
              <a:gd name="connsiteX207" fmla="*/ 314960 w 4635500"/>
              <a:gd name="connsiteY207" fmla="*/ 4646981 h 6858000"/>
              <a:gd name="connsiteX208" fmla="*/ 398018 w 4635500"/>
              <a:gd name="connsiteY208" fmla="*/ 4562399 h 6858000"/>
              <a:gd name="connsiteX209" fmla="*/ 315341 w 4635500"/>
              <a:gd name="connsiteY209" fmla="*/ 4645076 h 6858000"/>
              <a:gd name="connsiteX210" fmla="*/ 480695 w 4635500"/>
              <a:gd name="connsiteY210" fmla="*/ 4645076 h 6858000"/>
              <a:gd name="connsiteX211" fmla="*/ 482143 w 4635500"/>
              <a:gd name="connsiteY211" fmla="*/ 4645076 h 6858000"/>
              <a:gd name="connsiteX212" fmla="*/ 399466 w 4635500"/>
              <a:gd name="connsiteY212" fmla="*/ 4562399 h 6858000"/>
              <a:gd name="connsiteX213" fmla="*/ 729580 w 4635500"/>
              <a:gd name="connsiteY213" fmla="*/ 4561965 h 6858000"/>
              <a:gd name="connsiteX214" fmla="*/ 647497 w 4635500"/>
              <a:gd name="connsiteY214" fmla="*/ 4645076 h 6858000"/>
              <a:gd name="connsiteX215" fmla="*/ 811708 w 4635500"/>
              <a:gd name="connsiteY215" fmla="*/ 4645076 h 6858000"/>
              <a:gd name="connsiteX216" fmla="*/ 811708 w 4635500"/>
              <a:gd name="connsiteY216" fmla="*/ 4631817 h 6858000"/>
              <a:gd name="connsiteX217" fmla="*/ 729580 w 4635500"/>
              <a:gd name="connsiteY217" fmla="*/ 4561965 h 6858000"/>
              <a:gd name="connsiteX218" fmla="*/ 481838 w 4635500"/>
              <a:gd name="connsiteY218" fmla="*/ 4473397 h 6858000"/>
              <a:gd name="connsiteX219" fmla="*/ 564515 w 4635500"/>
              <a:gd name="connsiteY219" fmla="*/ 4556074 h 6858000"/>
              <a:gd name="connsiteX220" fmla="*/ 564820 w 4635500"/>
              <a:gd name="connsiteY220" fmla="*/ 4556074 h 6858000"/>
              <a:gd name="connsiteX221" fmla="*/ 647192 w 4635500"/>
              <a:gd name="connsiteY221" fmla="*/ 4473397 h 6858000"/>
              <a:gd name="connsiteX222" fmla="*/ 149606 w 4635500"/>
              <a:gd name="connsiteY222" fmla="*/ 4473397 h 6858000"/>
              <a:gd name="connsiteX223" fmla="*/ 232283 w 4635500"/>
              <a:gd name="connsiteY223" fmla="*/ 4556074 h 6858000"/>
              <a:gd name="connsiteX224" fmla="*/ 314960 w 4635500"/>
              <a:gd name="connsiteY224" fmla="*/ 4473397 h 6858000"/>
              <a:gd name="connsiteX225" fmla="*/ 398018 w 4635500"/>
              <a:gd name="connsiteY225" fmla="*/ 4389730 h 6858000"/>
              <a:gd name="connsiteX226" fmla="*/ 315341 w 4635500"/>
              <a:gd name="connsiteY226" fmla="*/ 4472407 h 6858000"/>
              <a:gd name="connsiteX227" fmla="*/ 482143 w 4635500"/>
              <a:gd name="connsiteY227" fmla="*/ 4472407 h 6858000"/>
              <a:gd name="connsiteX228" fmla="*/ 399466 w 4635500"/>
              <a:gd name="connsiteY228" fmla="*/ 4389730 h 6858000"/>
              <a:gd name="connsiteX229" fmla="*/ 729580 w 4635500"/>
              <a:gd name="connsiteY229" fmla="*/ 4389296 h 6858000"/>
              <a:gd name="connsiteX230" fmla="*/ 647497 w 4635500"/>
              <a:gd name="connsiteY230" fmla="*/ 4472407 h 6858000"/>
              <a:gd name="connsiteX231" fmla="*/ 811708 w 4635500"/>
              <a:gd name="connsiteY231" fmla="*/ 4472407 h 6858000"/>
              <a:gd name="connsiteX232" fmla="*/ 811708 w 4635500"/>
              <a:gd name="connsiteY232" fmla="*/ 4459148 h 6858000"/>
              <a:gd name="connsiteX233" fmla="*/ 729580 w 4635500"/>
              <a:gd name="connsiteY233" fmla="*/ 4389296 h 6858000"/>
              <a:gd name="connsiteX234" fmla="*/ 481838 w 4635500"/>
              <a:gd name="connsiteY234" fmla="*/ 4300728 h 6858000"/>
              <a:gd name="connsiteX235" fmla="*/ 564515 w 4635500"/>
              <a:gd name="connsiteY235" fmla="*/ 4383405 h 6858000"/>
              <a:gd name="connsiteX236" fmla="*/ 564820 w 4635500"/>
              <a:gd name="connsiteY236" fmla="*/ 4383405 h 6858000"/>
              <a:gd name="connsiteX237" fmla="*/ 647192 w 4635500"/>
              <a:gd name="connsiteY237" fmla="*/ 4300728 h 6858000"/>
              <a:gd name="connsiteX238" fmla="*/ 149911 w 4635500"/>
              <a:gd name="connsiteY238" fmla="*/ 4300500 h 6858000"/>
              <a:gd name="connsiteX239" fmla="*/ 232588 w 4635500"/>
              <a:gd name="connsiteY239" fmla="*/ 4383176 h 6858000"/>
              <a:gd name="connsiteX240" fmla="*/ 315265 w 4635500"/>
              <a:gd name="connsiteY240" fmla="*/ 4300500 h 6858000"/>
              <a:gd name="connsiteX241" fmla="*/ 398018 w 4635500"/>
              <a:gd name="connsiteY241" fmla="*/ 4216146 h 6858000"/>
              <a:gd name="connsiteX242" fmla="*/ 315341 w 4635500"/>
              <a:gd name="connsiteY242" fmla="*/ 4298823 h 6858000"/>
              <a:gd name="connsiteX243" fmla="*/ 480695 w 4635500"/>
              <a:gd name="connsiteY243" fmla="*/ 4298823 h 6858000"/>
              <a:gd name="connsiteX244" fmla="*/ 482143 w 4635500"/>
              <a:gd name="connsiteY244" fmla="*/ 4298823 h 6858000"/>
              <a:gd name="connsiteX245" fmla="*/ 399466 w 4635500"/>
              <a:gd name="connsiteY245" fmla="*/ 4216146 h 6858000"/>
              <a:gd name="connsiteX246" fmla="*/ 729580 w 4635500"/>
              <a:gd name="connsiteY246" fmla="*/ 4215712 h 6858000"/>
              <a:gd name="connsiteX247" fmla="*/ 647497 w 4635500"/>
              <a:gd name="connsiteY247" fmla="*/ 4298823 h 6858000"/>
              <a:gd name="connsiteX248" fmla="*/ 811708 w 4635500"/>
              <a:gd name="connsiteY248" fmla="*/ 4298823 h 6858000"/>
              <a:gd name="connsiteX249" fmla="*/ 811708 w 4635500"/>
              <a:gd name="connsiteY249" fmla="*/ 4285564 h 6858000"/>
              <a:gd name="connsiteX250" fmla="*/ 729580 w 4635500"/>
              <a:gd name="connsiteY250" fmla="*/ 4215712 h 6858000"/>
              <a:gd name="connsiteX251" fmla="*/ 481838 w 4635500"/>
              <a:gd name="connsiteY251" fmla="*/ 4127144 h 6858000"/>
              <a:gd name="connsiteX252" fmla="*/ 564515 w 4635500"/>
              <a:gd name="connsiteY252" fmla="*/ 4209821 h 6858000"/>
              <a:gd name="connsiteX253" fmla="*/ 564820 w 4635500"/>
              <a:gd name="connsiteY253" fmla="*/ 4209821 h 6858000"/>
              <a:gd name="connsiteX254" fmla="*/ 647192 w 4635500"/>
              <a:gd name="connsiteY254" fmla="*/ 4127144 h 6858000"/>
              <a:gd name="connsiteX255" fmla="*/ 149911 w 4635500"/>
              <a:gd name="connsiteY255" fmla="*/ 4126916 h 6858000"/>
              <a:gd name="connsiteX256" fmla="*/ 232588 w 4635500"/>
              <a:gd name="connsiteY256" fmla="*/ 4209593 h 6858000"/>
              <a:gd name="connsiteX257" fmla="*/ 232588 w 4635500"/>
              <a:gd name="connsiteY257" fmla="*/ 4209821 h 6858000"/>
              <a:gd name="connsiteX258" fmla="*/ 314960 w 4635500"/>
              <a:gd name="connsiteY258" fmla="*/ 4126916 h 6858000"/>
              <a:gd name="connsiteX259" fmla="*/ 398018 w 4635500"/>
              <a:gd name="connsiteY259" fmla="*/ 4042563 h 6858000"/>
              <a:gd name="connsiteX260" fmla="*/ 315341 w 4635500"/>
              <a:gd name="connsiteY260" fmla="*/ 4125239 h 6858000"/>
              <a:gd name="connsiteX261" fmla="*/ 480695 w 4635500"/>
              <a:gd name="connsiteY261" fmla="*/ 4125239 h 6858000"/>
              <a:gd name="connsiteX262" fmla="*/ 482143 w 4635500"/>
              <a:gd name="connsiteY262" fmla="*/ 4125239 h 6858000"/>
              <a:gd name="connsiteX263" fmla="*/ 399466 w 4635500"/>
              <a:gd name="connsiteY263" fmla="*/ 4042563 h 6858000"/>
              <a:gd name="connsiteX264" fmla="*/ 729580 w 4635500"/>
              <a:gd name="connsiteY264" fmla="*/ 4042128 h 6858000"/>
              <a:gd name="connsiteX265" fmla="*/ 647497 w 4635500"/>
              <a:gd name="connsiteY265" fmla="*/ 4125239 h 6858000"/>
              <a:gd name="connsiteX266" fmla="*/ 811708 w 4635500"/>
              <a:gd name="connsiteY266" fmla="*/ 4125239 h 6858000"/>
              <a:gd name="connsiteX267" fmla="*/ 811708 w 4635500"/>
              <a:gd name="connsiteY267" fmla="*/ 4111981 h 6858000"/>
              <a:gd name="connsiteX268" fmla="*/ 729580 w 4635500"/>
              <a:gd name="connsiteY268" fmla="*/ 4042128 h 6858000"/>
              <a:gd name="connsiteX269" fmla="*/ 481838 w 4635500"/>
              <a:gd name="connsiteY269" fmla="*/ 3953561 h 6858000"/>
              <a:gd name="connsiteX270" fmla="*/ 564515 w 4635500"/>
              <a:gd name="connsiteY270" fmla="*/ 4036238 h 6858000"/>
              <a:gd name="connsiteX271" fmla="*/ 564820 w 4635500"/>
              <a:gd name="connsiteY271" fmla="*/ 4036238 h 6858000"/>
              <a:gd name="connsiteX272" fmla="*/ 647192 w 4635500"/>
              <a:gd name="connsiteY272" fmla="*/ 3953561 h 6858000"/>
              <a:gd name="connsiteX273" fmla="*/ 149606 w 4635500"/>
              <a:gd name="connsiteY273" fmla="*/ 3953561 h 6858000"/>
              <a:gd name="connsiteX274" fmla="*/ 232283 w 4635500"/>
              <a:gd name="connsiteY274" fmla="*/ 4036238 h 6858000"/>
              <a:gd name="connsiteX275" fmla="*/ 314960 w 4635500"/>
              <a:gd name="connsiteY275" fmla="*/ 3953561 h 6858000"/>
              <a:gd name="connsiteX276" fmla="*/ 398018 w 4635500"/>
              <a:gd name="connsiteY276" fmla="*/ 3868979 h 6858000"/>
              <a:gd name="connsiteX277" fmla="*/ 315341 w 4635500"/>
              <a:gd name="connsiteY277" fmla="*/ 3951656 h 6858000"/>
              <a:gd name="connsiteX278" fmla="*/ 480695 w 4635500"/>
              <a:gd name="connsiteY278" fmla="*/ 3951656 h 6858000"/>
              <a:gd name="connsiteX279" fmla="*/ 482143 w 4635500"/>
              <a:gd name="connsiteY279" fmla="*/ 3951656 h 6858000"/>
              <a:gd name="connsiteX280" fmla="*/ 399466 w 4635500"/>
              <a:gd name="connsiteY280" fmla="*/ 3868979 h 6858000"/>
              <a:gd name="connsiteX281" fmla="*/ 729580 w 4635500"/>
              <a:gd name="connsiteY281" fmla="*/ 3868545 h 6858000"/>
              <a:gd name="connsiteX282" fmla="*/ 647497 w 4635500"/>
              <a:gd name="connsiteY282" fmla="*/ 3951656 h 6858000"/>
              <a:gd name="connsiteX283" fmla="*/ 811708 w 4635500"/>
              <a:gd name="connsiteY283" fmla="*/ 3951656 h 6858000"/>
              <a:gd name="connsiteX284" fmla="*/ 811708 w 4635500"/>
              <a:gd name="connsiteY284" fmla="*/ 3938397 h 6858000"/>
              <a:gd name="connsiteX285" fmla="*/ 729580 w 4635500"/>
              <a:gd name="connsiteY285" fmla="*/ 3868545 h 6858000"/>
              <a:gd name="connsiteX286" fmla="*/ 481838 w 4635500"/>
              <a:gd name="connsiteY286" fmla="*/ 3779977 h 6858000"/>
              <a:gd name="connsiteX287" fmla="*/ 564515 w 4635500"/>
              <a:gd name="connsiteY287" fmla="*/ 3862654 h 6858000"/>
              <a:gd name="connsiteX288" fmla="*/ 564820 w 4635500"/>
              <a:gd name="connsiteY288" fmla="*/ 3862654 h 6858000"/>
              <a:gd name="connsiteX289" fmla="*/ 647192 w 4635500"/>
              <a:gd name="connsiteY289" fmla="*/ 3779977 h 6858000"/>
              <a:gd name="connsiteX290" fmla="*/ 149606 w 4635500"/>
              <a:gd name="connsiteY290" fmla="*/ 3779977 h 6858000"/>
              <a:gd name="connsiteX291" fmla="*/ 232283 w 4635500"/>
              <a:gd name="connsiteY291" fmla="*/ 3862654 h 6858000"/>
              <a:gd name="connsiteX292" fmla="*/ 314960 w 4635500"/>
              <a:gd name="connsiteY292" fmla="*/ 3779977 h 6858000"/>
              <a:gd name="connsiteX293" fmla="*/ 398018 w 4635500"/>
              <a:gd name="connsiteY293" fmla="*/ 3696310 h 6858000"/>
              <a:gd name="connsiteX294" fmla="*/ 315341 w 4635500"/>
              <a:gd name="connsiteY294" fmla="*/ 3778987 h 6858000"/>
              <a:gd name="connsiteX295" fmla="*/ 482143 w 4635500"/>
              <a:gd name="connsiteY295" fmla="*/ 3778987 h 6858000"/>
              <a:gd name="connsiteX296" fmla="*/ 399466 w 4635500"/>
              <a:gd name="connsiteY296" fmla="*/ 3696310 h 6858000"/>
              <a:gd name="connsiteX297" fmla="*/ 729580 w 4635500"/>
              <a:gd name="connsiteY297" fmla="*/ 3695875 h 6858000"/>
              <a:gd name="connsiteX298" fmla="*/ 647497 w 4635500"/>
              <a:gd name="connsiteY298" fmla="*/ 3778987 h 6858000"/>
              <a:gd name="connsiteX299" fmla="*/ 811708 w 4635500"/>
              <a:gd name="connsiteY299" fmla="*/ 3778987 h 6858000"/>
              <a:gd name="connsiteX300" fmla="*/ 811708 w 4635500"/>
              <a:gd name="connsiteY300" fmla="*/ 3765728 h 6858000"/>
              <a:gd name="connsiteX301" fmla="*/ 729580 w 4635500"/>
              <a:gd name="connsiteY301" fmla="*/ 3695875 h 6858000"/>
              <a:gd name="connsiteX302" fmla="*/ 481838 w 4635500"/>
              <a:gd name="connsiteY302" fmla="*/ 3607308 h 6858000"/>
              <a:gd name="connsiteX303" fmla="*/ 564515 w 4635500"/>
              <a:gd name="connsiteY303" fmla="*/ 3689985 h 6858000"/>
              <a:gd name="connsiteX304" fmla="*/ 564820 w 4635500"/>
              <a:gd name="connsiteY304" fmla="*/ 3689985 h 6858000"/>
              <a:gd name="connsiteX305" fmla="*/ 647192 w 4635500"/>
              <a:gd name="connsiteY305" fmla="*/ 3607308 h 6858000"/>
              <a:gd name="connsiteX306" fmla="*/ 149911 w 4635500"/>
              <a:gd name="connsiteY306" fmla="*/ 3607079 h 6858000"/>
              <a:gd name="connsiteX307" fmla="*/ 232588 w 4635500"/>
              <a:gd name="connsiteY307" fmla="*/ 3689757 h 6858000"/>
              <a:gd name="connsiteX308" fmla="*/ 315265 w 4635500"/>
              <a:gd name="connsiteY308" fmla="*/ 3607079 h 6858000"/>
              <a:gd name="connsiteX309" fmla="*/ 398018 w 4635500"/>
              <a:gd name="connsiteY309" fmla="*/ 3522726 h 6858000"/>
              <a:gd name="connsiteX310" fmla="*/ 315341 w 4635500"/>
              <a:gd name="connsiteY310" fmla="*/ 3605403 h 6858000"/>
              <a:gd name="connsiteX311" fmla="*/ 480695 w 4635500"/>
              <a:gd name="connsiteY311" fmla="*/ 3605403 h 6858000"/>
              <a:gd name="connsiteX312" fmla="*/ 482143 w 4635500"/>
              <a:gd name="connsiteY312" fmla="*/ 3605403 h 6858000"/>
              <a:gd name="connsiteX313" fmla="*/ 399466 w 4635500"/>
              <a:gd name="connsiteY313" fmla="*/ 3522726 h 6858000"/>
              <a:gd name="connsiteX314" fmla="*/ 729580 w 4635500"/>
              <a:gd name="connsiteY314" fmla="*/ 3522292 h 6858000"/>
              <a:gd name="connsiteX315" fmla="*/ 647497 w 4635500"/>
              <a:gd name="connsiteY315" fmla="*/ 3605403 h 6858000"/>
              <a:gd name="connsiteX316" fmla="*/ 811708 w 4635500"/>
              <a:gd name="connsiteY316" fmla="*/ 3605403 h 6858000"/>
              <a:gd name="connsiteX317" fmla="*/ 811708 w 4635500"/>
              <a:gd name="connsiteY317" fmla="*/ 3592144 h 6858000"/>
              <a:gd name="connsiteX318" fmla="*/ 729580 w 4635500"/>
              <a:gd name="connsiteY318" fmla="*/ 3522292 h 6858000"/>
              <a:gd name="connsiteX319" fmla="*/ 481838 w 4635500"/>
              <a:gd name="connsiteY319" fmla="*/ 3433724 h 6858000"/>
              <a:gd name="connsiteX320" fmla="*/ 564515 w 4635500"/>
              <a:gd name="connsiteY320" fmla="*/ 3516402 h 6858000"/>
              <a:gd name="connsiteX321" fmla="*/ 564820 w 4635500"/>
              <a:gd name="connsiteY321" fmla="*/ 3516402 h 6858000"/>
              <a:gd name="connsiteX322" fmla="*/ 647192 w 4635500"/>
              <a:gd name="connsiteY322" fmla="*/ 3433724 h 6858000"/>
              <a:gd name="connsiteX323" fmla="*/ 149911 w 4635500"/>
              <a:gd name="connsiteY323" fmla="*/ 3433496 h 6858000"/>
              <a:gd name="connsiteX324" fmla="*/ 232588 w 4635500"/>
              <a:gd name="connsiteY324" fmla="*/ 3516173 h 6858000"/>
              <a:gd name="connsiteX325" fmla="*/ 232588 w 4635500"/>
              <a:gd name="connsiteY325" fmla="*/ 3516402 h 6858000"/>
              <a:gd name="connsiteX326" fmla="*/ 314960 w 4635500"/>
              <a:gd name="connsiteY326" fmla="*/ 3433496 h 6858000"/>
              <a:gd name="connsiteX327" fmla="*/ 398018 w 4635500"/>
              <a:gd name="connsiteY327" fmla="*/ 3349142 h 6858000"/>
              <a:gd name="connsiteX328" fmla="*/ 315341 w 4635500"/>
              <a:gd name="connsiteY328" fmla="*/ 3431819 h 6858000"/>
              <a:gd name="connsiteX329" fmla="*/ 480695 w 4635500"/>
              <a:gd name="connsiteY329" fmla="*/ 3431819 h 6858000"/>
              <a:gd name="connsiteX330" fmla="*/ 482143 w 4635500"/>
              <a:gd name="connsiteY330" fmla="*/ 3431819 h 6858000"/>
              <a:gd name="connsiteX331" fmla="*/ 399466 w 4635500"/>
              <a:gd name="connsiteY331" fmla="*/ 3349142 h 6858000"/>
              <a:gd name="connsiteX332" fmla="*/ 729580 w 4635500"/>
              <a:gd name="connsiteY332" fmla="*/ 3348708 h 6858000"/>
              <a:gd name="connsiteX333" fmla="*/ 647497 w 4635500"/>
              <a:gd name="connsiteY333" fmla="*/ 3431819 h 6858000"/>
              <a:gd name="connsiteX334" fmla="*/ 811708 w 4635500"/>
              <a:gd name="connsiteY334" fmla="*/ 3431819 h 6858000"/>
              <a:gd name="connsiteX335" fmla="*/ 811708 w 4635500"/>
              <a:gd name="connsiteY335" fmla="*/ 3418561 h 6858000"/>
              <a:gd name="connsiteX336" fmla="*/ 729580 w 4635500"/>
              <a:gd name="connsiteY336" fmla="*/ 3348708 h 6858000"/>
              <a:gd name="connsiteX337" fmla="*/ 481838 w 4635500"/>
              <a:gd name="connsiteY337" fmla="*/ 3260141 h 6858000"/>
              <a:gd name="connsiteX338" fmla="*/ 564515 w 4635500"/>
              <a:gd name="connsiteY338" fmla="*/ 3342818 h 6858000"/>
              <a:gd name="connsiteX339" fmla="*/ 564820 w 4635500"/>
              <a:gd name="connsiteY339" fmla="*/ 3342818 h 6858000"/>
              <a:gd name="connsiteX340" fmla="*/ 647192 w 4635500"/>
              <a:gd name="connsiteY340" fmla="*/ 3260141 h 6858000"/>
              <a:gd name="connsiteX341" fmla="*/ 149606 w 4635500"/>
              <a:gd name="connsiteY341" fmla="*/ 3260141 h 6858000"/>
              <a:gd name="connsiteX342" fmla="*/ 232283 w 4635500"/>
              <a:gd name="connsiteY342" fmla="*/ 3342818 h 6858000"/>
              <a:gd name="connsiteX343" fmla="*/ 314960 w 4635500"/>
              <a:gd name="connsiteY343" fmla="*/ 3260141 h 6858000"/>
              <a:gd name="connsiteX344" fmla="*/ 398018 w 4635500"/>
              <a:gd name="connsiteY344" fmla="*/ 3175559 h 6858000"/>
              <a:gd name="connsiteX345" fmla="*/ 315341 w 4635500"/>
              <a:gd name="connsiteY345" fmla="*/ 3258236 h 6858000"/>
              <a:gd name="connsiteX346" fmla="*/ 480695 w 4635500"/>
              <a:gd name="connsiteY346" fmla="*/ 3258236 h 6858000"/>
              <a:gd name="connsiteX347" fmla="*/ 482143 w 4635500"/>
              <a:gd name="connsiteY347" fmla="*/ 3258236 h 6858000"/>
              <a:gd name="connsiteX348" fmla="*/ 399466 w 4635500"/>
              <a:gd name="connsiteY348" fmla="*/ 3175559 h 6858000"/>
              <a:gd name="connsiteX349" fmla="*/ 729580 w 4635500"/>
              <a:gd name="connsiteY349" fmla="*/ 3175125 h 6858000"/>
              <a:gd name="connsiteX350" fmla="*/ 647497 w 4635500"/>
              <a:gd name="connsiteY350" fmla="*/ 3258236 h 6858000"/>
              <a:gd name="connsiteX351" fmla="*/ 811708 w 4635500"/>
              <a:gd name="connsiteY351" fmla="*/ 3258236 h 6858000"/>
              <a:gd name="connsiteX352" fmla="*/ 811708 w 4635500"/>
              <a:gd name="connsiteY352" fmla="*/ 3244977 h 6858000"/>
              <a:gd name="connsiteX353" fmla="*/ 729580 w 4635500"/>
              <a:gd name="connsiteY353" fmla="*/ 3175125 h 6858000"/>
              <a:gd name="connsiteX354" fmla="*/ 481838 w 4635500"/>
              <a:gd name="connsiteY354" fmla="*/ 3086557 h 6858000"/>
              <a:gd name="connsiteX355" fmla="*/ 564515 w 4635500"/>
              <a:gd name="connsiteY355" fmla="*/ 3169234 h 6858000"/>
              <a:gd name="connsiteX356" fmla="*/ 564820 w 4635500"/>
              <a:gd name="connsiteY356" fmla="*/ 3169234 h 6858000"/>
              <a:gd name="connsiteX357" fmla="*/ 647192 w 4635500"/>
              <a:gd name="connsiteY357" fmla="*/ 3086557 h 6858000"/>
              <a:gd name="connsiteX358" fmla="*/ 149606 w 4635500"/>
              <a:gd name="connsiteY358" fmla="*/ 3086557 h 6858000"/>
              <a:gd name="connsiteX359" fmla="*/ 232283 w 4635500"/>
              <a:gd name="connsiteY359" fmla="*/ 3169234 h 6858000"/>
              <a:gd name="connsiteX360" fmla="*/ 314960 w 4635500"/>
              <a:gd name="connsiteY360" fmla="*/ 3086557 h 6858000"/>
              <a:gd name="connsiteX361" fmla="*/ 398018 w 4635500"/>
              <a:gd name="connsiteY361" fmla="*/ 3002890 h 6858000"/>
              <a:gd name="connsiteX362" fmla="*/ 315341 w 4635500"/>
              <a:gd name="connsiteY362" fmla="*/ 3085567 h 6858000"/>
              <a:gd name="connsiteX363" fmla="*/ 482143 w 4635500"/>
              <a:gd name="connsiteY363" fmla="*/ 3085567 h 6858000"/>
              <a:gd name="connsiteX364" fmla="*/ 399466 w 4635500"/>
              <a:gd name="connsiteY364" fmla="*/ 3002890 h 6858000"/>
              <a:gd name="connsiteX365" fmla="*/ 729580 w 4635500"/>
              <a:gd name="connsiteY365" fmla="*/ 3002455 h 6858000"/>
              <a:gd name="connsiteX366" fmla="*/ 647497 w 4635500"/>
              <a:gd name="connsiteY366" fmla="*/ 3085567 h 6858000"/>
              <a:gd name="connsiteX367" fmla="*/ 811708 w 4635500"/>
              <a:gd name="connsiteY367" fmla="*/ 3085567 h 6858000"/>
              <a:gd name="connsiteX368" fmla="*/ 811708 w 4635500"/>
              <a:gd name="connsiteY368" fmla="*/ 3072308 h 6858000"/>
              <a:gd name="connsiteX369" fmla="*/ 729580 w 4635500"/>
              <a:gd name="connsiteY369" fmla="*/ 3002455 h 6858000"/>
              <a:gd name="connsiteX370" fmla="*/ 481838 w 4635500"/>
              <a:gd name="connsiteY370" fmla="*/ 2913888 h 6858000"/>
              <a:gd name="connsiteX371" fmla="*/ 564515 w 4635500"/>
              <a:gd name="connsiteY371" fmla="*/ 2996565 h 6858000"/>
              <a:gd name="connsiteX372" fmla="*/ 564820 w 4635500"/>
              <a:gd name="connsiteY372" fmla="*/ 2996565 h 6858000"/>
              <a:gd name="connsiteX373" fmla="*/ 647192 w 4635500"/>
              <a:gd name="connsiteY373" fmla="*/ 2913888 h 6858000"/>
              <a:gd name="connsiteX374" fmla="*/ 149911 w 4635500"/>
              <a:gd name="connsiteY374" fmla="*/ 2913659 h 6858000"/>
              <a:gd name="connsiteX375" fmla="*/ 232588 w 4635500"/>
              <a:gd name="connsiteY375" fmla="*/ 2996337 h 6858000"/>
              <a:gd name="connsiteX376" fmla="*/ 315265 w 4635500"/>
              <a:gd name="connsiteY376" fmla="*/ 2913659 h 6858000"/>
              <a:gd name="connsiteX377" fmla="*/ 398018 w 4635500"/>
              <a:gd name="connsiteY377" fmla="*/ 2829306 h 6858000"/>
              <a:gd name="connsiteX378" fmla="*/ 315341 w 4635500"/>
              <a:gd name="connsiteY378" fmla="*/ 2911983 h 6858000"/>
              <a:gd name="connsiteX379" fmla="*/ 480695 w 4635500"/>
              <a:gd name="connsiteY379" fmla="*/ 2911983 h 6858000"/>
              <a:gd name="connsiteX380" fmla="*/ 482143 w 4635500"/>
              <a:gd name="connsiteY380" fmla="*/ 2911983 h 6858000"/>
              <a:gd name="connsiteX381" fmla="*/ 399466 w 4635500"/>
              <a:gd name="connsiteY381" fmla="*/ 2829306 h 6858000"/>
              <a:gd name="connsiteX382" fmla="*/ 729580 w 4635500"/>
              <a:gd name="connsiteY382" fmla="*/ 2828872 h 6858000"/>
              <a:gd name="connsiteX383" fmla="*/ 647497 w 4635500"/>
              <a:gd name="connsiteY383" fmla="*/ 2911983 h 6858000"/>
              <a:gd name="connsiteX384" fmla="*/ 811708 w 4635500"/>
              <a:gd name="connsiteY384" fmla="*/ 2911983 h 6858000"/>
              <a:gd name="connsiteX385" fmla="*/ 811708 w 4635500"/>
              <a:gd name="connsiteY385" fmla="*/ 2898724 h 6858000"/>
              <a:gd name="connsiteX386" fmla="*/ 729580 w 4635500"/>
              <a:gd name="connsiteY386" fmla="*/ 2828872 h 6858000"/>
              <a:gd name="connsiteX387" fmla="*/ 481838 w 4635500"/>
              <a:gd name="connsiteY387" fmla="*/ 2740304 h 6858000"/>
              <a:gd name="connsiteX388" fmla="*/ 564515 w 4635500"/>
              <a:gd name="connsiteY388" fmla="*/ 2822982 h 6858000"/>
              <a:gd name="connsiteX389" fmla="*/ 564820 w 4635500"/>
              <a:gd name="connsiteY389" fmla="*/ 2822982 h 6858000"/>
              <a:gd name="connsiteX390" fmla="*/ 647192 w 4635500"/>
              <a:gd name="connsiteY390" fmla="*/ 2740304 h 6858000"/>
              <a:gd name="connsiteX391" fmla="*/ 149911 w 4635500"/>
              <a:gd name="connsiteY391" fmla="*/ 2740076 h 6858000"/>
              <a:gd name="connsiteX392" fmla="*/ 232588 w 4635500"/>
              <a:gd name="connsiteY392" fmla="*/ 2822753 h 6858000"/>
              <a:gd name="connsiteX393" fmla="*/ 232588 w 4635500"/>
              <a:gd name="connsiteY393" fmla="*/ 2822982 h 6858000"/>
              <a:gd name="connsiteX394" fmla="*/ 314960 w 4635500"/>
              <a:gd name="connsiteY394" fmla="*/ 2740076 h 6858000"/>
              <a:gd name="connsiteX395" fmla="*/ 398018 w 4635500"/>
              <a:gd name="connsiteY395" fmla="*/ 2655722 h 6858000"/>
              <a:gd name="connsiteX396" fmla="*/ 315341 w 4635500"/>
              <a:gd name="connsiteY396" fmla="*/ 2738399 h 6858000"/>
              <a:gd name="connsiteX397" fmla="*/ 480695 w 4635500"/>
              <a:gd name="connsiteY397" fmla="*/ 2738399 h 6858000"/>
              <a:gd name="connsiteX398" fmla="*/ 482143 w 4635500"/>
              <a:gd name="connsiteY398" fmla="*/ 2738399 h 6858000"/>
              <a:gd name="connsiteX399" fmla="*/ 399466 w 4635500"/>
              <a:gd name="connsiteY399" fmla="*/ 2655722 h 6858000"/>
              <a:gd name="connsiteX400" fmla="*/ 729580 w 4635500"/>
              <a:gd name="connsiteY400" fmla="*/ 2655288 h 6858000"/>
              <a:gd name="connsiteX401" fmla="*/ 647497 w 4635500"/>
              <a:gd name="connsiteY401" fmla="*/ 2738399 h 6858000"/>
              <a:gd name="connsiteX402" fmla="*/ 811708 w 4635500"/>
              <a:gd name="connsiteY402" fmla="*/ 2738399 h 6858000"/>
              <a:gd name="connsiteX403" fmla="*/ 811708 w 4635500"/>
              <a:gd name="connsiteY403" fmla="*/ 2725141 h 6858000"/>
              <a:gd name="connsiteX404" fmla="*/ 729580 w 4635500"/>
              <a:gd name="connsiteY404" fmla="*/ 2655288 h 6858000"/>
              <a:gd name="connsiteX405" fmla="*/ 481838 w 4635500"/>
              <a:gd name="connsiteY405" fmla="*/ 2566721 h 6858000"/>
              <a:gd name="connsiteX406" fmla="*/ 564515 w 4635500"/>
              <a:gd name="connsiteY406" fmla="*/ 2649398 h 6858000"/>
              <a:gd name="connsiteX407" fmla="*/ 564820 w 4635500"/>
              <a:gd name="connsiteY407" fmla="*/ 2649398 h 6858000"/>
              <a:gd name="connsiteX408" fmla="*/ 647192 w 4635500"/>
              <a:gd name="connsiteY408" fmla="*/ 2566721 h 6858000"/>
              <a:gd name="connsiteX409" fmla="*/ 149606 w 4635500"/>
              <a:gd name="connsiteY409" fmla="*/ 2566721 h 6858000"/>
              <a:gd name="connsiteX410" fmla="*/ 232283 w 4635500"/>
              <a:gd name="connsiteY410" fmla="*/ 2649398 h 6858000"/>
              <a:gd name="connsiteX411" fmla="*/ 314960 w 4635500"/>
              <a:gd name="connsiteY411" fmla="*/ 2566721 h 6858000"/>
              <a:gd name="connsiteX412" fmla="*/ 398018 w 4635500"/>
              <a:gd name="connsiteY412" fmla="*/ 2482139 h 6858000"/>
              <a:gd name="connsiteX413" fmla="*/ 315341 w 4635500"/>
              <a:gd name="connsiteY413" fmla="*/ 2564816 h 6858000"/>
              <a:gd name="connsiteX414" fmla="*/ 480695 w 4635500"/>
              <a:gd name="connsiteY414" fmla="*/ 2564816 h 6858000"/>
              <a:gd name="connsiteX415" fmla="*/ 482143 w 4635500"/>
              <a:gd name="connsiteY415" fmla="*/ 2564816 h 6858000"/>
              <a:gd name="connsiteX416" fmla="*/ 399466 w 4635500"/>
              <a:gd name="connsiteY416" fmla="*/ 2482139 h 6858000"/>
              <a:gd name="connsiteX417" fmla="*/ 729580 w 4635500"/>
              <a:gd name="connsiteY417" fmla="*/ 2481705 h 6858000"/>
              <a:gd name="connsiteX418" fmla="*/ 647497 w 4635500"/>
              <a:gd name="connsiteY418" fmla="*/ 2564816 h 6858000"/>
              <a:gd name="connsiteX419" fmla="*/ 811708 w 4635500"/>
              <a:gd name="connsiteY419" fmla="*/ 2564816 h 6858000"/>
              <a:gd name="connsiteX420" fmla="*/ 811708 w 4635500"/>
              <a:gd name="connsiteY420" fmla="*/ 2551557 h 6858000"/>
              <a:gd name="connsiteX421" fmla="*/ 729580 w 4635500"/>
              <a:gd name="connsiteY421" fmla="*/ 2481705 h 6858000"/>
              <a:gd name="connsiteX422" fmla="*/ 481838 w 4635500"/>
              <a:gd name="connsiteY422" fmla="*/ 2393137 h 6858000"/>
              <a:gd name="connsiteX423" fmla="*/ 564515 w 4635500"/>
              <a:gd name="connsiteY423" fmla="*/ 2475814 h 6858000"/>
              <a:gd name="connsiteX424" fmla="*/ 564820 w 4635500"/>
              <a:gd name="connsiteY424" fmla="*/ 2475814 h 6858000"/>
              <a:gd name="connsiteX425" fmla="*/ 647192 w 4635500"/>
              <a:gd name="connsiteY425" fmla="*/ 2393137 h 6858000"/>
              <a:gd name="connsiteX426" fmla="*/ 149606 w 4635500"/>
              <a:gd name="connsiteY426" fmla="*/ 2393137 h 6858000"/>
              <a:gd name="connsiteX427" fmla="*/ 232283 w 4635500"/>
              <a:gd name="connsiteY427" fmla="*/ 2475814 h 6858000"/>
              <a:gd name="connsiteX428" fmla="*/ 314960 w 4635500"/>
              <a:gd name="connsiteY428" fmla="*/ 2393137 h 6858000"/>
              <a:gd name="connsiteX429" fmla="*/ 398018 w 4635500"/>
              <a:gd name="connsiteY429" fmla="*/ 2309470 h 6858000"/>
              <a:gd name="connsiteX430" fmla="*/ 315341 w 4635500"/>
              <a:gd name="connsiteY430" fmla="*/ 2392147 h 6858000"/>
              <a:gd name="connsiteX431" fmla="*/ 482143 w 4635500"/>
              <a:gd name="connsiteY431" fmla="*/ 2392147 h 6858000"/>
              <a:gd name="connsiteX432" fmla="*/ 399466 w 4635500"/>
              <a:gd name="connsiteY432" fmla="*/ 2309470 h 6858000"/>
              <a:gd name="connsiteX433" fmla="*/ 729580 w 4635500"/>
              <a:gd name="connsiteY433" fmla="*/ 2309035 h 6858000"/>
              <a:gd name="connsiteX434" fmla="*/ 647497 w 4635500"/>
              <a:gd name="connsiteY434" fmla="*/ 2392147 h 6858000"/>
              <a:gd name="connsiteX435" fmla="*/ 811708 w 4635500"/>
              <a:gd name="connsiteY435" fmla="*/ 2392147 h 6858000"/>
              <a:gd name="connsiteX436" fmla="*/ 811708 w 4635500"/>
              <a:gd name="connsiteY436" fmla="*/ 2378888 h 6858000"/>
              <a:gd name="connsiteX437" fmla="*/ 729580 w 4635500"/>
              <a:gd name="connsiteY437" fmla="*/ 2309035 h 6858000"/>
              <a:gd name="connsiteX438" fmla="*/ 481838 w 4635500"/>
              <a:gd name="connsiteY438" fmla="*/ 2220468 h 6858000"/>
              <a:gd name="connsiteX439" fmla="*/ 564515 w 4635500"/>
              <a:gd name="connsiteY439" fmla="*/ 2303145 h 6858000"/>
              <a:gd name="connsiteX440" fmla="*/ 564820 w 4635500"/>
              <a:gd name="connsiteY440" fmla="*/ 2303145 h 6858000"/>
              <a:gd name="connsiteX441" fmla="*/ 647192 w 4635500"/>
              <a:gd name="connsiteY441" fmla="*/ 2220468 h 6858000"/>
              <a:gd name="connsiteX442" fmla="*/ 149911 w 4635500"/>
              <a:gd name="connsiteY442" fmla="*/ 2220239 h 6858000"/>
              <a:gd name="connsiteX443" fmla="*/ 232588 w 4635500"/>
              <a:gd name="connsiteY443" fmla="*/ 2302917 h 6858000"/>
              <a:gd name="connsiteX444" fmla="*/ 315265 w 4635500"/>
              <a:gd name="connsiteY444" fmla="*/ 2220239 h 6858000"/>
              <a:gd name="connsiteX445" fmla="*/ 398018 w 4635500"/>
              <a:gd name="connsiteY445" fmla="*/ 2135886 h 6858000"/>
              <a:gd name="connsiteX446" fmla="*/ 315341 w 4635500"/>
              <a:gd name="connsiteY446" fmla="*/ 2218563 h 6858000"/>
              <a:gd name="connsiteX447" fmla="*/ 480695 w 4635500"/>
              <a:gd name="connsiteY447" fmla="*/ 2218563 h 6858000"/>
              <a:gd name="connsiteX448" fmla="*/ 482143 w 4635500"/>
              <a:gd name="connsiteY448" fmla="*/ 2218563 h 6858000"/>
              <a:gd name="connsiteX449" fmla="*/ 399466 w 4635500"/>
              <a:gd name="connsiteY449" fmla="*/ 2135886 h 6858000"/>
              <a:gd name="connsiteX450" fmla="*/ 729580 w 4635500"/>
              <a:gd name="connsiteY450" fmla="*/ 2135452 h 6858000"/>
              <a:gd name="connsiteX451" fmla="*/ 647497 w 4635500"/>
              <a:gd name="connsiteY451" fmla="*/ 2218563 h 6858000"/>
              <a:gd name="connsiteX452" fmla="*/ 811708 w 4635500"/>
              <a:gd name="connsiteY452" fmla="*/ 2218563 h 6858000"/>
              <a:gd name="connsiteX453" fmla="*/ 811708 w 4635500"/>
              <a:gd name="connsiteY453" fmla="*/ 2205304 h 6858000"/>
              <a:gd name="connsiteX454" fmla="*/ 729580 w 4635500"/>
              <a:gd name="connsiteY454" fmla="*/ 2135452 h 6858000"/>
              <a:gd name="connsiteX455" fmla="*/ 481838 w 4635500"/>
              <a:gd name="connsiteY455" fmla="*/ 2046884 h 6858000"/>
              <a:gd name="connsiteX456" fmla="*/ 564515 w 4635500"/>
              <a:gd name="connsiteY456" fmla="*/ 2129562 h 6858000"/>
              <a:gd name="connsiteX457" fmla="*/ 564820 w 4635500"/>
              <a:gd name="connsiteY457" fmla="*/ 2129562 h 6858000"/>
              <a:gd name="connsiteX458" fmla="*/ 647192 w 4635500"/>
              <a:gd name="connsiteY458" fmla="*/ 2046884 h 6858000"/>
              <a:gd name="connsiteX459" fmla="*/ 149911 w 4635500"/>
              <a:gd name="connsiteY459" fmla="*/ 2046656 h 6858000"/>
              <a:gd name="connsiteX460" fmla="*/ 232588 w 4635500"/>
              <a:gd name="connsiteY460" fmla="*/ 2129333 h 6858000"/>
              <a:gd name="connsiteX461" fmla="*/ 232588 w 4635500"/>
              <a:gd name="connsiteY461" fmla="*/ 2129562 h 6858000"/>
              <a:gd name="connsiteX462" fmla="*/ 314960 w 4635500"/>
              <a:gd name="connsiteY462" fmla="*/ 2046656 h 6858000"/>
              <a:gd name="connsiteX463" fmla="*/ 398018 w 4635500"/>
              <a:gd name="connsiteY463" fmla="*/ 1962302 h 6858000"/>
              <a:gd name="connsiteX464" fmla="*/ 315341 w 4635500"/>
              <a:gd name="connsiteY464" fmla="*/ 2044979 h 6858000"/>
              <a:gd name="connsiteX465" fmla="*/ 480695 w 4635500"/>
              <a:gd name="connsiteY465" fmla="*/ 2044979 h 6858000"/>
              <a:gd name="connsiteX466" fmla="*/ 482143 w 4635500"/>
              <a:gd name="connsiteY466" fmla="*/ 2044979 h 6858000"/>
              <a:gd name="connsiteX467" fmla="*/ 399466 w 4635500"/>
              <a:gd name="connsiteY467" fmla="*/ 1962302 h 6858000"/>
              <a:gd name="connsiteX468" fmla="*/ 729580 w 4635500"/>
              <a:gd name="connsiteY468" fmla="*/ 1961868 h 6858000"/>
              <a:gd name="connsiteX469" fmla="*/ 647497 w 4635500"/>
              <a:gd name="connsiteY469" fmla="*/ 2044979 h 6858000"/>
              <a:gd name="connsiteX470" fmla="*/ 811708 w 4635500"/>
              <a:gd name="connsiteY470" fmla="*/ 2044979 h 6858000"/>
              <a:gd name="connsiteX471" fmla="*/ 811708 w 4635500"/>
              <a:gd name="connsiteY471" fmla="*/ 2031721 h 6858000"/>
              <a:gd name="connsiteX472" fmla="*/ 729580 w 4635500"/>
              <a:gd name="connsiteY472" fmla="*/ 1961868 h 6858000"/>
              <a:gd name="connsiteX473" fmla="*/ 481838 w 4635500"/>
              <a:gd name="connsiteY473" fmla="*/ 1873301 h 6858000"/>
              <a:gd name="connsiteX474" fmla="*/ 564515 w 4635500"/>
              <a:gd name="connsiteY474" fmla="*/ 1955978 h 6858000"/>
              <a:gd name="connsiteX475" fmla="*/ 564820 w 4635500"/>
              <a:gd name="connsiteY475" fmla="*/ 1955978 h 6858000"/>
              <a:gd name="connsiteX476" fmla="*/ 647192 w 4635500"/>
              <a:gd name="connsiteY476" fmla="*/ 1873301 h 6858000"/>
              <a:gd name="connsiteX477" fmla="*/ 149606 w 4635500"/>
              <a:gd name="connsiteY477" fmla="*/ 1873301 h 6858000"/>
              <a:gd name="connsiteX478" fmla="*/ 232283 w 4635500"/>
              <a:gd name="connsiteY478" fmla="*/ 1955978 h 6858000"/>
              <a:gd name="connsiteX479" fmla="*/ 314960 w 4635500"/>
              <a:gd name="connsiteY479" fmla="*/ 1873301 h 6858000"/>
              <a:gd name="connsiteX480" fmla="*/ 398018 w 4635500"/>
              <a:gd name="connsiteY480" fmla="*/ 1788719 h 6858000"/>
              <a:gd name="connsiteX481" fmla="*/ 315341 w 4635500"/>
              <a:gd name="connsiteY481" fmla="*/ 1871396 h 6858000"/>
              <a:gd name="connsiteX482" fmla="*/ 480695 w 4635500"/>
              <a:gd name="connsiteY482" fmla="*/ 1871396 h 6858000"/>
              <a:gd name="connsiteX483" fmla="*/ 482143 w 4635500"/>
              <a:gd name="connsiteY483" fmla="*/ 1871396 h 6858000"/>
              <a:gd name="connsiteX484" fmla="*/ 399466 w 4635500"/>
              <a:gd name="connsiteY484" fmla="*/ 1788719 h 6858000"/>
              <a:gd name="connsiteX485" fmla="*/ 729580 w 4635500"/>
              <a:gd name="connsiteY485" fmla="*/ 1788285 h 6858000"/>
              <a:gd name="connsiteX486" fmla="*/ 647497 w 4635500"/>
              <a:gd name="connsiteY486" fmla="*/ 1871396 h 6858000"/>
              <a:gd name="connsiteX487" fmla="*/ 811708 w 4635500"/>
              <a:gd name="connsiteY487" fmla="*/ 1871396 h 6858000"/>
              <a:gd name="connsiteX488" fmla="*/ 811708 w 4635500"/>
              <a:gd name="connsiteY488" fmla="*/ 1858137 h 6858000"/>
              <a:gd name="connsiteX489" fmla="*/ 729580 w 4635500"/>
              <a:gd name="connsiteY489" fmla="*/ 1788285 h 6858000"/>
              <a:gd name="connsiteX490" fmla="*/ 481838 w 4635500"/>
              <a:gd name="connsiteY490" fmla="*/ 1699717 h 6858000"/>
              <a:gd name="connsiteX491" fmla="*/ 564515 w 4635500"/>
              <a:gd name="connsiteY491" fmla="*/ 1782394 h 6858000"/>
              <a:gd name="connsiteX492" fmla="*/ 564820 w 4635500"/>
              <a:gd name="connsiteY492" fmla="*/ 1782394 h 6858000"/>
              <a:gd name="connsiteX493" fmla="*/ 647192 w 4635500"/>
              <a:gd name="connsiteY493" fmla="*/ 1699717 h 6858000"/>
              <a:gd name="connsiteX494" fmla="*/ 149606 w 4635500"/>
              <a:gd name="connsiteY494" fmla="*/ 1699717 h 6858000"/>
              <a:gd name="connsiteX495" fmla="*/ 232283 w 4635500"/>
              <a:gd name="connsiteY495" fmla="*/ 1782394 h 6858000"/>
              <a:gd name="connsiteX496" fmla="*/ 314960 w 4635500"/>
              <a:gd name="connsiteY496" fmla="*/ 1699717 h 6858000"/>
              <a:gd name="connsiteX497" fmla="*/ 398018 w 4635500"/>
              <a:gd name="connsiteY497" fmla="*/ 1616050 h 6858000"/>
              <a:gd name="connsiteX498" fmla="*/ 315341 w 4635500"/>
              <a:gd name="connsiteY498" fmla="*/ 1698727 h 6858000"/>
              <a:gd name="connsiteX499" fmla="*/ 482143 w 4635500"/>
              <a:gd name="connsiteY499" fmla="*/ 1698727 h 6858000"/>
              <a:gd name="connsiteX500" fmla="*/ 399466 w 4635500"/>
              <a:gd name="connsiteY500" fmla="*/ 1616050 h 6858000"/>
              <a:gd name="connsiteX501" fmla="*/ 729580 w 4635500"/>
              <a:gd name="connsiteY501" fmla="*/ 1615615 h 6858000"/>
              <a:gd name="connsiteX502" fmla="*/ 647497 w 4635500"/>
              <a:gd name="connsiteY502" fmla="*/ 1698727 h 6858000"/>
              <a:gd name="connsiteX503" fmla="*/ 811708 w 4635500"/>
              <a:gd name="connsiteY503" fmla="*/ 1698727 h 6858000"/>
              <a:gd name="connsiteX504" fmla="*/ 811708 w 4635500"/>
              <a:gd name="connsiteY504" fmla="*/ 1685468 h 6858000"/>
              <a:gd name="connsiteX505" fmla="*/ 729580 w 4635500"/>
              <a:gd name="connsiteY505" fmla="*/ 1615615 h 6858000"/>
              <a:gd name="connsiteX506" fmla="*/ 481838 w 4635500"/>
              <a:gd name="connsiteY506" fmla="*/ 1527048 h 6858000"/>
              <a:gd name="connsiteX507" fmla="*/ 564515 w 4635500"/>
              <a:gd name="connsiteY507" fmla="*/ 1609725 h 6858000"/>
              <a:gd name="connsiteX508" fmla="*/ 564820 w 4635500"/>
              <a:gd name="connsiteY508" fmla="*/ 1609725 h 6858000"/>
              <a:gd name="connsiteX509" fmla="*/ 647192 w 4635500"/>
              <a:gd name="connsiteY509" fmla="*/ 1527048 h 6858000"/>
              <a:gd name="connsiteX510" fmla="*/ 149911 w 4635500"/>
              <a:gd name="connsiteY510" fmla="*/ 1526819 h 6858000"/>
              <a:gd name="connsiteX511" fmla="*/ 232588 w 4635500"/>
              <a:gd name="connsiteY511" fmla="*/ 1609496 h 6858000"/>
              <a:gd name="connsiteX512" fmla="*/ 315265 w 4635500"/>
              <a:gd name="connsiteY512" fmla="*/ 1526819 h 6858000"/>
              <a:gd name="connsiteX513" fmla="*/ 398018 w 4635500"/>
              <a:gd name="connsiteY513" fmla="*/ 1442466 h 6858000"/>
              <a:gd name="connsiteX514" fmla="*/ 315341 w 4635500"/>
              <a:gd name="connsiteY514" fmla="*/ 1525143 h 6858000"/>
              <a:gd name="connsiteX515" fmla="*/ 480695 w 4635500"/>
              <a:gd name="connsiteY515" fmla="*/ 1525143 h 6858000"/>
              <a:gd name="connsiteX516" fmla="*/ 482143 w 4635500"/>
              <a:gd name="connsiteY516" fmla="*/ 1525143 h 6858000"/>
              <a:gd name="connsiteX517" fmla="*/ 399466 w 4635500"/>
              <a:gd name="connsiteY517" fmla="*/ 1442466 h 6858000"/>
              <a:gd name="connsiteX518" fmla="*/ 729580 w 4635500"/>
              <a:gd name="connsiteY518" fmla="*/ 1442032 h 6858000"/>
              <a:gd name="connsiteX519" fmla="*/ 647497 w 4635500"/>
              <a:gd name="connsiteY519" fmla="*/ 1525143 h 6858000"/>
              <a:gd name="connsiteX520" fmla="*/ 811708 w 4635500"/>
              <a:gd name="connsiteY520" fmla="*/ 1525143 h 6858000"/>
              <a:gd name="connsiteX521" fmla="*/ 811708 w 4635500"/>
              <a:gd name="connsiteY521" fmla="*/ 1511884 h 6858000"/>
              <a:gd name="connsiteX522" fmla="*/ 729580 w 4635500"/>
              <a:gd name="connsiteY522" fmla="*/ 1442032 h 6858000"/>
              <a:gd name="connsiteX523" fmla="*/ 481838 w 4635500"/>
              <a:gd name="connsiteY523" fmla="*/ 1353464 h 6858000"/>
              <a:gd name="connsiteX524" fmla="*/ 564515 w 4635500"/>
              <a:gd name="connsiteY524" fmla="*/ 1436141 h 6858000"/>
              <a:gd name="connsiteX525" fmla="*/ 564820 w 4635500"/>
              <a:gd name="connsiteY525" fmla="*/ 1436141 h 6858000"/>
              <a:gd name="connsiteX526" fmla="*/ 647192 w 4635500"/>
              <a:gd name="connsiteY526" fmla="*/ 1353464 h 6858000"/>
              <a:gd name="connsiteX527" fmla="*/ 149911 w 4635500"/>
              <a:gd name="connsiteY527" fmla="*/ 1353236 h 6858000"/>
              <a:gd name="connsiteX528" fmla="*/ 232588 w 4635500"/>
              <a:gd name="connsiteY528" fmla="*/ 1435913 h 6858000"/>
              <a:gd name="connsiteX529" fmla="*/ 232588 w 4635500"/>
              <a:gd name="connsiteY529" fmla="*/ 1436141 h 6858000"/>
              <a:gd name="connsiteX530" fmla="*/ 314960 w 4635500"/>
              <a:gd name="connsiteY530" fmla="*/ 1353236 h 6858000"/>
              <a:gd name="connsiteX531" fmla="*/ 398018 w 4635500"/>
              <a:gd name="connsiteY531" fmla="*/ 1268882 h 6858000"/>
              <a:gd name="connsiteX532" fmla="*/ 315341 w 4635500"/>
              <a:gd name="connsiteY532" fmla="*/ 1351559 h 6858000"/>
              <a:gd name="connsiteX533" fmla="*/ 480695 w 4635500"/>
              <a:gd name="connsiteY533" fmla="*/ 1351559 h 6858000"/>
              <a:gd name="connsiteX534" fmla="*/ 482143 w 4635500"/>
              <a:gd name="connsiteY534" fmla="*/ 1351559 h 6858000"/>
              <a:gd name="connsiteX535" fmla="*/ 399466 w 4635500"/>
              <a:gd name="connsiteY535" fmla="*/ 1268882 h 6858000"/>
              <a:gd name="connsiteX536" fmla="*/ 729580 w 4635500"/>
              <a:gd name="connsiteY536" fmla="*/ 1268448 h 6858000"/>
              <a:gd name="connsiteX537" fmla="*/ 647497 w 4635500"/>
              <a:gd name="connsiteY537" fmla="*/ 1351559 h 6858000"/>
              <a:gd name="connsiteX538" fmla="*/ 811708 w 4635500"/>
              <a:gd name="connsiteY538" fmla="*/ 1351559 h 6858000"/>
              <a:gd name="connsiteX539" fmla="*/ 811708 w 4635500"/>
              <a:gd name="connsiteY539" fmla="*/ 1338301 h 6858000"/>
              <a:gd name="connsiteX540" fmla="*/ 729580 w 4635500"/>
              <a:gd name="connsiteY540" fmla="*/ 1268448 h 6858000"/>
              <a:gd name="connsiteX541" fmla="*/ 481838 w 4635500"/>
              <a:gd name="connsiteY541" fmla="*/ 1179881 h 6858000"/>
              <a:gd name="connsiteX542" fmla="*/ 564515 w 4635500"/>
              <a:gd name="connsiteY542" fmla="*/ 1262558 h 6858000"/>
              <a:gd name="connsiteX543" fmla="*/ 564820 w 4635500"/>
              <a:gd name="connsiteY543" fmla="*/ 1262558 h 6858000"/>
              <a:gd name="connsiteX544" fmla="*/ 647192 w 4635500"/>
              <a:gd name="connsiteY544" fmla="*/ 1179881 h 6858000"/>
              <a:gd name="connsiteX545" fmla="*/ 149606 w 4635500"/>
              <a:gd name="connsiteY545" fmla="*/ 1179881 h 6858000"/>
              <a:gd name="connsiteX546" fmla="*/ 232283 w 4635500"/>
              <a:gd name="connsiteY546" fmla="*/ 1262558 h 6858000"/>
              <a:gd name="connsiteX547" fmla="*/ 314960 w 4635500"/>
              <a:gd name="connsiteY547" fmla="*/ 1179881 h 6858000"/>
              <a:gd name="connsiteX548" fmla="*/ 398018 w 4635500"/>
              <a:gd name="connsiteY548" fmla="*/ 1095299 h 6858000"/>
              <a:gd name="connsiteX549" fmla="*/ 315341 w 4635500"/>
              <a:gd name="connsiteY549" fmla="*/ 1177976 h 6858000"/>
              <a:gd name="connsiteX550" fmla="*/ 480695 w 4635500"/>
              <a:gd name="connsiteY550" fmla="*/ 1177976 h 6858000"/>
              <a:gd name="connsiteX551" fmla="*/ 482143 w 4635500"/>
              <a:gd name="connsiteY551" fmla="*/ 1177976 h 6858000"/>
              <a:gd name="connsiteX552" fmla="*/ 399466 w 4635500"/>
              <a:gd name="connsiteY552" fmla="*/ 1095299 h 6858000"/>
              <a:gd name="connsiteX553" fmla="*/ 729580 w 4635500"/>
              <a:gd name="connsiteY553" fmla="*/ 1094865 h 6858000"/>
              <a:gd name="connsiteX554" fmla="*/ 647497 w 4635500"/>
              <a:gd name="connsiteY554" fmla="*/ 1177976 h 6858000"/>
              <a:gd name="connsiteX555" fmla="*/ 811708 w 4635500"/>
              <a:gd name="connsiteY555" fmla="*/ 1177976 h 6858000"/>
              <a:gd name="connsiteX556" fmla="*/ 811708 w 4635500"/>
              <a:gd name="connsiteY556" fmla="*/ 1164717 h 6858000"/>
              <a:gd name="connsiteX557" fmla="*/ 729580 w 4635500"/>
              <a:gd name="connsiteY557" fmla="*/ 1094865 h 6858000"/>
              <a:gd name="connsiteX558" fmla="*/ 481838 w 4635500"/>
              <a:gd name="connsiteY558" fmla="*/ 1006297 h 6858000"/>
              <a:gd name="connsiteX559" fmla="*/ 564515 w 4635500"/>
              <a:gd name="connsiteY559" fmla="*/ 1088974 h 6858000"/>
              <a:gd name="connsiteX560" fmla="*/ 564820 w 4635500"/>
              <a:gd name="connsiteY560" fmla="*/ 1088974 h 6858000"/>
              <a:gd name="connsiteX561" fmla="*/ 647192 w 4635500"/>
              <a:gd name="connsiteY561" fmla="*/ 1006297 h 6858000"/>
              <a:gd name="connsiteX562" fmla="*/ 149606 w 4635500"/>
              <a:gd name="connsiteY562" fmla="*/ 1006297 h 6858000"/>
              <a:gd name="connsiteX563" fmla="*/ 232283 w 4635500"/>
              <a:gd name="connsiteY563" fmla="*/ 1088974 h 6858000"/>
              <a:gd name="connsiteX564" fmla="*/ 314960 w 4635500"/>
              <a:gd name="connsiteY564" fmla="*/ 1006297 h 6858000"/>
              <a:gd name="connsiteX565" fmla="*/ 398018 w 4635500"/>
              <a:gd name="connsiteY565" fmla="*/ 922630 h 6858000"/>
              <a:gd name="connsiteX566" fmla="*/ 315341 w 4635500"/>
              <a:gd name="connsiteY566" fmla="*/ 1005307 h 6858000"/>
              <a:gd name="connsiteX567" fmla="*/ 482143 w 4635500"/>
              <a:gd name="connsiteY567" fmla="*/ 1005307 h 6858000"/>
              <a:gd name="connsiteX568" fmla="*/ 399466 w 4635500"/>
              <a:gd name="connsiteY568" fmla="*/ 922630 h 6858000"/>
              <a:gd name="connsiteX569" fmla="*/ 729580 w 4635500"/>
              <a:gd name="connsiteY569" fmla="*/ 922195 h 6858000"/>
              <a:gd name="connsiteX570" fmla="*/ 647497 w 4635500"/>
              <a:gd name="connsiteY570" fmla="*/ 1005307 h 6858000"/>
              <a:gd name="connsiteX571" fmla="*/ 811708 w 4635500"/>
              <a:gd name="connsiteY571" fmla="*/ 1005307 h 6858000"/>
              <a:gd name="connsiteX572" fmla="*/ 811708 w 4635500"/>
              <a:gd name="connsiteY572" fmla="*/ 992048 h 6858000"/>
              <a:gd name="connsiteX573" fmla="*/ 729580 w 4635500"/>
              <a:gd name="connsiteY573" fmla="*/ 922195 h 6858000"/>
              <a:gd name="connsiteX574" fmla="*/ 481838 w 4635500"/>
              <a:gd name="connsiteY574" fmla="*/ 833628 h 6858000"/>
              <a:gd name="connsiteX575" fmla="*/ 564515 w 4635500"/>
              <a:gd name="connsiteY575" fmla="*/ 916305 h 6858000"/>
              <a:gd name="connsiteX576" fmla="*/ 564820 w 4635500"/>
              <a:gd name="connsiteY576" fmla="*/ 916305 h 6858000"/>
              <a:gd name="connsiteX577" fmla="*/ 647192 w 4635500"/>
              <a:gd name="connsiteY577" fmla="*/ 833628 h 6858000"/>
              <a:gd name="connsiteX578" fmla="*/ 149911 w 4635500"/>
              <a:gd name="connsiteY578" fmla="*/ 833399 h 6858000"/>
              <a:gd name="connsiteX579" fmla="*/ 232588 w 4635500"/>
              <a:gd name="connsiteY579" fmla="*/ 916076 h 6858000"/>
              <a:gd name="connsiteX580" fmla="*/ 315265 w 4635500"/>
              <a:gd name="connsiteY580" fmla="*/ 833399 h 6858000"/>
              <a:gd name="connsiteX581" fmla="*/ 398018 w 4635500"/>
              <a:gd name="connsiteY581" fmla="*/ 749046 h 6858000"/>
              <a:gd name="connsiteX582" fmla="*/ 315341 w 4635500"/>
              <a:gd name="connsiteY582" fmla="*/ 831723 h 6858000"/>
              <a:gd name="connsiteX583" fmla="*/ 480695 w 4635500"/>
              <a:gd name="connsiteY583" fmla="*/ 831723 h 6858000"/>
              <a:gd name="connsiteX584" fmla="*/ 482143 w 4635500"/>
              <a:gd name="connsiteY584" fmla="*/ 831723 h 6858000"/>
              <a:gd name="connsiteX585" fmla="*/ 399466 w 4635500"/>
              <a:gd name="connsiteY585" fmla="*/ 749046 h 6858000"/>
              <a:gd name="connsiteX586" fmla="*/ 729580 w 4635500"/>
              <a:gd name="connsiteY586" fmla="*/ 748609 h 6858000"/>
              <a:gd name="connsiteX587" fmla="*/ 647497 w 4635500"/>
              <a:gd name="connsiteY587" fmla="*/ 831723 h 6858000"/>
              <a:gd name="connsiteX588" fmla="*/ 811708 w 4635500"/>
              <a:gd name="connsiteY588" fmla="*/ 831723 h 6858000"/>
              <a:gd name="connsiteX589" fmla="*/ 811708 w 4635500"/>
              <a:gd name="connsiteY589" fmla="*/ 818464 h 6858000"/>
              <a:gd name="connsiteX590" fmla="*/ 729580 w 4635500"/>
              <a:gd name="connsiteY590" fmla="*/ 748609 h 6858000"/>
              <a:gd name="connsiteX591" fmla="*/ 481838 w 4635500"/>
              <a:gd name="connsiteY591" fmla="*/ 660044 h 6858000"/>
              <a:gd name="connsiteX592" fmla="*/ 564515 w 4635500"/>
              <a:gd name="connsiteY592" fmla="*/ 742721 h 6858000"/>
              <a:gd name="connsiteX593" fmla="*/ 564820 w 4635500"/>
              <a:gd name="connsiteY593" fmla="*/ 742721 h 6858000"/>
              <a:gd name="connsiteX594" fmla="*/ 647192 w 4635500"/>
              <a:gd name="connsiteY594" fmla="*/ 660044 h 6858000"/>
              <a:gd name="connsiteX595" fmla="*/ 149911 w 4635500"/>
              <a:gd name="connsiteY595" fmla="*/ 660044 h 6858000"/>
              <a:gd name="connsiteX596" fmla="*/ 232588 w 4635500"/>
              <a:gd name="connsiteY596" fmla="*/ 742721 h 6858000"/>
              <a:gd name="connsiteX597" fmla="*/ 314960 w 4635500"/>
              <a:gd name="connsiteY597" fmla="*/ 660044 h 6858000"/>
              <a:gd name="connsiteX598" fmla="*/ 398018 w 4635500"/>
              <a:gd name="connsiteY598" fmla="*/ 575462 h 6858000"/>
              <a:gd name="connsiteX599" fmla="*/ 315341 w 4635500"/>
              <a:gd name="connsiteY599" fmla="*/ 658139 h 6858000"/>
              <a:gd name="connsiteX600" fmla="*/ 480695 w 4635500"/>
              <a:gd name="connsiteY600" fmla="*/ 658139 h 6858000"/>
              <a:gd name="connsiteX601" fmla="*/ 482143 w 4635500"/>
              <a:gd name="connsiteY601" fmla="*/ 658139 h 6858000"/>
              <a:gd name="connsiteX602" fmla="*/ 399466 w 4635500"/>
              <a:gd name="connsiteY602" fmla="*/ 575462 h 6858000"/>
              <a:gd name="connsiteX603" fmla="*/ 729580 w 4635500"/>
              <a:gd name="connsiteY603" fmla="*/ 575025 h 6858000"/>
              <a:gd name="connsiteX604" fmla="*/ 647497 w 4635500"/>
              <a:gd name="connsiteY604" fmla="*/ 658139 h 6858000"/>
              <a:gd name="connsiteX605" fmla="*/ 811708 w 4635500"/>
              <a:gd name="connsiteY605" fmla="*/ 658139 h 6858000"/>
              <a:gd name="connsiteX606" fmla="*/ 811708 w 4635500"/>
              <a:gd name="connsiteY606" fmla="*/ 644881 h 6858000"/>
              <a:gd name="connsiteX607" fmla="*/ 729580 w 4635500"/>
              <a:gd name="connsiteY607" fmla="*/ 575025 h 6858000"/>
              <a:gd name="connsiteX608" fmla="*/ 481838 w 4635500"/>
              <a:gd name="connsiteY608" fmla="*/ 486461 h 6858000"/>
              <a:gd name="connsiteX609" fmla="*/ 564515 w 4635500"/>
              <a:gd name="connsiteY609" fmla="*/ 569138 h 6858000"/>
              <a:gd name="connsiteX610" fmla="*/ 564820 w 4635500"/>
              <a:gd name="connsiteY610" fmla="*/ 569138 h 6858000"/>
              <a:gd name="connsiteX611" fmla="*/ 647192 w 4635500"/>
              <a:gd name="connsiteY611" fmla="*/ 486461 h 6858000"/>
              <a:gd name="connsiteX612" fmla="*/ 149606 w 4635500"/>
              <a:gd name="connsiteY612" fmla="*/ 486461 h 6858000"/>
              <a:gd name="connsiteX613" fmla="*/ 232283 w 4635500"/>
              <a:gd name="connsiteY613" fmla="*/ 569138 h 6858000"/>
              <a:gd name="connsiteX614" fmla="*/ 314960 w 4635500"/>
              <a:gd name="connsiteY614" fmla="*/ 486461 h 6858000"/>
              <a:gd name="connsiteX615" fmla="*/ 398018 w 4635500"/>
              <a:gd name="connsiteY615" fmla="*/ 401879 h 6858000"/>
              <a:gd name="connsiteX616" fmla="*/ 315341 w 4635500"/>
              <a:gd name="connsiteY616" fmla="*/ 484556 h 6858000"/>
              <a:gd name="connsiteX617" fmla="*/ 480695 w 4635500"/>
              <a:gd name="connsiteY617" fmla="*/ 484556 h 6858000"/>
              <a:gd name="connsiteX618" fmla="*/ 482143 w 4635500"/>
              <a:gd name="connsiteY618" fmla="*/ 484556 h 6858000"/>
              <a:gd name="connsiteX619" fmla="*/ 399466 w 4635500"/>
              <a:gd name="connsiteY619" fmla="*/ 401879 h 6858000"/>
              <a:gd name="connsiteX620" fmla="*/ 729580 w 4635500"/>
              <a:gd name="connsiteY620" fmla="*/ 401441 h 6858000"/>
              <a:gd name="connsiteX621" fmla="*/ 647497 w 4635500"/>
              <a:gd name="connsiteY621" fmla="*/ 484556 h 6858000"/>
              <a:gd name="connsiteX622" fmla="*/ 811708 w 4635500"/>
              <a:gd name="connsiteY622" fmla="*/ 484556 h 6858000"/>
              <a:gd name="connsiteX623" fmla="*/ 811708 w 4635500"/>
              <a:gd name="connsiteY623" fmla="*/ 471297 h 6858000"/>
              <a:gd name="connsiteX624" fmla="*/ 729580 w 4635500"/>
              <a:gd name="connsiteY624" fmla="*/ 401441 h 6858000"/>
              <a:gd name="connsiteX625" fmla="*/ 481838 w 4635500"/>
              <a:gd name="connsiteY625" fmla="*/ 312877 h 6858000"/>
              <a:gd name="connsiteX626" fmla="*/ 564515 w 4635500"/>
              <a:gd name="connsiteY626" fmla="*/ 395554 h 6858000"/>
              <a:gd name="connsiteX627" fmla="*/ 564820 w 4635500"/>
              <a:gd name="connsiteY627" fmla="*/ 395554 h 6858000"/>
              <a:gd name="connsiteX628" fmla="*/ 647192 w 4635500"/>
              <a:gd name="connsiteY628" fmla="*/ 312877 h 6858000"/>
              <a:gd name="connsiteX629" fmla="*/ 149606 w 4635500"/>
              <a:gd name="connsiteY629" fmla="*/ 312877 h 6858000"/>
              <a:gd name="connsiteX630" fmla="*/ 232283 w 4635500"/>
              <a:gd name="connsiteY630" fmla="*/ 395554 h 6858000"/>
              <a:gd name="connsiteX631" fmla="*/ 314960 w 4635500"/>
              <a:gd name="connsiteY631" fmla="*/ 312877 h 6858000"/>
              <a:gd name="connsiteX632" fmla="*/ 149911 w 4635500"/>
              <a:gd name="connsiteY632" fmla="*/ 312877 h 6858000"/>
              <a:gd name="connsiteX633" fmla="*/ 398018 w 4635500"/>
              <a:gd name="connsiteY633" fmla="*/ 229210 h 6858000"/>
              <a:gd name="connsiteX634" fmla="*/ 315341 w 4635500"/>
              <a:gd name="connsiteY634" fmla="*/ 311887 h 6858000"/>
              <a:gd name="connsiteX635" fmla="*/ 482143 w 4635500"/>
              <a:gd name="connsiteY635" fmla="*/ 311887 h 6858000"/>
              <a:gd name="connsiteX636" fmla="*/ 399466 w 4635500"/>
              <a:gd name="connsiteY636" fmla="*/ 229210 h 6858000"/>
              <a:gd name="connsiteX637" fmla="*/ 729580 w 4635500"/>
              <a:gd name="connsiteY637" fmla="*/ 228772 h 6858000"/>
              <a:gd name="connsiteX638" fmla="*/ 647497 w 4635500"/>
              <a:gd name="connsiteY638" fmla="*/ 311887 h 6858000"/>
              <a:gd name="connsiteX639" fmla="*/ 811708 w 4635500"/>
              <a:gd name="connsiteY639" fmla="*/ 311887 h 6858000"/>
              <a:gd name="connsiteX640" fmla="*/ 811708 w 4635500"/>
              <a:gd name="connsiteY640" fmla="*/ 298628 h 6858000"/>
              <a:gd name="connsiteX641" fmla="*/ 729580 w 4635500"/>
              <a:gd name="connsiteY641" fmla="*/ 228772 h 6858000"/>
              <a:gd name="connsiteX642" fmla="*/ 482143 w 4635500"/>
              <a:gd name="connsiteY642" fmla="*/ 140208 h 6858000"/>
              <a:gd name="connsiteX643" fmla="*/ 564820 w 4635500"/>
              <a:gd name="connsiteY643" fmla="*/ 222885 h 6858000"/>
              <a:gd name="connsiteX644" fmla="*/ 647497 w 4635500"/>
              <a:gd name="connsiteY644" fmla="*/ 140208 h 6858000"/>
              <a:gd name="connsiteX645" fmla="*/ 149606 w 4635500"/>
              <a:gd name="connsiteY645" fmla="*/ 140208 h 6858000"/>
              <a:gd name="connsiteX646" fmla="*/ 232283 w 4635500"/>
              <a:gd name="connsiteY646" fmla="*/ 222885 h 6858000"/>
              <a:gd name="connsiteX647" fmla="*/ 314960 w 4635500"/>
              <a:gd name="connsiteY647" fmla="*/ 140208 h 6858000"/>
              <a:gd name="connsiteX648" fmla="*/ 398018 w 4635500"/>
              <a:gd name="connsiteY648" fmla="*/ 55626 h 6858000"/>
              <a:gd name="connsiteX649" fmla="*/ 315341 w 4635500"/>
              <a:gd name="connsiteY649" fmla="*/ 138303 h 6858000"/>
              <a:gd name="connsiteX650" fmla="*/ 482143 w 4635500"/>
              <a:gd name="connsiteY650" fmla="*/ 138303 h 6858000"/>
              <a:gd name="connsiteX651" fmla="*/ 399466 w 4635500"/>
              <a:gd name="connsiteY651" fmla="*/ 55626 h 6858000"/>
              <a:gd name="connsiteX652" fmla="*/ 729580 w 4635500"/>
              <a:gd name="connsiteY652" fmla="*/ 55189 h 6858000"/>
              <a:gd name="connsiteX653" fmla="*/ 647497 w 4635500"/>
              <a:gd name="connsiteY653" fmla="*/ 138303 h 6858000"/>
              <a:gd name="connsiteX654" fmla="*/ 811708 w 4635500"/>
              <a:gd name="connsiteY654" fmla="*/ 138303 h 6858000"/>
              <a:gd name="connsiteX655" fmla="*/ 811708 w 4635500"/>
              <a:gd name="connsiteY655" fmla="*/ 125044 h 6858000"/>
              <a:gd name="connsiteX656" fmla="*/ 729580 w 4635500"/>
              <a:gd name="connsiteY656" fmla="*/ 55189 h 6858000"/>
              <a:gd name="connsiteX657" fmla="*/ 0 w 4635500"/>
              <a:gd name="connsiteY657" fmla="*/ 0 h 6858000"/>
              <a:gd name="connsiteX658" fmla="*/ 156997 w 4635500"/>
              <a:gd name="connsiteY658" fmla="*/ 0 h 6858000"/>
              <a:gd name="connsiteX659" fmla="*/ 232588 w 4635500"/>
              <a:gd name="connsiteY659" fmla="*/ 49301 h 6858000"/>
              <a:gd name="connsiteX660" fmla="*/ 308254 w 4635500"/>
              <a:gd name="connsiteY660" fmla="*/ 0 h 6858000"/>
              <a:gd name="connsiteX661" fmla="*/ 489229 w 4635500"/>
              <a:gd name="connsiteY661" fmla="*/ 0 h 6858000"/>
              <a:gd name="connsiteX662" fmla="*/ 564820 w 4635500"/>
              <a:gd name="connsiteY662" fmla="*/ 49301 h 6858000"/>
              <a:gd name="connsiteX663" fmla="*/ 640486 w 4635500"/>
              <a:gd name="connsiteY663" fmla="*/ 0 h 6858000"/>
              <a:gd name="connsiteX664" fmla="*/ 811708 w 4635500"/>
              <a:gd name="connsiteY664" fmla="*/ 0 h 6858000"/>
              <a:gd name="connsiteX665" fmla="*/ 4635500 w 4635500"/>
              <a:gd name="connsiteY665" fmla="*/ 0 h 6858000"/>
              <a:gd name="connsiteX666" fmla="*/ 4635500 w 4635500"/>
              <a:gd name="connsiteY666" fmla="*/ 6858000 h 6858000"/>
              <a:gd name="connsiteX667" fmla="*/ 801954 w 4635500"/>
              <a:gd name="connsiteY667" fmla="*/ 6858000 h 6858000"/>
              <a:gd name="connsiteX668" fmla="*/ 770994 w 4635500"/>
              <a:gd name="connsiteY668" fmla="*/ 6827040 h 6858000"/>
              <a:gd name="connsiteX669" fmla="*/ 658470 w 4635500"/>
              <a:gd name="connsiteY669" fmla="*/ 6858000 h 6858000"/>
              <a:gd name="connsiteX670" fmla="*/ 471246 w 4635500"/>
              <a:gd name="connsiteY670" fmla="*/ 6858000 h 6858000"/>
              <a:gd name="connsiteX671" fmla="*/ 399466 w 4635500"/>
              <a:gd name="connsiteY671" fmla="*/ 6816243 h 6858000"/>
              <a:gd name="connsiteX672" fmla="*/ 398018 w 4635500"/>
              <a:gd name="connsiteY672" fmla="*/ 6816243 h 6858000"/>
              <a:gd name="connsiteX673" fmla="*/ 326314 w 4635500"/>
              <a:gd name="connsiteY673" fmla="*/ 6858000 h 6858000"/>
              <a:gd name="connsiteX674" fmla="*/ 139014 w 4635500"/>
              <a:gd name="connsiteY674" fmla="*/ 6858000 h 6858000"/>
              <a:gd name="connsiteX675" fmla="*/ 108056 w 4635500"/>
              <a:gd name="connsiteY675" fmla="*/ 6827040 h 6858000"/>
              <a:gd name="connsiteX676" fmla="*/ 17043 w 4635500"/>
              <a:gd name="connsiteY676" fmla="*/ 6833279 h 6858000"/>
              <a:gd name="connsiteX677" fmla="*/ 0 w 4635500"/>
              <a:gd name="connsiteY677" fmla="*/ 6852864 h 6858000"/>
              <a:gd name="connsiteX678" fmla="*/ 0 w 4635500"/>
              <a:gd name="connsiteY678" fmla="*/ 6725336 h 6858000"/>
              <a:gd name="connsiteX679" fmla="*/ 149911 w 4635500"/>
              <a:gd name="connsiteY679" fmla="*/ 6725336 h 6858000"/>
              <a:gd name="connsiteX680" fmla="*/ 67234 w 4635500"/>
              <a:gd name="connsiteY680" fmla="*/ 6642659 h 6858000"/>
              <a:gd name="connsiteX681" fmla="*/ 8773 w 4635500"/>
              <a:gd name="connsiteY681" fmla="*/ 6666876 h 6858000"/>
              <a:gd name="connsiteX682" fmla="*/ 0 w 4635500"/>
              <a:gd name="connsiteY682" fmla="*/ 6679887 h 6858000"/>
              <a:gd name="connsiteX683" fmla="*/ 0 w 4635500"/>
              <a:gd name="connsiteY683" fmla="*/ 6552667 h 6858000"/>
              <a:gd name="connsiteX684" fmla="*/ 149911 w 4635500"/>
              <a:gd name="connsiteY684" fmla="*/ 6552667 h 6858000"/>
              <a:gd name="connsiteX685" fmla="*/ 67234 w 4635500"/>
              <a:gd name="connsiteY685" fmla="*/ 6469990 h 6858000"/>
              <a:gd name="connsiteX686" fmla="*/ 8773 w 4635500"/>
              <a:gd name="connsiteY686" fmla="*/ 6494207 h 6858000"/>
              <a:gd name="connsiteX687" fmla="*/ 0 w 4635500"/>
              <a:gd name="connsiteY687" fmla="*/ 6507218 h 6858000"/>
              <a:gd name="connsiteX688" fmla="*/ 0 w 4635500"/>
              <a:gd name="connsiteY688" fmla="*/ 6379083 h 6858000"/>
              <a:gd name="connsiteX689" fmla="*/ 149911 w 4635500"/>
              <a:gd name="connsiteY689" fmla="*/ 6379083 h 6858000"/>
              <a:gd name="connsiteX690" fmla="*/ 67234 w 4635500"/>
              <a:gd name="connsiteY690" fmla="*/ 6296406 h 6858000"/>
              <a:gd name="connsiteX691" fmla="*/ 8773 w 4635500"/>
              <a:gd name="connsiteY691" fmla="*/ 6320623 h 6858000"/>
              <a:gd name="connsiteX692" fmla="*/ 0 w 4635500"/>
              <a:gd name="connsiteY692" fmla="*/ 6333634 h 6858000"/>
              <a:gd name="connsiteX693" fmla="*/ 0 w 4635500"/>
              <a:gd name="connsiteY693" fmla="*/ 6205500 h 6858000"/>
              <a:gd name="connsiteX694" fmla="*/ 149911 w 4635500"/>
              <a:gd name="connsiteY694" fmla="*/ 6205500 h 6858000"/>
              <a:gd name="connsiteX695" fmla="*/ 67234 w 4635500"/>
              <a:gd name="connsiteY695" fmla="*/ 6122823 h 6858000"/>
              <a:gd name="connsiteX696" fmla="*/ 8773 w 4635500"/>
              <a:gd name="connsiteY696" fmla="*/ 6147040 h 6858000"/>
              <a:gd name="connsiteX697" fmla="*/ 0 w 4635500"/>
              <a:gd name="connsiteY697" fmla="*/ 6160051 h 6858000"/>
              <a:gd name="connsiteX698" fmla="*/ 0 w 4635500"/>
              <a:gd name="connsiteY698" fmla="*/ 6031916 h 6858000"/>
              <a:gd name="connsiteX699" fmla="*/ 149911 w 4635500"/>
              <a:gd name="connsiteY699" fmla="*/ 6031916 h 6858000"/>
              <a:gd name="connsiteX700" fmla="*/ 67234 w 4635500"/>
              <a:gd name="connsiteY700" fmla="*/ 5949239 h 6858000"/>
              <a:gd name="connsiteX701" fmla="*/ 8773 w 4635500"/>
              <a:gd name="connsiteY701" fmla="*/ 5973456 h 6858000"/>
              <a:gd name="connsiteX702" fmla="*/ 0 w 4635500"/>
              <a:gd name="connsiteY702" fmla="*/ 5986467 h 6858000"/>
              <a:gd name="connsiteX703" fmla="*/ 0 w 4635500"/>
              <a:gd name="connsiteY703" fmla="*/ 5859247 h 6858000"/>
              <a:gd name="connsiteX704" fmla="*/ 149911 w 4635500"/>
              <a:gd name="connsiteY704" fmla="*/ 5859247 h 6858000"/>
              <a:gd name="connsiteX705" fmla="*/ 67234 w 4635500"/>
              <a:gd name="connsiteY705" fmla="*/ 5776570 h 6858000"/>
              <a:gd name="connsiteX706" fmla="*/ 8773 w 4635500"/>
              <a:gd name="connsiteY706" fmla="*/ 5800787 h 6858000"/>
              <a:gd name="connsiteX707" fmla="*/ 0 w 4635500"/>
              <a:gd name="connsiteY707" fmla="*/ 5813798 h 6858000"/>
              <a:gd name="connsiteX708" fmla="*/ 0 w 4635500"/>
              <a:gd name="connsiteY708" fmla="*/ 5685663 h 6858000"/>
              <a:gd name="connsiteX709" fmla="*/ 149911 w 4635500"/>
              <a:gd name="connsiteY709" fmla="*/ 5685663 h 6858000"/>
              <a:gd name="connsiteX710" fmla="*/ 67234 w 4635500"/>
              <a:gd name="connsiteY710" fmla="*/ 5602986 h 6858000"/>
              <a:gd name="connsiteX711" fmla="*/ 8773 w 4635500"/>
              <a:gd name="connsiteY711" fmla="*/ 5627203 h 6858000"/>
              <a:gd name="connsiteX712" fmla="*/ 0 w 4635500"/>
              <a:gd name="connsiteY712" fmla="*/ 5640214 h 6858000"/>
              <a:gd name="connsiteX713" fmla="*/ 0 w 4635500"/>
              <a:gd name="connsiteY713" fmla="*/ 5512080 h 6858000"/>
              <a:gd name="connsiteX714" fmla="*/ 149911 w 4635500"/>
              <a:gd name="connsiteY714" fmla="*/ 5512080 h 6858000"/>
              <a:gd name="connsiteX715" fmla="*/ 67234 w 4635500"/>
              <a:gd name="connsiteY715" fmla="*/ 5429403 h 6858000"/>
              <a:gd name="connsiteX716" fmla="*/ 8773 w 4635500"/>
              <a:gd name="connsiteY716" fmla="*/ 5453620 h 6858000"/>
              <a:gd name="connsiteX717" fmla="*/ 0 w 4635500"/>
              <a:gd name="connsiteY717" fmla="*/ 5466631 h 6858000"/>
              <a:gd name="connsiteX718" fmla="*/ 0 w 4635500"/>
              <a:gd name="connsiteY718" fmla="*/ 5338496 h 6858000"/>
              <a:gd name="connsiteX719" fmla="*/ 149911 w 4635500"/>
              <a:gd name="connsiteY719" fmla="*/ 5338496 h 6858000"/>
              <a:gd name="connsiteX720" fmla="*/ 67234 w 4635500"/>
              <a:gd name="connsiteY720" fmla="*/ 5255819 h 6858000"/>
              <a:gd name="connsiteX721" fmla="*/ 8773 w 4635500"/>
              <a:gd name="connsiteY721" fmla="*/ 5280036 h 6858000"/>
              <a:gd name="connsiteX722" fmla="*/ 0 w 4635500"/>
              <a:gd name="connsiteY722" fmla="*/ 5293047 h 6858000"/>
              <a:gd name="connsiteX723" fmla="*/ 0 w 4635500"/>
              <a:gd name="connsiteY723" fmla="*/ 5165827 h 6858000"/>
              <a:gd name="connsiteX724" fmla="*/ 149911 w 4635500"/>
              <a:gd name="connsiteY724" fmla="*/ 5165827 h 6858000"/>
              <a:gd name="connsiteX725" fmla="*/ 67234 w 4635500"/>
              <a:gd name="connsiteY725" fmla="*/ 5083150 h 6858000"/>
              <a:gd name="connsiteX726" fmla="*/ 8773 w 4635500"/>
              <a:gd name="connsiteY726" fmla="*/ 5107367 h 6858000"/>
              <a:gd name="connsiteX727" fmla="*/ 0 w 4635500"/>
              <a:gd name="connsiteY727" fmla="*/ 5120378 h 6858000"/>
              <a:gd name="connsiteX728" fmla="*/ 0 w 4635500"/>
              <a:gd name="connsiteY728" fmla="*/ 4992243 h 6858000"/>
              <a:gd name="connsiteX729" fmla="*/ 149911 w 4635500"/>
              <a:gd name="connsiteY729" fmla="*/ 4992243 h 6858000"/>
              <a:gd name="connsiteX730" fmla="*/ 67234 w 4635500"/>
              <a:gd name="connsiteY730" fmla="*/ 4909566 h 6858000"/>
              <a:gd name="connsiteX731" fmla="*/ 8773 w 4635500"/>
              <a:gd name="connsiteY731" fmla="*/ 4933783 h 6858000"/>
              <a:gd name="connsiteX732" fmla="*/ 0 w 4635500"/>
              <a:gd name="connsiteY732" fmla="*/ 4946794 h 6858000"/>
              <a:gd name="connsiteX733" fmla="*/ 0 w 4635500"/>
              <a:gd name="connsiteY733" fmla="*/ 4818660 h 6858000"/>
              <a:gd name="connsiteX734" fmla="*/ 149911 w 4635500"/>
              <a:gd name="connsiteY734" fmla="*/ 4818660 h 6858000"/>
              <a:gd name="connsiteX735" fmla="*/ 67234 w 4635500"/>
              <a:gd name="connsiteY735" fmla="*/ 4735983 h 6858000"/>
              <a:gd name="connsiteX736" fmla="*/ 8773 w 4635500"/>
              <a:gd name="connsiteY736" fmla="*/ 4760200 h 6858000"/>
              <a:gd name="connsiteX737" fmla="*/ 0 w 4635500"/>
              <a:gd name="connsiteY737" fmla="*/ 4773211 h 6858000"/>
              <a:gd name="connsiteX738" fmla="*/ 0 w 4635500"/>
              <a:gd name="connsiteY738" fmla="*/ 4645076 h 6858000"/>
              <a:gd name="connsiteX739" fmla="*/ 149911 w 4635500"/>
              <a:gd name="connsiteY739" fmla="*/ 4645076 h 6858000"/>
              <a:gd name="connsiteX740" fmla="*/ 67234 w 4635500"/>
              <a:gd name="connsiteY740" fmla="*/ 4562399 h 6858000"/>
              <a:gd name="connsiteX741" fmla="*/ 8773 w 4635500"/>
              <a:gd name="connsiteY741" fmla="*/ 4586616 h 6858000"/>
              <a:gd name="connsiteX742" fmla="*/ 0 w 4635500"/>
              <a:gd name="connsiteY742" fmla="*/ 4599627 h 6858000"/>
              <a:gd name="connsiteX743" fmla="*/ 0 w 4635500"/>
              <a:gd name="connsiteY743" fmla="*/ 4472407 h 6858000"/>
              <a:gd name="connsiteX744" fmla="*/ 149911 w 4635500"/>
              <a:gd name="connsiteY744" fmla="*/ 4472407 h 6858000"/>
              <a:gd name="connsiteX745" fmla="*/ 67234 w 4635500"/>
              <a:gd name="connsiteY745" fmla="*/ 4389730 h 6858000"/>
              <a:gd name="connsiteX746" fmla="*/ 8773 w 4635500"/>
              <a:gd name="connsiteY746" fmla="*/ 4413947 h 6858000"/>
              <a:gd name="connsiteX747" fmla="*/ 0 w 4635500"/>
              <a:gd name="connsiteY747" fmla="*/ 4426958 h 6858000"/>
              <a:gd name="connsiteX748" fmla="*/ 0 w 4635500"/>
              <a:gd name="connsiteY748" fmla="*/ 4298823 h 6858000"/>
              <a:gd name="connsiteX749" fmla="*/ 149911 w 4635500"/>
              <a:gd name="connsiteY749" fmla="*/ 4298823 h 6858000"/>
              <a:gd name="connsiteX750" fmla="*/ 67234 w 4635500"/>
              <a:gd name="connsiteY750" fmla="*/ 4216146 h 6858000"/>
              <a:gd name="connsiteX751" fmla="*/ 8773 w 4635500"/>
              <a:gd name="connsiteY751" fmla="*/ 4240363 h 6858000"/>
              <a:gd name="connsiteX752" fmla="*/ 0 w 4635500"/>
              <a:gd name="connsiteY752" fmla="*/ 4253374 h 6858000"/>
              <a:gd name="connsiteX753" fmla="*/ 0 w 4635500"/>
              <a:gd name="connsiteY753" fmla="*/ 4125239 h 6858000"/>
              <a:gd name="connsiteX754" fmla="*/ 149911 w 4635500"/>
              <a:gd name="connsiteY754" fmla="*/ 4125239 h 6858000"/>
              <a:gd name="connsiteX755" fmla="*/ 67234 w 4635500"/>
              <a:gd name="connsiteY755" fmla="*/ 4042563 h 6858000"/>
              <a:gd name="connsiteX756" fmla="*/ 8773 w 4635500"/>
              <a:gd name="connsiteY756" fmla="*/ 4066779 h 6858000"/>
              <a:gd name="connsiteX757" fmla="*/ 0 w 4635500"/>
              <a:gd name="connsiteY757" fmla="*/ 4079790 h 6858000"/>
              <a:gd name="connsiteX758" fmla="*/ 0 w 4635500"/>
              <a:gd name="connsiteY758" fmla="*/ 3951656 h 6858000"/>
              <a:gd name="connsiteX759" fmla="*/ 149911 w 4635500"/>
              <a:gd name="connsiteY759" fmla="*/ 3951656 h 6858000"/>
              <a:gd name="connsiteX760" fmla="*/ 67234 w 4635500"/>
              <a:gd name="connsiteY760" fmla="*/ 3868979 h 6858000"/>
              <a:gd name="connsiteX761" fmla="*/ 8773 w 4635500"/>
              <a:gd name="connsiteY761" fmla="*/ 3893196 h 6858000"/>
              <a:gd name="connsiteX762" fmla="*/ 0 w 4635500"/>
              <a:gd name="connsiteY762" fmla="*/ 3906207 h 6858000"/>
              <a:gd name="connsiteX763" fmla="*/ 0 w 4635500"/>
              <a:gd name="connsiteY763" fmla="*/ 3778987 h 6858000"/>
              <a:gd name="connsiteX764" fmla="*/ 149911 w 4635500"/>
              <a:gd name="connsiteY764" fmla="*/ 3778987 h 6858000"/>
              <a:gd name="connsiteX765" fmla="*/ 67234 w 4635500"/>
              <a:gd name="connsiteY765" fmla="*/ 3696310 h 6858000"/>
              <a:gd name="connsiteX766" fmla="*/ 8773 w 4635500"/>
              <a:gd name="connsiteY766" fmla="*/ 3720526 h 6858000"/>
              <a:gd name="connsiteX767" fmla="*/ 0 w 4635500"/>
              <a:gd name="connsiteY767" fmla="*/ 3733538 h 6858000"/>
              <a:gd name="connsiteX768" fmla="*/ 0 w 4635500"/>
              <a:gd name="connsiteY768" fmla="*/ 3605403 h 6858000"/>
              <a:gd name="connsiteX769" fmla="*/ 149911 w 4635500"/>
              <a:gd name="connsiteY769" fmla="*/ 3605403 h 6858000"/>
              <a:gd name="connsiteX770" fmla="*/ 67234 w 4635500"/>
              <a:gd name="connsiteY770" fmla="*/ 3522726 h 6858000"/>
              <a:gd name="connsiteX771" fmla="*/ 8773 w 4635500"/>
              <a:gd name="connsiteY771" fmla="*/ 3546942 h 6858000"/>
              <a:gd name="connsiteX772" fmla="*/ 0 w 4635500"/>
              <a:gd name="connsiteY772" fmla="*/ 3559954 h 6858000"/>
              <a:gd name="connsiteX773" fmla="*/ 0 w 4635500"/>
              <a:gd name="connsiteY773" fmla="*/ 3431819 h 6858000"/>
              <a:gd name="connsiteX774" fmla="*/ 149911 w 4635500"/>
              <a:gd name="connsiteY774" fmla="*/ 3431819 h 6858000"/>
              <a:gd name="connsiteX775" fmla="*/ 67234 w 4635500"/>
              <a:gd name="connsiteY775" fmla="*/ 3349142 h 6858000"/>
              <a:gd name="connsiteX776" fmla="*/ 8773 w 4635500"/>
              <a:gd name="connsiteY776" fmla="*/ 3373359 h 6858000"/>
              <a:gd name="connsiteX777" fmla="*/ 0 w 4635500"/>
              <a:gd name="connsiteY777" fmla="*/ 3386370 h 6858000"/>
              <a:gd name="connsiteX778" fmla="*/ 0 w 4635500"/>
              <a:gd name="connsiteY778" fmla="*/ 3258236 h 6858000"/>
              <a:gd name="connsiteX779" fmla="*/ 149911 w 4635500"/>
              <a:gd name="connsiteY779" fmla="*/ 3258236 h 6858000"/>
              <a:gd name="connsiteX780" fmla="*/ 67234 w 4635500"/>
              <a:gd name="connsiteY780" fmla="*/ 3175559 h 6858000"/>
              <a:gd name="connsiteX781" fmla="*/ 8773 w 4635500"/>
              <a:gd name="connsiteY781" fmla="*/ 3199776 h 6858000"/>
              <a:gd name="connsiteX782" fmla="*/ 0 w 4635500"/>
              <a:gd name="connsiteY782" fmla="*/ 3212787 h 6858000"/>
              <a:gd name="connsiteX783" fmla="*/ 0 w 4635500"/>
              <a:gd name="connsiteY783" fmla="*/ 3085567 h 6858000"/>
              <a:gd name="connsiteX784" fmla="*/ 149911 w 4635500"/>
              <a:gd name="connsiteY784" fmla="*/ 3085567 h 6858000"/>
              <a:gd name="connsiteX785" fmla="*/ 67234 w 4635500"/>
              <a:gd name="connsiteY785" fmla="*/ 3002890 h 6858000"/>
              <a:gd name="connsiteX786" fmla="*/ 8773 w 4635500"/>
              <a:gd name="connsiteY786" fmla="*/ 3027107 h 6858000"/>
              <a:gd name="connsiteX787" fmla="*/ 0 w 4635500"/>
              <a:gd name="connsiteY787" fmla="*/ 3040118 h 6858000"/>
              <a:gd name="connsiteX788" fmla="*/ 0 w 4635500"/>
              <a:gd name="connsiteY788" fmla="*/ 2911983 h 6858000"/>
              <a:gd name="connsiteX789" fmla="*/ 149911 w 4635500"/>
              <a:gd name="connsiteY789" fmla="*/ 2911983 h 6858000"/>
              <a:gd name="connsiteX790" fmla="*/ 67234 w 4635500"/>
              <a:gd name="connsiteY790" fmla="*/ 2829306 h 6858000"/>
              <a:gd name="connsiteX791" fmla="*/ 8773 w 4635500"/>
              <a:gd name="connsiteY791" fmla="*/ 2853523 h 6858000"/>
              <a:gd name="connsiteX792" fmla="*/ 0 w 4635500"/>
              <a:gd name="connsiteY792" fmla="*/ 2866534 h 6858000"/>
              <a:gd name="connsiteX793" fmla="*/ 0 w 4635500"/>
              <a:gd name="connsiteY793" fmla="*/ 2738399 h 6858000"/>
              <a:gd name="connsiteX794" fmla="*/ 149911 w 4635500"/>
              <a:gd name="connsiteY794" fmla="*/ 2738399 h 6858000"/>
              <a:gd name="connsiteX795" fmla="*/ 67234 w 4635500"/>
              <a:gd name="connsiteY795" fmla="*/ 2655722 h 6858000"/>
              <a:gd name="connsiteX796" fmla="*/ 8773 w 4635500"/>
              <a:gd name="connsiteY796" fmla="*/ 2679939 h 6858000"/>
              <a:gd name="connsiteX797" fmla="*/ 0 w 4635500"/>
              <a:gd name="connsiteY797" fmla="*/ 2692950 h 6858000"/>
              <a:gd name="connsiteX798" fmla="*/ 0 w 4635500"/>
              <a:gd name="connsiteY798" fmla="*/ 2564816 h 6858000"/>
              <a:gd name="connsiteX799" fmla="*/ 149911 w 4635500"/>
              <a:gd name="connsiteY799" fmla="*/ 2564816 h 6858000"/>
              <a:gd name="connsiteX800" fmla="*/ 67234 w 4635500"/>
              <a:gd name="connsiteY800" fmla="*/ 2482139 h 6858000"/>
              <a:gd name="connsiteX801" fmla="*/ 8773 w 4635500"/>
              <a:gd name="connsiteY801" fmla="*/ 2506356 h 6858000"/>
              <a:gd name="connsiteX802" fmla="*/ 0 w 4635500"/>
              <a:gd name="connsiteY802" fmla="*/ 2519367 h 6858000"/>
              <a:gd name="connsiteX803" fmla="*/ 0 w 4635500"/>
              <a:gd name="connsiteY803" fmla="*/ 2392147 h 6858000"/>
              <a:gd name="connsiteX804" fmla="*/ 149911 w 4635500"/>
              <a:gd name="connsiteY804" fmla="*/ 2392147 h 6858000"/>
              <a:gd name="connsiteX805" fmla="*/ 67234 w 4635500"/>
              <a:gd name="connsiteY805" fmla="*/ 2309470 h 6858000"/>
              <a:gd name="connsiteX806" fmla="*/ 8773 w 4635500"/>
              <a:gd name="connsiteY806" fmla="*/ 2333687 h 6858000"/>
              <a:gd name="connsiteX807" fmla="*/ 0 w 4635500"/>
              <a:gd name="connsiteY807" fmla="*/ 2346698 h 6858000"/>
              <a:gd name="connsiteX808" fmla="*/ 0 w 4635500"/>
              <a:gd name="connsiteY808" fmla="*/ 2218563 h 6858000"/>
              <a:gd name="connsiteX809" fmla="*/ 149911 w 4635500"/>
              <a:gd name="connsiteY809" fmla="*/ 2218563 h 6858000"/>
              <a:gd name="connsiteX810" fmla="*/ 67234 w 4635500"/>
              <a:gd name="connsiteY810" fmla="*/ 2135886 h 6858000"/>
              <a:gd name="connsiteX811" fmla="*/ 8773 w 4635500"/>
              <a:gd name="connsiteY811" fmla="*/ 2160103 h 6858000"/>
              <a:gd name="connsiteX812" fmla="*/ 0 w 4635500"/>
              <a:gd name="connsiteY812" fmla="*/ 2173114 h 6858000"/>
              <a:gd name="connsiteX813" fmla="*/ 0 w 4635500"/>
              <a:gd name="connsiteY813" fmla="*/ 2044979 h 6858000"/>
              <a:gd name="connsiteX814" fmla="*/ 149911 w 4635500"/>
              <a:gd name="connsiteY814" fmla="*/ 2044979 h 6858000"/>
              <a:gd name="connsiteX815" fmla="*/ 67234 w 4635500"/>
              <a:gd name="connsiteY815" fmla="*/ 1962302 h 6858000"/>
              <a:gd name="connsiteX816" fmla="*/ 8773 w 4635500"/>
              <a:gd name="connsiteY816" fmla="*/ 1986519 h 6858000"/>
              <a:gd name="connsiteX817" fmla="*/ 0 w 4635500"/>
              <a:gd name="connsiteY817" fmla="*/ 1999530 h 6858000"/>
              <a:gd name="connsiteX818" fmla="*/ 0 w 4635500"/>
              <a:gd name="connsiteY818" fmla="*/ 1871396 h 6858000"/>
              <a:gd name="connsiteX819" fmla="*/ 149911 w 4635500"/>
              <a:gd name="connsiteY819" fmla="*/ 1871396 h 6858000"/>
              <a:gd name="connsiteX820" fmla="*/ 67234 w 4635500"/>
              <a:gd name="connsiteY820" fmla="*/ 1788719 h 6858000"/>
              <a:gd name="connsiteX821" fmla="*/ 8773 w 4635500"/>
              <a:gd name="connsiteY821" fmla="*/ 1812936 h 6858000"/>
              <a:gd name="connsiteX822" fmla="*/ 0 w 4635500"/>
              <a:gd name="connsiteY822" fmla="*/ 1825947 h 6858000"/>
              <a:gd name="connsiteX823" fmla="*/ 0 w 4635500"/>
              <a:gd name="connsiteY823" fmla="*/ 1698727 h 6858000"/>
              <a:gd name="connsiteX824" fmla="*/ 149911 w 4635500"/>
              <a:gd name="connsiteY824" fmla="*/ 1698727 h 6858000"/>
              <a:gd name="connsiteX825" fmla="*/ 67234 w 4635500"/>
              <a:gd name="connsiteY825" fmla="*/ 1616050 h 6858000"/>
              <a:gd name="connsiteX826" fmla="*/ 8773 w 4635500"/>
              <a:gd name="connsiteY826" fmla="*/ 1640267 h 6858000"/>
              <a:gd name="connsiteX827" fmla="*/ 0 w 4635500"/>
              <a:gd name="connsiteY827" fmla="*/ 1653278 h 6858000"/>
              <a:gd name="connsiteX828" fmla="*/ 0 w 4635500"/>
              <a:gd name="connsiteY828" fmla="*/ 1525143 h 6858000"/>
              <a:gd name="connsiteX829" fmla="*/ 149911 w 4635500"/>
              <a:gd name="connsiteY829" fmla="*/ 1525143 h 6858000"/>
              <a:gd name="connsiteX830" fmla="*/ 67234 w 4635500"/>
              <a:gd name="connsiteY830" fmla="*/ 1442466 h 6858000"/>
              <a:gd name="connsiteX831" fmla="*/ 8773 w 4635500"/>
              <a:gd name="connsiteY831" fmla="*/ 1466683 h 6858000"/>
              <a:gd name="connsiteX832" fmla="*/ 0 w 4635500"/>
              <a:gd name="connsiteY832" fmla="*/ 1479694 h 6858000"/>
              <a:gd name="connsiteX833" fmla="*/ 0 w 4635500"/>
              <a:gd name="connsiteY833" fmla="*/ 1351559 h 6858000"/>
              <a:gd name="connsiteX834" fmla="*/ 149911 w 4635500"/>
              <a:gd name="connsiteY834" fmla="*/ 1351559 h 6858000"/>
              <a:gd name="connsiteX835" fmla="*/ 67234 w 4635500"/>
              <a:gd name="connsiteY835" fmla="*/ 1268882 h 6858000"/>
              <a:gd name="connsiteX836" fmla="*/ 8773 w 4635500"/>
              <a:gd name="connsiteY836" fmla="*/ 1293099 h 6858000"/>
              <a:gd name="connsiteX837" fmla="*/ 0 w 4635500"/>
              <a:gd name="connsiteY837" fmla="*/ 1306110 h 6858000"/>
              <a:gd name="connsiteX838" fmla="*/ 0 w 4635500"/>
              <a:gd name="connsiteY838" fmla="*/ 1177976 h 6858000"/>
              <a:gd name="connsiteX839" fmla="*/ 149911 w 4635500"/>
              <a:gd name="connsiteY839" fmla="*/ 1177976 h 6858000"/>
              <a:gd name="connsiteX840" fmla="*/ 67234 w 4635500"/>
              <a:gd name="connsiteY840" fmla="*/ 1095299 h 6858000"/>
              <a:gd name="connsiteX841" fmla="*/ 8773 w 4635500"/>
              <a:gd name="connsiteY841" fmla="*/ 1119516 h 6858000"/>
              <a:gd name="connsiteX842" fmla="*/ 0 w 4635500"/>
              <a:gd name="connsiteY842" fmla="*/ 1132527 h 6858000"/>
              <a:gd name="connsiteX843" fmla="*/ 0 w 4635500"/>
              <a:gd name="connsiteY843" fmla="*/ 1005307 h 6858000"/>
              <a:gd name="connsiteX844" fmla="*/ 149911 w 4635500"/>
              <a:gd name="connsiteY844" fmla="*/ 1005307 h 6858000"/>
              <a:gd name="connsiteX845" fmla="*/ 67234 w 4635500"/>
              <a:gd name="connsiteY845" fmla="*/ 922630 h 6858000"/>
              <a:gd name="connsiteX846" fmla="*/ 8773 w 4635500"/>
              <a:gd name="connsiteY846" fmla="*/ 946847 h 6858000"/>
              <a:gd name="connsiteX847" fmla="*/ 0 w 4635500"/>
              <a:gd name="connsiteY847" fmla="*/ 959858 h 6858000"/>
              <a:gd name="connsiteX848" fmla="*/ 0 w 4635500"/>
              <a:gd name="connsiteY848" fmla="*/ 831723 h 6858000"/>
              <a:gd name="connsiteX849" fmla="*/ 149911 w 4635500"/>
              <a:gd name="connsiteY849" fmla="*/ 831723 h 6858000"/>
              <a:gd name="connsiteX850" fmla="*/ 67234 w 4635500"/>
              <a:gd name="connsiteY850" fmla="*/ 749046 h 6858000"/>
              <a:gd name="connsiteX851" fmla="*/ 8773 w 4635500"/>
              <a:gd name="connsiteY851" fmla="*/ 773263 h 6858000"/>
              <a:gd name="connsiteX852" fmla="*/ 0 w 4635500"/>
              <a:gd name="connsiteY852" fmla="*/ 786274 h 6858000"/>
              <a:gd name="connsiteX853" fmla="*/ 0 w 4635500"/>
              <a:gd name="connsiteY853" fmla="*/ 658139 h 6858000"/>
              <a:gd name="connsiteX854" fmla="*/ 149911 w 4635500"/>
              <a:gd name="connsiteY854" fmla="*/ 658139 h 6858000"/>
              <a:gd name="connsiteX855" fmla="*/ 67234 w 4635500"/>
              <a:gd name="connsiteY855" fmla="*/ 575462 h 6858000"/>
              <a:gd name="connsiteX856" fmla="*/ 8773 w 4635500"/>
              <a:gd name="connsiteY856" fmla="*/ 599678 h 6858000"/>
              <a:gd name="connsiteX857" fmla="*/ 0 w 4635500"/>
              <a:gd name="connsiteY857" fmla="*/ 612689 h 6858000"/>
              <a:gd name="connsiteX858" fmla="*/ 0 w 4635500"/>
              <a:gd name="connsiteY858" fmla="*/ 484556 h 6858000"/>
              <a:gd name="connsiteX859" fmla="*/ 149911 w 4635500"/>
              <a:gd name="connsiteY859" fmla="*/ 484556 h 6858000"/>
              <a:gd name="connsiteX860" fmla="*/ 67234 w 4635500"/>
              <a:gd name="connsiteY860" fmla="*/ 401879 h 6858000"/>
              <a:gd name="connsiteX861" fmla="*/ 8773 w 4635500"/>
              <a:gd name="connsiteY861" fmla="*/ 426094 h 6858000"/>
              <a:gd name="connsiteX862" fmla="*/ 0 w 4635500"/>
              <a:gd name="connsiteY862" fmla="*/ 439106 h 6858000"/>
              <a:gd name="connsiteX863" fmla="*/ 0 w 4635500"/>
              <a:gd name="connsiteY863" fmla="*/ 311887 h 6858000"/>
              <a:gd name="connsiteX864" fmla="*/ 149911 w 4635500"/>
              <a:gd name="connsiteY864" fmla="*/ 311887 h 6858000"/>
              <a:gd name="connsiteX865" fmla="*/ 67234 w 4635500"/>
              <a:gd name="connsiteY865" fmla="*/ 229210 h 6858000"/>
              <a:gd name="connsiteX866" fmla="*/ 8773 w 4635500"/>
              <a:gd name="connsiteY866" fmla="*/ 253425 h 6858000"/>
              <a:gd name="connsiteX867" fmla="*/ 0 w 4635500"/>
              <a:gd name="connsiteY867" fmla="*/ 266437 h 6858000"/>
              <a:gd name="connsiteX868" fmla="*/ 0 w 4635500"/>
              <a:gd name="connsiteY868" fmla="*/ 138303 h 6858000"/>
              <a:gd name="connsiteX869" fmla="*/ 149911 w 4635500"/>
              <a:gd name="connsiteY869" fmla="*/ 138303 h 6858000"/>
              <a:gd name="connsiteX870" fmla="*/ 67234 w 4635500"/>
              <a:gd name="connsiteY870" fmla="*/ 55626 h 6858000"/>
              <a:gd name="connsiteX871" fmla="*/ 8773 w 4635500"/>
              <a:gd name="connsiteY871" fmla="*/ 79842 h 6858000"/>
              <a:gd name="connsiteX872" fmla="*/ 0 w 4635500"/>
              <a:gd name="connsiteY872" fmla="*/ 9285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Lst>
            <a:rect l="l" t="t" r="r" b="b"/>
            <a:pathLst>
              <a:path w="4635500" h="6858000">
                <a:moveTo>
                  <a:pt x="482143" y="6727241"/>
                </a:moveTo>
                <a:cubicBezTo>
                  <a:pt x="482143" y="6772900"/>
                  <a:pt x="519161" y="6809918"/>
                  <a:pt x="564820" y="6809918"/>
                </a:cubicBezTo>
                <a:cubicBezTo>
                  <a:pt x="610479" y="6809918"/>
                  <a:pt x="647497" y="6772900"/>
                  <a:pt x="647497" y="6727241"/>
                </a:cubicBezTo>
                <a:close/>
                <a:moveTo>
                  <a:pt x="149911" y="6727241"/>
                </a:moveTo>
                <a:cubicBezTo>
                  <a:pt x="149911" y="6772900"/>
                  <a:pt x="186927" y="6809918"/>
                  <a:pt x="232588" y="6809918"/>
                </a:cubicBezTo>
                <a:cubicBezTo>
                  <a:pt x="278133" y="6809751"/>
                  <a:pt x="314960" y="6772786"/>
                  <a:pt x="314960" y="6727241"/>
                </a:cubicBezTo>
                <a:close/>
                <a:moveTo>
                  <a:pt x="397637" y="6642659"/>
                </a:moveTo>
                <a:cubicBezTo>
                  <a:pt x="351978" y="6642659"/>
                  <a:pt x="314960" y="6679677"/>
                  <a:pt x="314960" y="6725336"/>
                </a:cubicBezTo>
                <a:lnTo>
                  <a:pt x="398780" y="6725336"/>
                </a:lnTo>
                <a:lnTo>
                  <a:pt x="481762" y="6725336"/>
                </a:lnTo>
                <a:cubicBezTo>
                  <a:pt x="481762" y="6679677"/>
                  <a:pt x="444744" y="6642659"/>
                  <a:pt x="399085" y="6642659"/>
                </a:cubicBezTo>
                <a:close/>
                <a:moveTo>
                  <a:pt x="729580" y="6642225"/>
                </a:moveTo>
                <a:cubicBezTo>
                  <a:pt x="683966" y="6642506"/>
                  <a:pt x="647215" y="6679715"/>
                  <a:pt x="647497" y="6725336"/>
                </a:cubicBezTo>
                <a:lnTo>
                  <a:pt x="811708" y="6725336"/>
                </a:lnTo>
                <a:lnTo>
                  <a:pt x="811708" y="6712077"/>
                </a:lnTo>
                <a:cubicBezTo>
                  <a:pt x="805398" y="6671676"/>
                  <a:pt x="770476" y="6641966"/>
                  <a:pt x="729580" y="6642225"/>
                </a:cubicBezTo>
                <a:close/>
                <a:moveTo>
                  <a:pt x="482143" y="6553657"/>
                </a:moveTo>
                <a:cubicBezTo>
                  <a:pt x="482143" y="6599317"/>
                  <a:pt x="519161" y="6636334"/>
                  <a:pt x="564820" y="6636334"/>
                </a:cubicBezTo>
                <a:cubicBezTo>
                  <a:pt x="610479" y="6636334"/>
                  <a:pt x="647497" y="6599317"/>
                  <a:pt x="647497" y="6553657"/>
                </a:cubicBezTo>
                <a:close/>
                <a:moveTo>
                  <a:pt x="149911" y="6553657"/>
                </a:moveTo>
                <a:cubicBezTo>
                  <a:pt x="149911" y="6599317"/>
                  <a:pt x="186927" y="6636334"/>
                  <a:pt x="232588" y="6636334"/>
                </a:cubicBezTo>
                <a:cubicBezTo>
                  <a:pt x="278133" y="6636167"/>
                  <a:pt x="314960" y="6599202"/>
                  <a:pt x="314960" y="6553657"/>
                </a:cubicBezTo>
                <a:close/>
                <a:moveTo>
                  <a:pt x="398018" y="6469990"/>
                </a:moveTo>
                <a:cubicBezTo>
                  <a:pt x="352359" y="6469990"/>
                  <a:pt x="315341" y="6507008"/>
                  <a:pt x="315341" y="6552667"/>
                </a:cubicBezTo>
                <a:lnTo>
                  <a:pt x="482143" y="6552667"/>
                </a:lnTo>
                <a:cubicBezTo>
                  <a:pt x="482143" y="6507008"/>
                  <a:pt x="445125" y="6469990"/>
                  <a:pt x="399466" y="6469990"/>
                </a:cubicBezTo>
                <a:close/>
                <a:moveTo>
                  <a:pt x="729580" y="6469556"/>
                </a:moveTo>
                <a:cubicBezTo>
                  <a:pt x="683966" y="6469837"/>
                  <a:pt x="647215" y="6507046"/>
                  <a:pt x="647497" y="6552667"/>
                </a:cubicBezTo>
                <a:lnTo>
                  <a:pt x="811708" y="6552667"/>
                </a:lnTo>
                <a:lnTo>
                  <a:pt x="811708" y="6539408"/>
                </a:lnTo>
                <a:cubicBezTo>
                  <a:pt x="805398" y="6499007"/>
                  <a:pt x="770476" y="6469297"/>
                  <a:pt x="729580" y="6469556"/>
                </a:cubicBezTo>
                <a:close/>
                <a:moveTo>
                  <a:pt x="481838" y="6380988"/>
                </a:moveTo>
                <a:cubicBezTo>
                  <a:pt x="481838" y="6426648"/>
                  <a:pt x="518856" y="6463665"/>
                  <a:pt x="564515" y="6463665"/>
                </a:cubicBezTo>
                <a:lnTo>
                  <a:pt x="564820" y="6463665"/>
                </a:lnTo>
                <a:cubicBezTo>
                  <a:pt x="610365" y="6463498"/>
                  <a:pt x="647192" y="6426533"/>
                  <a:pt x="647192" y="6380988"/>
                </a:cubicBezTo>
                <a:close/>
                <a:moveTo>
                  <a:pt x="149911" y="6380988"/>
                </a:moveTo>
                <a:cubicBezTo>
                  <a:pt x="149911" y="6426648"/>
                  <a:pt x="186927" y="6463665"/>
                  <a:pt x="232588" y="6463665"/>
                </a:cubicBezTo>
                <a:cubicBezTo>
                  <a:pt x="278247" y="6463665"/>
                  <a:pt x="315265" y="6426648"/>
                  <a:pt x="315265" y="6380988"/>
                </a:cubicBezTo>
                <a:close/>
                <a:moveTo>
                  <a:pt x="398018" y="6296406"/>
                </a:moveTo>
                <a:cubicBezTo>
                  <a:pt x="352359" y="6296406"/>
                  <a:pt x="315341" y="6333424"/>
                  <a:pt x="315341" y="6379083"/>
                </a:cubicBezTo>
                <a:lnTo>
                  <a:pt x="480695" y="6379083"/>
                </a:lnTo>
                <a:lnTo>
                  <a:pt x="482143" y="6379083"/>
                </a:lnTo>
                <a:cubicBezTo>
                  <a:pt x="482143" y="6333424"/>
                  <a:pt x="445125" y="6296406"/>
                  <a:pt x="399466" y="6296406"/>
                </a:cubicBezTo>
                <a:close/>
                <a:moveTo>
                  <a:pt x="729580" y="6295972"/>
                </a:moveTo>
                <a:cubicBezTo>
                  <a:pt x="683966" y="6296254"/>
                  <a:pt x="647215" y="6333463"/>
                  <a:pt x="647497" y="6379083"/>
                </a:cubicBezTo>
                <a:lnTo>
                  <a:pt x="811708" y="6379083"/>
                </a:lnTo>
                <a:lnTo>
                  <a:pt x="811708" y="6365824"/>
                </a:lnTo>
                <a:cubicBezTo>
                  <a:pt x="805398" y="6325423"/>
                  <a:pt x="770476" y="6295713"/>
                  <a:pt x="729580" y="6295972"/>
                </a:cubicBezTo>
                <a:close/>
                <a:moveTo>
                  <a:pt x="481838" y="6207405"/>
                </a:moveTo>
                <a:cubicBezTo>
                  <a:pt x="481838" y="6253064"/>
                  <a:pt x="518856" y="6290081"/>
                  <a:pt x="564515" y="6290081"/>
                </a:cubicBezTo>
                <a:lnTo>
                  <a:pt x="564820" y="6290081"/>
                </a:lnTo>
                <a:cubicBezTo>
                  <a:pt x="610365" y="6289914"/>
                  <a:pt x="647192" y="6252949"/>
                  <a:pt x="647192" y="6207405"/>
                </a:cubicBezTo>
                <a:close/>
                <a:moveTo>
                  <a:pt x="149911" y="6207405"/>
                </a:moveTo>
                <a:cubicBezTo>
                  <a:pt x="149911" y="6253064"/>
                  <a:pt x="186927" y="6290081"/>
                  <a:pt x="232588" y="6290081"/>
                </a:cubicBezTo>
                <a:cubicBezTo>
                  <a:pt x="278133" y="6289914"/>
                  <a:pt x="314960" y="6252949"/>
                  <a:pt x="314960" y="6207405"/>
                </a:cubicBezTo>
                <a:close/>
                <a:moveTo>
                  <a:pt x="398018" y="6122823"/>
                </a:moveTo>
                <a:cubicBezTo>
                  <a:pt x="352359" y="6122823"/>
                  <a:pt x="315341" y="6159841"/>
                  <a:pt x="315341" y="6205500"/>
                </a:cubicBezTo>
                <a:lnTo>
                  <a:pt x="480695" y="6205500"/>
                </a:lnTo>
                <a:lnTo>
                  <a:pt x="482143" y="6205500"/>
                </a:lnTo>
                <a:cubicBezTo>
                  <a:pt x="482143" y="6159841"/>
                  <a:pt x="445125" y="6122823"/>
                  <a:pt x="399466" y="6122823"/>
                </a:cubicBezTo>
                <a:close/>
                <a:moveTo>
                  <a:pt x="729580" y="6122388"/>
                </a:moveTo>
                <a:cubicBezTo>
                  <a:pt x="683966" y="6122670"/>
                  <a:pt x="647215" y="6159879"/>
                  <a:pt x="647497" y="6205500"/>
                </a:cubicBezTo>
                <a:lnTo>
                  <a:pt x="811708" y="6205500"/>
                </a:lnTo>
                <a:lnTo>
                  <a:pt x="811708" y="6192241"/>
                </a:lnTo>
                <a:cubicBezTo>
                  <a:pt x="805398" y="6151840"/>
                  <a:pt x="770476" y="6122129"/>
                  <a:pt x="729580" y="6122388"/>
                </a:cubicBezTo>
                <a:close/>
                <a:moveTo>
                  <a:pt x="481838" y="6033821"/>
                </a:moveTo>
                <a:cubicBezTo>
                  <a:pt x="481838" y="6079480"/>
                  <a:pt x="518856" y="6116498"/>
                  <a:pt x="564515" y="6116498"/>
                </a:cubicBezTo>
                <a:lnTo>
                  <a:pt x="564820" y="6116498"/>
                </a:lnTo>
                <a:cubicBezTo>
                  <a:pt x="610365" y="6116331"/>
                  <a:pt x="647192" y="6079366"/>
                  <a:pt x="647192" y="6033821"/>
                </a:cubicBezTo>
                <a:close/>
                <a:moveTo>
                  <a:pt x="149911" y="6033821"/>
                </a:moveTo>
                <a:cubicBezTo>
                  <a:pt x="149911" y="6079480"/>
                  <a:pt x="186927" y="6116498"/>
                  <a:pt x="232588" y="6116498"/>
                </a:cubicBezTo>
                <a:cubicBezTo>
                  <a:pt x="278133" y="6116331"/>
                  <a:pt x="314960" y="6079366"/>
                  <a:pt x="314960" y="6033821"/>
                </a:cubicBezTo>
                <a:close/>
                <a:moveTo>
                  <a:pt x="398018" y="5949239"/>
                </a:moveTo>
                <a:cubicBezTo>
                  <a:pt x="352359" y="5949239"/>
                  <a:pt x="315341" y="5986257"/>
                  <a:pt x="315341" y="6031916"/>
                </a:cubicBezTo>
                <a:lnTo>
                  <a:pt x="480695" y="6031916"/>
                </a:lnTo>
                <a:lnTo>
                  <a:pt x="482143" y="6031916"/>
                </a:lnTo>
                <a:cubicBezTo>
                  <a:pt x="482143" y="5986257"/>
                  <a:pt x="445125" y="5949239"/>
                  <a:pt x="399466" y="5949239"/>
                </a:cubicBezTo>
                <a:close/>
                <a:moveTo>
                  <a:pt x="729580" y="5948805"/>
                </a:moveTo>
                <a:cubicBezTo>
                  <a:pt x="683966" y="5949086"/>
                  <a:pt x="647215" y="5986295"/>
                  <a:pt x="647497" y="6031916"/>
                </a:cubicBezTo>
                <a:lnTo>
                  <a:pt x="811708" y="6031916"/>
                </a:lnTo>
                <a:lnTo>
                  <a:pt x="811708" y="6018657"/>
                </a:lnTo>
                <a:cubicBezTo>
                  <a:pt x="805398" y="5978256"/>
                  <a:pt x="770476" y="5948546"/>
                  <a:pt x="729580" y="5948805"/>
                </a:cubicBezTo>
                <a:close/>
                <a:moveTo>
                  <a:pt x="481838" y="5860237"/>
                </a:moveTo>
                <a:cubicBezTo>
                  <a:pt x="481838" y="5905897"/>
                  <a:pt x="518856" y="5942914"/>
                  <a:pt x="564515" y="5942914"/>
                </a:cubicBezTo>
                <a:lnTo>
                  <a:pt x="564820" y="5942914"/>
                </a:lnTo>
                <a:cubicBezTo>
                  <a:pt x="610365" y="5942747"/>
                  <a:pt x="647192" y="5905782"/>
                  <a:pt x="647192" y="5860237"/>
                </a:cubicBezTo>
                <a:close/>
                <a:moveTo>
                  <a:pt x="149911" y="5860237"/>
                </a:moveTo>
                <a:cubicBezTo>
                  <a:pt x="149911" y="5905897"/>
                  <a:pt x="186927" y="5942914"/>
                  <a:pt x="232588" y="5942914"/>
                </a:cubicBezTo>
                <a:cubicBezTo>
                  <a:pt x="278133" y="5942747"/>
                  <a:pt x="314960" y="5905782"/>
                  <a:pt x="314960" y="5860237"/>
                </a:cubicBezTo>
                <a:close/>
                <a:moveTo>
                  <a:pt x="398018" y="5776570"/>
                </a:moveTo>
                <a:cubicBezTo>
                  <a:pt x="352359" y="5776570"/>
                  <a:pt x="315341" y="5813588"/>
                  <a:pt x="315341" y="5859247"/>
                </a:cubicBezTo>
                <a:lnTo>
                  <a:pt x="482143" y="5859247"/>
                </a:lnTo>
                <a:cubicBezTo>
                  <a:pt x="482143" y="5813588"/>
                  <a:pt x="445125" y="5776570"/>
                  <a:pt x="399466" y="5776570"/>
                </a:cubicBezTo>
                <a:close/>
                <a:moveTo>
                  <a:pt x="729580" y="5776136"/>
                </a:moveTo>
                <a:cubicBezTo>
                  <a:pt x="683966" y="5776417"/>
                  <a:pt x="647215" y="5813626"/>
                  <a:pt x="647497" y="5859247"/>
                </a:cubicBezTo>
                <a:lnTo>
                  <a:pt x="811708" y="5859247"/>
                </a:lnTo>
                <a:lnTo>
                  <a:pt x="811708" y="5845988"/>
                </a:lnTo>
                <a:cubicBezTo>
                  <a:pt x="805398" y="5805587"/>
                  <a:pt x="770476" y="5775877"/>
                  <a:pt x="729580" y="5776136"/>
                </a:cubicBezTo>
                <a:close/>
                <a:moveTo>
                  <a:pt x="481838" y="5687568"/>
                </a:moveTo>
                <a:cubicBezTo>
                  <a:pt x="481838" y="5733228"/>
                  <a:pt x="518856" y="5770245"/>
                  <a:pt x="564515" y="5770245"/>
                </a:cubicBezTo>
                <a:lnTo>
                  <a:pt x="564820" y="5770245"/>
                </a:lnTo>
                <a:cubicBezTo>
                  <a:pt x="610365" y="5770078"/>
                  <a:pt x="647192" y="5733113"/>
                  <a:pt x="647192" y="5687568"/>
                </a:cubicBezTo>
                <a:close/>
                <a:moveTo>
                  <a:pt x="149911" y="5687340"/>
                </a:moveTo>
                <a:cubicBezTo>
                  <a:pt x="149911" y="5732999"/>
                  <a:pt x="186927" y="5770016"/>
                  <a:pt x="232588" y="5770016"/>
                </a:cubicBezTo>
                <a:cubicBezTo>
                  <a:pt x="278247" y="5770016"/>
                  <a:pt x="315265" y="5732999"/>
                  <a:pt x="315265" y="5687340"/>
                </a:cubicBezTo>
                <a:close/>
                <a:moveTo>
                  <a:pt x="398018" y="5602986"/>
                </a:moveTo>
                <a:cubicBezTo>
                  <a:pt x="352359" y="5602986"/>
                  <a:pt x="315341" y="5640004"/>
                  <a:pt x="315341" y="5685663"/>
                </a:cubicBezTo>
                <a:lnTo>
                  <a:pt x="480695" y="5685663"/>
                </a:lnTo>
                <a:lnTo>
                  <a:pt x="482143" y="5685663"/>
                </a:lnTo>
                <a:cubicBezTo>
                  <a:pt x="482143" y="5640004"/>
                  <a:pt x="445125" y="5602986"/>
                  <a:pt x="399466" y="5602986"/>
                </a:cubicBezTo>
                <a:close/>
                <a:moveTo>
                  <a:pt x="729580" y="5602552"/>
                </a:moveTo>
                <a:cubicBezTo>
                  <a:pt x="683966" y="5602834"/>
                  <a:pt x="647215" y="5640043"/>
                  <a:pt x="647497" y="5685663"/>
                </a:cubicBezTo>
                <a:lnTo>
                  <a:pt x="811708" y="5685663"/>
                </a:lnTo>
                <a:lnTo>
                  <a:pt x="811708" y="5672404"/>
                </a:lnTo>
                <a:cubicBezTo>
                  <a:pt x="805398" y="5632003"/>
                  <a:pt x="770476" y="5602293"/>
                  <a:pt x="729580" y="5602552"/>
                </a:cubicBezTo>
                <a:close/>
                <a:moveTo>
                  <a:pt x="481838" y="5513985"/>
                </a:moveTo>
                <a:cubicBezTo>
                  <a:pt x="481838" y="5559644"/>
                  <a:pt x="518856" y="5596661"/>
                  <a:pt x="564515" y="5596661"/>
                </a:cubicBezTo>
                <a:lnTo>
                  <a:pt x="564820" y="5596661"/>
                </a:lnTo>
                <a:cubicBezTo>
                  <a:pt x="610365" y="5596494"/>
                  <a:pt x="647192" y="5559529"/>
                  <a:pt x="647192" y="5513985"/>
                </a:cubicBezTo>
                <a:close/>
                <a:moveTo>
                  <a:pt x="149911" y="5513756"/>
                </a:moveTo>
                <a:cubicBezTo>
                  <a:pt x="149911" y="5559415"/>
                  <a:pt x="186927" y="5596433"/>
                  <a:pt x="232588" y="5596433"/>
                </a:cubicBezTo>
                <a:lnTo>
                  <a:pt x="232588" y="5596661"/>
                </a:lnTo>
                <a:cubicBezTo>
                  <a:pt x="278216" y="5596494"/>
                  <a:pt x="315090" y="5559385"/>
                  <a:pt x="314960" y="5513756"/>
                </a:cubicBezTo>
                <a:close/>
                <a:moveTo>
                  <a:pt x="398018" y="5429403"/>
                </a:moveTo>
                <a:cubicBezTo>
                  <a:pt x="352359" y="5429403"/>
                  <a:pt x="315341" y="5466421"/>
                  <a:pt x="315341" y="5512080"/>
                </a:cubicBezTo>
                <a:lnTo>
                  <a:pt x="480695" y="5512080"/>
                </a:lnTo>
                <a:lnTo>
                  <a:pt x="482143" y="5512080"/>
                </a:lnTo>
                <a:cubicBezTo>
                  <a:pt x="482143" y="5466421"/>
                  <a:pt x="445125" y="5429403"/>
                  <a:pt x="399466" y="5429403"/>
                </a:cubicBezTo>
                <a:close/>
                <a:moveTo>
                  <a:pt x="729580" y="5428968"/>
                </a:moveTo>
                <a:cubicBezTo>
                  <a:pt x="683966" y="5429250"/>
                  <a:pt x="647215" y="5466459"/>
                  <a:pt x="647497" y="5512080"/>
                </a:cubicBezTo>
                <a:lnTo>
                  <a:pt x="811708" y="5512080"/>
                </a:lnTo>
                <a:lnTo>
                  <a:pt x="811708" y="5498821"/>
                </a:lnTo>
                <a:cubicBezTo>
                  <a:pt x="805398" y="5458420"/>
                  <a:pt x="770476" y="5428709"/>
                  <a:pt x="729580" y="5428968"/>
                </a:cubicBezTo>
                <a:close/>
                <a:moveTo>
                  <a:pt x="481838" y="5340401"/>
                </a:moveTo>
                <a:cubicBezTo>
                  <a:pt x="481838" y="5386060"/>
                  <a:pt x="518856" y="5423078"/>
                  <a:pt x="564515" y="5423078"/>
                </a:cubicBezTo>
                <a:lnTo>
                  <a:pt x="564820" y="5423078"/>
                </a:lnTo>
                <a:cubicBezTo>
                  <a:pt x="610365" y="5422911"/>
                  <a:pt x="647192" y="5385946"/>
                  <a:pt x="647192" y="5340401"/>
                </a:cubicBezTo>
                <a:close/>
                <a:moveTo>
                  <a:pt x="149606" y="5340401"/>
                </a:moveTo>
                <a:cubicBezTo>
                  <a:pt x="149606" y="5386060"/>
                  <a:pt x="186622" y="5423078"/>
                  <a:pt x="232283" y="5423078"/>
                </a:cubicBezTo>
                <a:cubicBezTo>
                  <a:pt x="277942" y="5423078"/>
                  <a:pt x="314960" y="5386060"/>
                  <a:pt x="314960" y="5340401"/>
                </a:cubicBezTo>
                <a:close/>
                <a:moveTo>
                  <a:pt x="398018" y="5255819"/>
                </a:moveTo>
                <a:cubicBezTo>
                  <a:pt x="352359" y="5255819"/>
                  <a:pt x="315341" y="5292837"/>
                  <a:pt x="315341" y="5338496"/>
                </a:cubicBezTo>
                <a:lnTo>
                  <a:pt x="480695" y="5338496"/>
                </a:lnTo>
                <a:lnTo>
                  <a:pt x="482143" y="5338496"/>
                </a:lnTo>
                <a:cubicBezTo>
                  <a:pt x="482143" y="5292837"/>
                  <a:pt x="445125" y="5255819"/>
                  <a:pt x="399466" y="5255819"/>
                </a:cubicBezTo>
                <a:close/>
                <a:moveTo>
                  <a:pt x="729580" y="5255385"/>
                </a:moveTo>
                <a:cubicBezTo>
                  <a:pt x="683966" y="5255666"/>
                  <a:pt x="647215" y="5292875"/>
                  <a:pt x="647497" y="5338496"/>
                </a:cubicBezTo>
                <a:lnTo>
                  <a:pt x="811708" y="5338496"/>
                </a:lnTo>
                <a:lnTo>
                  <a:pt x="811708" y="5325237"/>
                </a:lnTo>
                <a:cubicBezTo>
                  <a:pt x="805398" y="5284836"/>
                  <a:pt x="770476" y="5255126"/>
                  <a:pt x="729580" y="5255385"/>
                </a:cubicBezTo>
                <a:close/>
                <a:moveTo>
                  <a:pt x="481838" y="5166817"/>
                </a:moveTo>
                <a:cubicBezTo>
                  <a:pt x="481838" y="5212477"/>
                  <a:pt x="518856" y="5249494"/>
                  <a:pt x="564515" y="5249494"/>
                </a:cubicBezTo>
                <a:lnTo>
                  <a:pt x="564820" y="5249494"/>
                </a:lnTo>
                <a:cubicBezTo>
                  <a:pt x="610365" y="5249327"/>
                  <a:pt x="647192" y="5212362"/>
                  <a:pt x="647192" y="5166817"/>
                </a:cubicBezTo>
                <a:close/>
                <a:moveTo>
                  <a:pt x="149606" y="5166817"/>
                </a:moveTo>
                <a:cubicBezTo>
                  <a:pt x="149606" y="5212477"/>
                  <a:pt x="186622" y="5249494"/>
                  <a:pt x="232283" y="5249494"/>
                </a:cubicBezTo>
                <a:cubicBezTo>
                  <a:pt x="277942" y="5249494"/>
                  <a:pt x="314960" y="5212477"/>
                  <a:pt x="314960" y="5166817"/>
                </a:cubicBezTo>
                <a:close/>
                <a:moveTo>
                  <a:pt x="398018" y="5083150"/>
                </a:moveTo>
                <a:cubicBezTo>
                  <a:pt x="352359" y="5083150"/>
                  <a:pt x="315341" y="5120168"/>
                  <a:pt x="315341" y="5165827"/>
                </a:cubicBezTo>
                <a:lnTo>
                  <a:pt x="482143" y="5165827"/>
                </a:lnTo>
                <a:cubicBezTo>
                  <a:pt x="482143" y="5120168"/>
                  <a:pt x="445125" y="5083150"/>
                  <a:pt x="399466" y="5083150"/>
                </a:cubicBezTo>
                <a:close/>
                <a:moveTo>
                  <a:pt x="729580" y="5082716"/>
                </a:moveTo>
                <a:cubicBezTo>
                  <a:pt x="683966" y="5082997"/>
                  <a:pt x="647215" y="5120206"/>
                  <a:pt x="647497" y="5165827"/>
                </a:cubicBezTo>
                <a:lnTo>
                  <a:pt x="811708" y="5165827"/>
                </a:lnTo>
                <a:lnTo>
                  <a:pt x="811708" y="5152568"/>
                </a:lnTo>
                <a:cubicBezTo>
                  <a:pt x="805398" y="5112167"/>
                  <a:pt x="770476" y="5082457"/>
                  <a:pt x="729580" y="5082716"/>
                </a:cubicBezTo>
                <a:close/>
                <a:moveTo>
                  <a:pt x="481838" y="4994148"/>
                </a:moveTo>
                <a:cubicBezTo>
                  <a:pt x="481838" y="5039808"/>
                  <a:pt x="518856" y="5076825"/>
                  <a:pt x="564515" y="5076825"/>
                </a:cubicBezTo>
                <a:lnTo>
                  <a:pt x="564820" y="5076825"/>
                </a:lnTo>
                <a:cubicBezTo>
                  <a:pt x="610365" y="5076658"/>
                  <a:pt x="647192" y="5039693"/>
                  <a:pt x="647192" y="4994148"/>
                </a:cubicBezTo>
                <a:close/>
                <a:moveTo>
                  <a:pt x="149911" y="4993920"/>
                </a:moveTo>
                <a:cubicBezTo>
                  <a:pt x="149911" y="5039579"/>
                  <a:pt x="186927" y="5076596"/>
                  <a:pt x="232588" y="5076596"/>
                </a:cubicBezTo>
                <a:cubicBezTo>
                  <a:pt x="278247" y="5076596"/>
                  <a:pt x="315265" y="5039579"/>
                  <a:pt x="315265" y="4993920"/>
                </a:cubicBezTo>
                <a:close/>
                <a:moveTo>
                  <a:pt x="398018" y="4909566"/>
                </a:moveTo>
                <a:cubicBezTo>
                  <a:pt x="352359" y="4909566"/>
                  <a:pt x="315341" y="4946584"/>
                  <a:pt x="315341" y="4992243"/>
                </a:cubicBezTo>
                <a:lnTo>
                  <a:pt x="480695" y="4992243"/>
                </a:lnTo>
                <a:lnTo>
                  <a:pt x="482143" y="4992243"/>
                </a:lnTo>
                <a:cubicBezTo>
                  <a:pt x="482143" y="4946584"/>
                  <a:pt x="445125" y="4909566"/>
                  <a:pt x="399466" y="4909566"/>
                </a:cubicBezTo>
                <a:close/>
                <a:moveTo>
                  <a:pt x="729580" y="4909132"/>
                </a:moveTo>
                <a:cubicBezTo>
                  <a:pt x="683966" y="4909414"/>
                  <a:pt x="647215" y="4946623"/>
                  <a:pt x="647497" y="4992243"/>
                </a:cubicBezTo>
                <a:lnTo>
                  <a:pt x="811708" y="4992243"/>
                </a:lnTo>
                <a:lnTo>
                  <a:pt x="811708" y="4978984"/>
                </a:lnTo>
                <a:cubicBezTo>
                  <a:pt x="805398" y="4938583"/>
                  <a:pt x="770476" y="4908873"/>
                  <a:pt x="729580" y="4909132"/>
                </a:cubicBezTo>
                <a:close/>
                <a:moveTo>
                  <a:pt x="481838" y="4820565"/>
                </a:moveTo>
                <a:cubicBezTo>
                  <a:pt x="481838" y="4866224"/>
                  <a:pt x="518856" y="4903241"/>
                  <a:pt x="564515" y="4903241"/>
                </a:cubicBezTo>
                <a:lnTo>
                  <a:pt x="564820" y="4903241"/>
                </a:lnTo>
                <a:cubicBezTo>
                  <a:pt x="610365" y="4903074"/>
                  <a:pt x="647192" y="4866109"/>
                  <a:pt x="647192" y="4820565"/>
                </a:cubicBezTo>
                <a:close/>
                <a:moveTo>
                  <a:pt x="149911" y="4820336"/>
                </a:moveTo>
                <a:cubicBezTo>
                  <a:pt x="149911" y="4865995"/>
                  <a:pt x="186927" y="4903013"/>
                  <a:pt x="232588" y="4903013"/>
                </a:cubicBezTo>
                <a:lnTo>
                  <a:pt x="232588" y="4903241"/>
                </a:lnTo>
                <a:cubicBezTo>
                  <a:pt x="278216" y="4903074"/>
                  <a:pt x="315090" y="4865965"/>
                  <a:pt x="314960" y="4820336"/>
                </a:cubicBezTo>
                <a:close/>
                <a:moveTo>
                  <a:pt x="398018" y="4735983"/>
                </a:moveTo>
                <a:cubicBezTo>
                  <a:pt x="352359" y="4735983"/>
                  <a:pt x="315341" y="4773001"/>
                  <a:pt x="315341" y="4818660"/>
                </a:cubicBezTo>
                <a:lnTo>
                  <a:pt x="480695" y="4818660"/>
                </a:lnTo>
                <a:lnTo>
                  <a:pt x="482143" y="4818660"/>
                </a:lnTo>
                <a:cubicBezTo>
                  <a:pt x="482143" y="4773001"/>
                  <a:pt x="445125" y="4735983"/>
                  <a:pt x="399466" y="4735983"/>
                </a:cubicBezTo>
                <a:close/>
                <a:moveTo>
                  <a:pt x="729580" y="4735548"/>
                </a:moveTo>
                <a:cubicBezTo>
                  <a:pt x="683966" y="4735830"/>
                  <a:pt x="647215" y="4773039"/>
                  <a:pt x="647497" y="4818660"/>
                </a:cubicBezTo>
                <a:lnTo>
                  <a:pt x="811708" y="4818660"/>
                </a:lnTo>
                <a:lnTo>
                  <a:pt x="811708" y="4805401"/>
                </a:lnTo>
                <a:cubicBezTo>
                  <a:pt x="805398" y="4765000"/>
                  <a:pt x="770476" y="4735289"/>
                  <a:pt x="729580" y="4735548"/>
                </a:cubicBezTo>
                <a:close/>
                <a:moveTo>
                  <a:pt x="481838" y="4646981"/>
                </a:moveTo>
                <a:cubicBezTo>
                  <a:pt x="481838" y="4692640"/>
                  <a:pt x="518856" y="4729658"/>
                  <a:pt x="564515" y="4729658"/>
                </a:cubicBezTo>
                <a:lnTo>
                  <a:pt x="564820" y="4729658"/>
                </a:lnTo>
                <a:cubicBezTo>
                  <a:pt x="610365" y="4729491"/>
                  <a:pt x="647192" y="4692526"/>
                  <a:pt x="647192" y="4646981"/>
                </a:cubicBezTo>
                <a:close/>
                <a:moveTo>
                  <a:pt x="149606" y="4646981"/>
                </a:moveTo>
                <a:cubicBezTo>
                  <a:pt x="149606" y="4692640"/>
                  <a:pt x="186622" y="4729658"/>
                  <a:pt x="232283" y="4729658"/>
                </a:cubicBezTo>
                <a:cubicBezTo>
                  <a:pt x="277942" y="4729658"/>
                  <a:pt x="314960" y="4692640"/>
                  <a:pt x="314960" y="4646981"/>
                </a:cubicBezTo>
                <a:close/>
                <a:moveTo>
                  <a:pt x="398018" y="4562399"/>
                </a:moveTo>
                <a:cubicBezTo>
                  <a:pt x="352359" y="4562399"/>
                  <a:pt x="315341" y="4599417"/>
                  <a:pt x="315341" y="4645076"/>
                </a:cubicBezTo>
                <a:lnTo>
                  <a:pt x="480695" y="4645076"/>
                </a:lnTo>
                <a:lnTo>
                  <a:pt x="482143" y="4645076"/>
                </a:lnTo>
                <a:cubicBezTo>
                  <a:pt x="482143" y="4599417"/>
                  <a:pt x="445125" y="4562399"/>
                  <a:pt x="399466" y="4562399"/>
                </a:cubicBezTo>
                <a:close/>
                <a:moveTo>
                  <a:pt x="729580" y="4561965"/>
                </a:moveTo>
                <a:cubicBezTo>
                  <a:pt x="683966" y="4562246"/>
                  <a:pt x="647215" y="4599455"/>
                  <a:pt x="647497" y="4645076"/>
                </a:cubicBezTo>
                <a:lnTo>
                  <a:pt x="811708" y="4645076"/>
                </a:lnTo>
                <a:lnTo>
                  <a:pt x="811708" y="4631817"/>
                </a:lnTo>
                <a:cubicBezTo>
                  <a:pt x="805398" y="4591416"/>
                  <a:pt x="770476" y="4561706"/>
                  <a:pt x="729580" y="4561965"/>
                </a:cubicBezTo>
                <a:close/>
                <a:moveTo>
                  <a:pt x="481838" y="4473397"/>
                </a:moveTo>
                <a:cubicBezTo>
                  <a:pt x="481838" y="4519057"/>
                  <a:pt x="518856" y="4556074"/>
                  <a:pt x="564515" y="4556074"/>
                </a:cubicBezTo>
                <a:lnTo>
                  <a:pt x="564820" y="4556074"/>
                </a:lnTo>
                <a:cubicBezTo>
                  <a:pt x="610365" y="4555907"/>
                  <a:pt x="647192" y="4518942"/>
                  <a:pt x="647192" y="4473397"/>
                </a:cubicBezTo>
                <a:close/>
                <a:moveTo>
                  <a:pt x="149606" y="4473397"/>
                </a:moveTo>
                <a:cubicBezTo>
                  <a:pt x="149606" y="4519057"/>
                  <a:pt x="186622" y="4556074"/>
                  <a:pt x="232283" y="4556074"/>
                </a:cubicBezTo>
                <a:cubicBezTo>
                  <a:pt x="277942" y="4556074"/>
                  <a:pt x="314960" y="4519057"/>
                  <a:pt x="314960" y="4473397"/>
                </a:cubicBezTo>
                <a:close/>
                <a:moveTo>
                  <a:pt x="398018" y="4389730"/>
                </a:moveTo>
                <a:cubicBezTo>
                  <a:pt x="352359" y="4389730"/>
                  <a:pt x="315341" y="4426748"/>
                  <a:pt x="315341" y="4472407"/>
                </a:cubicBezTo>
                <a:lnTo>
                  <a:pt x="482143" y="4472407"/>
                </a:lnTo>
                <a:cubicBezTo>
                  <a:pt x="482143" y="4426748"/>
                  <a:pt x="445125" y="4389730"/>
                  <a:pt x="399466" y="4389730"/>
                </a:cubicBezTo>
                <a:close/>
                <a:moveTo>
                  <a:pt x="729580" y="4389296"/>
                </a:moveTo>
                <a:cubicBezTo>
                  <a:pt x="683966" y="4389577"/>
                  <a:pt x="647215" y="4426786"/>
                  <a:pt x="647497" y="4472407"/>
                </a:cubicBezTo>
                <a:lnTo>
                  <a:pt x="811708" y="4472407"/>
                </a:lnTo>
                <a:lnTo>
                  <a:pt x="811708" y="4459148"/>
                </a:lnTo>
                <a:cubicBezTo>
                  <a:pt x="805398" y="4418747"/>
                  <a:pt x="770476" y="4389037"/>
                  <a:pt x="729580" y="4389296"/>
                </a:cubicBezTo>
                <a:close/>
                <a:moveTo>
                  <a:pt x="481838" y="4300728"/>
                </a:moveTo>
                <a:cubicBezTo>
                  <a:pt x="481838" y="4346388"/>
                  <a:pt x="518856" y="4383405"/>
                  <a:pt x="564515" y="4383405"/>
                </a:cubicBezTo>
                <a:lnTo>
                  <a:pt x="564820" y="4383405"/>
                </a:lnTo>
                <a:cubicBezTo>
                  <a:pt x="610365" y="4383238"/>
                  <a:pt x="647192" y="4346273"/>
                  <a:pt x="647192" y="4300728"/>
                </a:cubicBezTo>
                <a:close/>
                <a:moveTo>
                  <a:pt x="149911" y="4300500"/>
                </a:moveTo>
                <a:cubicBezTo>
                  <a:pt x="149911" y="4346159"/>
                  <a:pt x="186927" y="4383176"/>
                  <a:pt x="232588" y="4383176"/>
                </a:cubicBezTo>
                <a:cubicBezTo>
                  <a:pt x="278247" y="4383176"/>
                  <a:pt x="315265" y="4346159"/>
                  <a:pt x="315265" y="4300500"/>
                </a:cubicBezTo>
                <a:close/>
                <a:moveTo>
                  <a:pt x="398018" y="4216146"/>
                </a:moveTo>
                <a:cubicBezTo>
                  <a:pt x="352359" y="4216146"/>
                  <a:pt x="315341" y="4253164"/>
                  <a:pt x="315341" y="4298823"/>
                </a:cubicBezTo>
                <a:lnTo>
                  <a:pt x="480695" y="4298823"/>
                </a:lnTo>
                <a:lnTo>
                  <a:pt x="482143" y="4298823"/>
                </a:lnTo>
                <a:cubicBezTo>
                  <a:pt x="482143" y="4253164"/>
                  <a:pt x="445125" y="4216146"/>
                  <a:pt x="399466" y="4216146"/>
                </a:cubicBezTo>
                <a:close/>
                <a:moveTo>
                  <a:pt x="729580" y="4215712"/>
                </a:moveTo>
                <a:cubicBezTo>
                  <a:pt x="683966" y="4215994"/>
                  <a:pt x="647215" y="4253203"/>
                  <a:pt x="647497" y="4298823"/>
                </a:cubicBezTo>
                <a:lnTo>
                  <a:pt x="811708" y="4298823"/>
                </a:lnTo>
                <a:lnTo>
                  <a:pt x="811708" y="4285564"/>
                </a:lnTo>
                <a:cubicBezTo>
                  <a:pt x="805398" y="4245163"/>
                  <a:pt x="770476" y="4215453"/>
                  <a:pt x="729580" y="4215712"/>
                </a:cubicBezTo>
                <a:close/>
                <a:moveTo>
                  <a:pt x="481838" y="4127144"/>
                </a:moveTo>
                <a:cubicBezTo>
                  <a:pt x="481838" y="4172804"/>
                  <a:pt x="518856" y="4209821"/>
                  <a:pt x="564515" y="4209821"/>
                </a:cubicBezTo>
                <a:lnTo>
                  <a:pt x="564820" y="4209821"/>
                </a:lnTo>
                <a:cubicBezTo>
                  <a:pt x="610365" y="4209654"/>
                  <a:pt x="647192" y="4172689"/>
                  <a:pt x="647192" y="4127144"/>
                </a:cubicBezTo>
                <a:close/>
                <a:moveTo>
                  <a:pt x="149911" y="4126916"/>
                </a:moveTo>
                <a:cubicBezTo>
                  <a:pt x="149911" y="4172575"/>
                  <a:pt x="186927" y="4209593"/>
                  <a:pt x="232588" y="4209593"/>
                </a:cubicBezTo>
                <a:lnTo>
                  <a:pt x="232588" y="4209821"/>
                </a:lnTo>
                <a:cubicBezTo>
                  <a:pt x="278216" y="4209654"/>
                  <a:pt x="315090" y="4172545"/>
                  <a:pt x="314960" y="4126916"/>
                </a:cubicBezTo>
                <a:close/>
                <a:moveTo>
                  <a:pt x="398018" y="4042563"/>
                </a:moveTo>
                <a:cubicBezTo>
                  <a:pt x="352359" y="4042563"/>
                  <a:pt x="315341" y="4079580"/>
                  <a:pt x="315341" y="4125239"/>
                </a:cubicBezTo>
                <a:lnTo>
                  <a:pt x="480695" y="4125239"/>
                </a:lnTo>
                <a:lnTo>
                  <a:pt x="482143" y="4125239"/>
                </a:lnTo>
                <a:cubicBezTo>
                  <a:pt x="482143" y="4079580"/>
                  <a:pt x="445125" y="4042563"/>
                  <a:pt x="399466" y="4042563"/>
                </a:cubicBezTo>
                <a:close/>
                <a:moveTo>
                  <a:pt x="729580" y="4042128"/>
                </a:moveTo>
                <a:cubicBezTo>
                  <a:pt x="683966" y="4042410"/>
                  <a:pt x="647215" y="4079619"/>
                  <a:pt x="647497" y="4125239"/>
                </a:cubicBezTo>
                <a:lnTo>
                  <a:pt x="811708" y="4125239"/>
                </a:lnTo>
                <a:lnTo>
                  <a:pt x="811708" y="4111981"/>
                </a:lnTo>
                <a:cubicBezTo>
                  <a:pt x="805398" y="4071580"/>
                  <a:pt x="770476" y="4041869"/>
                  <a:pt x="729580" y="4042128"/>
                </a:cubicBezTo>
                <a:close/>
                <a:moveTo>
                  <a:pt x="481838" y="3953561"/>
                </a:moveTo>
                <a:cubicBezTo>
                  <a:pt x="481838" y="3999220"/>
                  <a:pt x="518856" y="4036238"/>
                  <a:pt x="564515" y="4036238"/>
                </a:cubicBezTo>
                <a:lnTo>
                  <a:pt x="564820" y="4036238"/>
                </a:lnTo>
                <a:cubicBezTo>
                  <a:pt x="610365" y="4036071"/>
                  <a:pt x="647192" y="3999106"/>
                  <a:pt x="647192" y="3953561"/>
                </a:cubicBezTo>
                <a:close/>
                <a:moveTo>
                  <a:pt x="149606" y="3953561"/>
                </a:moveTo>
                <a:cubicBezTo>
                  <a:pt x="149606" y="3999220"/>
                  <a:pt x="186622" y="4036238"/>
                  <a:pt x="232283" y="4036238"/>
                </a:cubicBezTo>
                <a:cubicBezTo>
                  <a:pt x="277942" y="4036238"/>
                  <a:pt x="314960" y="3999220"/>
                  <a:pt x="314960" y="3953561"/>
                </a:cubicBezTo>
                <a:close/>
                <a:moveTo>
                  <a:pt x="398018" y="3868979"/>
                </a:moveTo>
                <a:cubicBezTo>
                  <a:pt x="352359" y="3868979"/>
                  <a:pt x="315341" y="3905997"/>
                  <a:pt x="315341" y="3951656"/>
                </a:cubicBezTo>
                <a:lnTo>
                  <a:pt x="480695" y="3951656"/>
                </a:lnTo>
                <a:lnTo>
                  <a:pt x="482143" y="3951656"/>
                </a:lnTo>
                <a:cubicBezTo>
                  <a:pt x="482143" y="3905997"/>
                  <a:pt x="445125" y="3868979"/>
                  <a:pt x="399466" y="3868979"/>
                </a:cubicBezTo>
                <a:close/>
                <a:moveTo>
                  <a:pt x="729580" y="3868545"/>
                </a:moveTo>
                <a:cubicBezTo>
                  <a:pt x="683966" y="3868827"/>
                  <a:pt x="647215" y="3906035"/>
                  <a:pt x="647497" y="3951656"/>
                </a:cubicBezTo>
                <a:lnTo>
                  <a:pt x="811708" y="3951656"/>
                </a:lnTo>
                <a:lnTo>
                  <a:pt x="811708" y="3938397"/>
                </a:lnTo>
                <a:cubicBezTo>
                  <a:pt x="805398" y="3897996"/>
                  <a:pt x="770476" y="3868285"/>
                  <a:pt x="729580" y="3868545"/>
                </a:cubicBezTo>
                <a:close/>
                <a:moveTo>
                  <a:pt x="481838" y="3779977"/>
                </a:moveTo>
                <a:cubicBezTo>
                  <a:pt x="481838" y="3825636"/>
                  <a:pt x="518856" y="3862654"/>
                  <a:pt x="564515" y="3862654"/>
                </a:cubicBezTo>
                <a:lnTo>
                  <a:pt x="564820" y="3862654"/>
                </a:lnTo>
                <a:cubicBezTo>
                  <a:pt x="610365" y="3862487"/>
                  <a:pt x="647192" y="3825522"/>
                  <a:pt x="647192" y="3779977"/>
                </a:cubicBezTo>
                <a:close/>
                <a:moveTo>
                  <a:pt x="149606" y="3779977"/>
                </a:moveTo>
                <a:cubicBezTo>
                  <a:pt x="149606" y="3825636"/>
                  <a:pt x="186622" y="3862654"/>
                  <a:pt x="232283" y="3862654"/>
                </a:cubicBezTo>
                <a:cubicBezTo>
                  <a:pt x="277942" y="3862654"/>
                  <a:pt x="314960" y="3825636"/>
                  <a:pt x="314960" y="3779977"/>
                </a:cubicBezTo>
                <a:close/>
                <a:moveTo>
                  <a:pt x="398018" y="3696310"/>
                </a:moveTo>
                <a:cubicBezTo>
                  <a:pt x="352359" y="3696310"/>
                  <a:pt x="315341" y="3733328"/>
                  <a:pt x="315341" y="3778987"/>
                </a:cubicBezTo>
                <a:lnTo>
                  <a:pt x="482143" y="3778987"/>
                </a:lnTo>
                <a:cubicBezTo>
                  <a:pt x="482143" y="3733328"/>
                  <a:pt x="445125" y="3696310"/>
                  <a:pt x="399466" y="3696310"/>
                </a:cubicBezTo>
                <a:close/>
                <a:moveTo>
                  <a:pt x="729580" y="3695875"/>
                </a:moveTo>
                <a:cubicBezTo>
                  <a:pt x="683966" y="3696157"/>
                  <a:pt x="647215" y="3733366"/>
                  <a:pt x="647497" y="3778987"/>
                </a:cubicBezTo>
                <a:lnTo>
                  <a:pt x="811708" y="3778987"/>
                </a:lnTo>
                <a:lnTo>
                  <a:pt x="811708" y="3765728"/>
                </a:lnTo>
                <a:cubicBezTo>
                  <a:pt x="805398" y="3725327"/>
                  <a:pt x="770476" y="3695616"/>
                  <a:pt x="729580" y="3695875"/>
                </a:cubicBezTo>
                <a:close/>
                <a:moveTo>
                  <a:pt x="481838" y="3607308"/>
                </a:moveTo>
                <a:cubicBezTo>
                  <a:pt x="481838" y="3652967"/>
                  <a:pt x="518856" y="3689985"/>
                  <a:pt x="564515" y="3689985"/>
                </a:cubicBezTo>
                <a:lnTo>
                  <a:pt x="564820" y="3689985"/>
                </a:lnTo>
                <a:cubicBezTo>
                  <a:pt x="610365" y="3689817"/>
                  <a:pt x="647192" y="3652853"/>
                  <a:pt x="647192" y="3607308"/>
                </a:cubicBezTo>
                <a:close/>
                <a:moveTo>
                  <a:pt x="149911" y="3607079"/>
                </a:moveTo>
                <a:cubicBezTo>
                  <a:pt x="149911" y="3652739"/>
                  <a:pt x="186927" y="3689757"/>
                  <a:pt x="232588" y="3689757"/>
                </a:cubicBezTo>
                <a:cubicBezTo>
                  <a:pt x="278247" y="3689757"/>
                  <a:pt x="315265" y="3652739"/>
                  <a:pt x="315265" y="3607079"/>
                </a:cubicBezTo>
                <a:close/>
                <a:moveTo>
                  <a:pt x="398018" y="3522726"/>
                </a:moveTo>
                <a:cubicBezTo>
                  <a:pt x="352359" y="3522726"/>
                  <a:pt x="315341" y="3559744"/>
                  <a:pt x="315341" y="3605403"/>
                </a:cubicBezTo>
                <a:lnTo>
                  <a:pt x="480695" y="3605403"/>
                </a:lnTo>
                <a:lnTo>
                  <a:pt x="482143" y="3605403"/>
                </a:lnTo>
                <a:cubicBezTo>
                  <a:pt x="482143" y="3559744"/>
                  <a:pt x="445125" y="3522726"/>
                  <a:pt x="399466" y="3522726"/>
                </a:cubicBezTo>
                <a:close/>
                <a:moveTo>
                  <a:pt x="729580" y="3522292"/>
                </a:moveTo>
                <a:cubicBezTo>
                  <a:pt x="683966" y="3522574"/>
                  <a:pt x="647215" y="3559782"/>
                  <a:pt x="647497" y="3605403"/>
                </a:cubicBezTo>
                <a:lnTo>
                  <a:pt x="811708" y="3605403"/>
                </a:lnTo>
                <a:lnTo>
                  <a:pt x="811708" y="3592144"/>
                </a:lnTo>
                <a:cubicBezTo>
                  <a:pt x="805398" y="3551743"/>
                  <a:pt x="770476" y="3522033"/>
                  <a:pt x="729580" y="3522292"/>
                </a:cubicBezTo>
                <a:close/>
                <a:moveTo>
                  <a:pt x="481838" y="3433724"/>
                </a:moveTo>
                <a:cubicBezTo>
                  <a:pt x="481838" y="3479384"/>
                  <a:pt x="518856" y="3516402"/>
                  <a:pt x="564515" y="3516402"/>
                </a:cubicBezTo>
                <a:lnTo>
                  <a:pt x="564820" y="3516402"/>
                </a:lnTo>
                <a:cubicBezTo>
                  <a:pt x="610365" y="3516234"/>
                  <a:pt x="647192" y="3479269"/>
                  <a:pt x="647192" y="3433724"/>
                </a:cubicBezTo>
                <a:close/>
                <a:moveTo>
                  <a:pt x="149911" y="3433496"/>
                </a:moveTo>
                <a:cubicBezTo>
                  <a:pt x="149911" y="3479155"/>
                  <a:pt x="186927" y="3516173"/>
                  <a:pt x="232588" y="3516173"/>
                </a:cubicBezTo>
                <a:lnTo>
                  <a:pt x="232588" y="3516402"/>
                </a:lnTo>
                <a:cubicBezTo>
                  <a:pt x="278216" y="3516234"/>
                  <a:pt x="315090" y="3479125"/>
                  <a:pt x="314960" y="3433496"/>
                </a:cubicBezTo>
                <a:close/>
                <a:moveTo>
                  <a:pt x="398018" y="3349142"/>
                </a:moveTo>
                <a:cubicBezTo>
                  <a:pt x="352359" y="3349142"/>
                  <a:pt x="315341" y="3386160"/>
                  <a:pt x="315341" y="3431819"/>
                </a:cubicBezTo>
                <a:lnTo>
                  <a:pt x="480695" y="3431819"/>
                </a:lnTo>
                <a:lnTo>
                  <a:pt x="482143" y="3431819"/>
                </a:lnTo>
                <a:cubicBezTo>
                  <a:pt x="482143" y="3386160"/>
                  <a:pt x="445125" y="3349142"/>
                  <a:pt x="399466" y="3349142"/>
                </a:cubicBezTo>
                <a:close/>
                <a:moveTo>
                  <a:pt x="729580" y="3348708"/>
                </a:moveTo>
                <a:cubicBezTo>
                  <a:pt x="683966" y="3348990"/>
                  <a:pt x="647215" y="3386199"/>
                  <a:pt x="647497" y="3431819"/>
                </a:cubicBezTo>
                <a:lnTo>
                  <a:pt x="811708" y="3431819"/>
                </a:lnTo>
                <a:lnTo>
                  <a:pt x="811708" y="3418561"/>
                </a:lnTo>
                <a:cubicBezTo>
                  <a:pt x="805398" y="3378160"/>
                  <a:pt x="770476" y="3348449"/>
                  <a:pt x="729580" y="3348708"/>
                </a:cubicBezTo>
                <a:close/>
                <a:moveTo>
                  <a:pt x="481838" y="3260141"/>
                </a:moveTo>
                <a:cubicBezTo>
                  <a:pt x="481838" y="3305800"/>
                  <a:pt x="518856" y="3342818"/>
                  <a:pt x="564515" y="3342818"/>
                </a:cubicBezTo>
                <a:lnTo>
                  <a:pt x="564820" y="3342818"/>
                </a:lnTo>
                <a:cubicBezTo>
                  <a:pt x="610365" y="3342650"/>
                  <a:pt x="647192" y="3305686"/>
                  <a:pt x="647192" y="3260141"/>
                </a:cubicBezTo>
                <a:close/>
                <a:moveTo>
                  <a:pt x="149606" y="3260141"/>
                </a:moveTo>
                <a:cubicBezTo>
                  <a:pt x="149606" y="3305800"/>
                  <a:pt x="186622" y="3342818"/>
                  <a:pt x="232283" y="3342818"/>
                </a:cubicBezTo>
                <a:cubicBezTo>
                  <a:pt x="277942" y="3342818"/>
                  <a:pt x="314960" y="3305800"/>
                  <a:pt x="314960" y="3260141"/>
                </a:cubicBezTo>
                <a:close/>
                <a:moveTo>
                  <a:pt x="398018" y="3175559"/>
                </a:moveTo>
                <a:cubicBezTo>
                  <a:pt x="352359" y="3175559"/>
                  <a:pt x="315341" y="3212577"/>
                  <a:pt x="315341" y="3258236"/>
                </a:cubicBezTo>
                <a:lnTo>
                  <a:pt x="480695" y="3258236"/>
                </a:lnTo>
                <a:lnTo>
                  <a:pt x="482143" y="3258236"/>
                </a:lnTo>
                <a:cubicBezTo>
                  <a:pt x="482143" y="3212577"/>
                  <a:pt x="445125" y="3175559"/>
                  <a:pt x="399466" y="3175559"/>
                </a:cubicBezTo>
                <a:close/>
                <a:moveTo>
                  <a:pt x="729580" y="3175125"/>
                </a:moveTo>
                <a:cubicBezTo>
                  <a:pt x="683966" y="3175407"/>
                  <a:pt x="647215" y="3212615"/>
                  <a:pt x="647497" y="3258236"/>
                </a:cubicBezTo>
                <a:lnTo>
                  <a:pt x="811708" y="3258236"/>
                </a:lnTo>
                <a:lnTo>
                  <a:pt x="811708" y="3244977"/>
                </a:lnTo>
                <a:cubicBezTo>
                  <a:pt x="805398" y="3204576"/>
                  <a:pt x="770476" y="3174865"/>
                  <a:pt x="729580" y="3175125"/>
                </a:cubicBezTo>
                <a:close/>
                <a:moveTo>
                  <a:pt x="481838" y="3086557"/>
                </a:moveTo>
                <a:cubicBezTo>
                  <a:pt x="481838" y="3132216"/>
                  <a:pt x="518856" y="3169234"/>
                  <a:pt x="564515" y="3169234"/>
                </a:cubicBezTo>
                <a:lnTo>
                  <a:pt x="564820" y="3169234"/>
                </a:lnTo>
                <a:cubicBezTo>
                  <a:pt x="610365" y="3169067"/>
                  <a:pt x="647192" y="3132102"/>
                  <a:pt x="647192" y="3086557"/>
                </a:cubicBezTo>
                <a:close/>
                <a:moveTo>
                  <a:pt x="149606" y="3086557"/>
                </a:moveTo>
                <a:cubicBezTo>
                  <a:pt x="149606" y="3132216"/>
                  <a:pt x="186622" y="3169234"/>
                  <a:pt x="232283" y="3169234"/>
                </a:cubicBezTo>
                <a:cubicBezTo>
                  <a:pt x="277942" y="3169234"/>
                  <a:pt x="314960" y="3132216"/>
                  <a:pt x="314960" y="3086557"/>
                </a:cubicBezTo>
                <a:close/>
                <a:moveTo>
                  <a:pt x="398018" y="3002890"/>
                </a:moveTo>
                <a:cubicBezTo>
                  <a:pt x="352359" y="3002890"/>
                  <a:pt x="315341" y="3039908"/>
                  <a:pt x="315341" y="3085567"/>
                </a:cubicBezTo>
                <a:lnTo>
                  <a:pt x="482143" y="3085567"/>
                </a:lnTo>
                <a:cubicBezTo>
                  <a:pt x="482143" y="3039908"/>
                  <a:pt x="445125" y="3002890"/>
                  <a:pt x="399466" y="3002890"/>
                </a:cubicBezTo>
                <a:close/>
                <a:moveTo>
                  <a:pt x="729580" y="3002455"/>
                </a:moveTo>
                <a:cubicBezTo>
                  <a:pt x="683966" y="3002737"/>
                  <a:pt x="647215" y="3039946"/>
                  <a:pt x="647497" y="3085567"/>
                </a:cubicBezTo>
                <a:lnTo>
                  <a:pt x="811708" y="3085567"/>
                </a:lnTo>
                <a:lnTo>
                  <a:pt x="811708" y="3072308"/>
                </a:lnTo>
                <a:cubicBezTo>
                  <a:pt x="805398" y="3031907"/>
                  <a:pt x="770476" y="3002196"/>
                  <a:pt x="729580" y="3002455"/>
                </a:cubicBezTo>
                <a:close/>
                <a:moveTo>
                  <a:pt x="481838" y="2913888"/>
                </a:moveTo>
                <a:cubicBezTo>
                  <a:pt x="481838" y="2959547"/>
                  <a:pt x="518856" y="2996565"/>
                  <a:pt x="564515" y="2996565"/>
                </a:cubicBezTo>
                <a:lnTo>
                  <a:pt x="564820" y="2996565"/>
                </a:lnTo>
                <a:cubicBezTo>
                  <a:pt x="610365" y="2996397"/>
                  <a:pt x="647192" y="2959433"/>
                  <a:pt x="647192" y="2913888"/>
                </a:cubicBezTo>
                <a:close/>
                <a:moveTo>
                  <a:pt x="149911" y="2913659"/>
                </a:moveTo>
                <a:cubicBezTo>
                  <a:pt x="149911" y="2959319"/>
                  <a:pt x="186927" y="2996337"/>
                  <a:pt x="232588" y="2996337"/>
                </a:cubicBezTo>
                <a:cubicBezTo>
                  <a:pt x="278247" y="2996337"/>
                  <a:pt x="315265" y="2959319"/>
                  <a:pt x="315265" y="2913659"/>
                </a:cubicBezTo>
                <a:close/>
                <a:moveTo>
                  <a:pt x="398018" y="2829306"/>
                </a:moveTo>
                <a:cubicBezTo>
                  <a:pt x="352359" y="2829306"/>
                  <a:pt x="315341" y="2866324"/>
                  <a:pt x="315341" y="2911983"/>
                </a:cubicBezTo>
                <a:lnTo>
                  <a:pt x="480695" y="2911983"/>
                </a:lnTo>
                <a:lnTo>
                  <a:pt x="482143" y="2911983"/>
                </a:lnTo>
                <a:cubicBezTo>
                  <a:pt x="482143" y="2866324"/>
                  <a:pt x="445125" y="2829306"/>
                  <a:pt x="399466" y="2829306"/>
                </a:cubicBezTo>
                <a:close/>
                <a:moveTo>
                  <a:pt x="729580" y="2828872"/>
                </a:moveTo>
                <a:cubicBezTo>
                  <a:pt x="683966" y="2829154"/>
                  <a:pt x="647215" y="2866362"/>
                  <a:pt x="647497" y="2911983"/>
                </a:cubicBezTo>
                <a:lnTo>
                  <a:pt x="811708" y="2911983"/>
                </a:lnTo>
                <a:lnTo>
                  <a:pt x="811708" y="2898724"/>
                </a:lnTo>
                <a:cubicBezTo>
                  <a:pt x="805398" y="2858323"/>
                  <a:pt x="770476" y="2828613"/>
                  <a:pt x="729580" y="2828872"/>
                </a:cubicBezTo>
                <a:close/>
                <a:moveTo>
                  <a:pt x="481838" y="2740304"/>
                </a:moveTo>
                <a:cubicBezTo>
                  <a:pt x="481838" y="2785964"/>
                  <a:pt x="518856" y="2822982"/>
                  <a:pt x="564515" y="2822982"/>
                </a:cubicBezTo>
                <a:lnTo>
                  <a:pt x="564820" y="2822982"/>
                </a:lnTo>
                <a:cubicBezTo>
                  <a:pt x="610365" y="2822814"/>
                  <a:pt x="647192" y="2785849"/>
                  <a:pt x="647192" y="2740304"/>
                </a:cubicBezTo>
                <a:close/>
                <a:moveTo>
                  <a:pt x="149911" y="2740076"/>
                </a:moveTo>
                <a:cubicBezTo>
                  <a:pt x="149911" y="2785735"/>
                  <a:pt x="186927" y="2822753"/>
                  <a:pt x="232588" y="2822753"/>
                </a:cubicBezTo>
                <a:lnTo>
                  <a:pt x="232588" y="2822982"/>
                </a:lnTo>
                <a:cubicBezTo>
                  <a:pt x="278216" y="2822814"/>
                  <a:pt x="315090" y="2785705"/>
                  <a:pt x="314960" y="2740076"/>
                </a:cubicBezTo>
                <a:close/>
                <a:moveTo>
                  <a:pt x="398018" y="2655722"/>
                </a:moveTo>
                <a:cubicBezTo>
                  <a:pt x="352359" y="2655722"/>
                  <a:pt x="315341" y="2692740"/>
                  <a:pt x="315341" y="2738399"/>
                </a:cubicBezTo>
                <a:lnTo>
                  <a:pt x="480695" y="2738399"/>
                </a:lnTo>
                <a:lnTo>
                  <a:pt x="482143" y="2738399"/>
                </a:lnTo>
                <a:cubicBezTo>
                  <a:pt x="482143" y="2692740"/>
                  <a:pt x="445125" y="2655722"/>
                  <a:pt x="399466" y="2655722"/>
                </a:cubicBezTo>
                <a:close/>
                <a:moveTo>
                  <a:pt x="729580" y="2655288"/>
                </a:moveTo>
                <a:cubicBezTo>
                  <a:pt x="683966" y="2655570"/>
                  <a:pt x="647215" y="2692779"/>
                  <a:pt x="647497" y="2738399"/>
                </a:cubicBezTo>
                <a:lnTo>
                  <a:pt x="811708" y="2738399"/>
                </a:lnTo>
                <a:lnTo>
                  <a:pt x="811708" y="2725141"/>
                </a:lnTo>
                <a:cubicBezTo>
                  <a:pt x="805398" y="2684740"/>
                  <a:pt x="770476" y="2655029"/>
                  <a:pt x="729580" y="2655288"/>
                </a:cubicBezTo>
                <a:close/>
                <a:moveTo>
                  <a:pt x="481838" y="2566721"/>
                </a:moveTo>
                <a:cubicBezTo>
                  <a:pt x="481838" y="2612380"/>
                  <a:pt x="518856" y="2649398"/>
                  <a:pt x="564515" y="2649398"/>
                </a:cubicBezTo>
                <a:lnTo>
                  <a:pt x="564820" y="2649398"/>
                </a:lnTo>
                <a:cubicBezTo>
                  <a:pt x="610365" y="2649230"/>
                  <a:pt x="647192" y="2612266"/>
                  <a:pt x="647192" y="2566721"/>
                </a:cubicBezTo>
                <a:close/>
                <a:moveTo>
                  <a:pt x="149606" y="2566721"/>
                </a:moveTo>
                <a:cubicBezTo>
                  <a:pt x="149606" y="2612380"/>
                  <a:pt x="186622" y="2649398"/>
                  <a:pt x="232283" y="2649398"/>
                </a:cubicBezTo>
                <a:cubicBezTo>
                  <a:pt x="277942" y="2649398"/>
                  <a:pt x="314960" y="2612380"/>
                  <a:pt x="314960" y="2566721"/>
                </a:cubicBezTo>
                <a:close/>
                <a:moveTo>
                  <a:pt x="398018" y="2482139"/>
                </a:moveTo>
                <a:cubicBezTo>
                  <a:pt x="352359" y="2482139"/>
                  <a:pt x="315341" y="2519157"/>
                  <a:pt x="315341" y="2564816"/>
                </a:cubicBezTo>
                <a:lnTo>
                  <a:pt x="480695" y="2564816"/>
                </a:lnTo>
                <a:lnTo>
                  <a:pt x="482143" y="2564816"/>
                </a:lnTo>
                <a:cubicBezTo>
                  <a:pt x="482143" y="2519157"/>
                  <a:pt x="445125" y="2482139"/>
                  <a:pt x="399466" y="2482139"/>
                </a:cubicBezTo>
                <a:close/>
                <a:moveTo>
                  <a:pt x="729580" y="2481705"/>
                </a:moveTo>
                <a:cubicBezTo>
                  <a:pt x="683966" y="2481987"/>
                  <a:pt x="647215" y="2519195"/>
                  <a:pt x="647497" y="2564816"/>
                </a:cubicBezTo>
                <a:lnTo>
                  <a:pt x="811708" y="2564816"/>
                </a:lnTo>
                <a:lnTo>
                  <a:pt x="811708" y="2551557"/>
                </a:lnTo>
                <a:cubicBezTo>
                  <a:pt x="805398" y="2511156"/>
                  <a:pt x="770476" y="2481445"/>
                  <a:pt x="729580" y="2481705"/>
                </a:cubicBezTo>
                <a:close/>
                <a:moveTo>
                  <a:pt x="481838" y="2393137"/>
                </a:moveTo>
                <a:cubicBezTo>
                  <a:pt x="481838" y="2438796"/>
                  <a:pt x="518856" y="2475814"/>
                  <a:pt x="564515" y="2475814"/>
                </a:cubicBezTo>
                <a:lnTo>
                  <a:pt x="564820" y="2475814"/>
                </a:lnTo>
                <a:cubicBezTo>
                  <a:pt x="610365" y="2475647"/>
                  <a:pt x="647192" y="2438682"/>
                  <a:pt x="647192" y="2393137"/>
                </a:cubicBezTo>
                <a:close/>
                <a:moveTo>
                  <a:pt x="149606" y="2393137"/>
                </a:moveTo>
                <a:cubicBezTo>
                  <a:pt x="149606" y="2438796"/>
                  <a:pt x="186622" y="2475814"/>
                  <a:pt x="232283" y="2475814"/>
                </a:cubicBezTo>
                <a:cubicBezTo>
                  <a:pt x="277942" y="2475814"/>
                  <a:pt x="314960" y="2438796"/>
                  <a:pt x="314960" y="2393137"/>
                </a:cubicBezTo>
                <a:close/>
                <a:moveTo>
                  <a:pt x="398018" y="2309470"/>
                </a:moveTo>
                <a:cubicBezTo>
                  <a:pt x="352359" y="2309470"/>
                  <a:pt x="315341" y="2346488"/>
                  <a:pt x="315341" y="2392147"/>
                </a:cubicBezTo>
                <a:lnTo>
                  <a:pt x="482143" y="2392147"/>
                </a:lnTo>
                <a:cubicBezTo>
                  <a:pt x="482143" y="2346488"/>
                  <a:pt x="445125" y="2309470"/>
                  <a:pt x="399466" y="2309470"/>
                </a:cubicBezTo>
                <a:close/>
                <a:moveTo>
                  <a:pt x="729580" y="2309035"/>
                </a:moveTo>
                <a:cubicBezTo>
                  <a:pt x="683966" y="2309317"/>
                  <a:pt x="647215" y="2346526"/>
                  <a:pt x="647497" y="2392147"/>
                </a:cubicBezTo>
                <a:lnTo>
                  <a:pt x="811708" y="2392147"/>
                </a:lnTo>
                <a:lnTo>
                  <a:pt x="811708" y="2378888"/>
                </a:lnTo>
                <a:cubicBezTo>
                  <a:pt x="805398" y="2338487"/>
                  <a:pt x="770476" y="2308776"/>
                  <a:pt x="729580" y="2309035"/>
                </a:cubicBezTo>
                <a:close/>
                <a:moveTo>
                  <a:pt x="481838" y="2220468"/>
                </a:moveTo>
                <a:cubicBezTo>
                  <a:pt x="481838" y="2266127"/>
                  <a:pt x="518856" y="2303145"/>
                  <a:pt x="564515" y="2303145"/>
                </a:cubicBezTo>
                <a:lnTo>
                  <a:pt x="564820" y="2303145"/>
                </a:lnTo>
                <a:cubicBezTo>
                  <a:pt x="610365" y="2302977"/>
                  <a:pt x="647192" y="2266013"/>
                  <a:pt x="647192" y="2220468"/>
                </a:cubicBezTo>
                <a:close/>
                <a:moveTo>
                  <a:pt x="149911" y="2220239"/>
                </a:moveTo>
                <a:cubicBezTo>
                  <a:pt x="149911" y="2265899"/>
                  <a:pt x="186927" y="2302917"/>
                  <a:pt x="232588" y="2302917"/>
                </a:cubicBezTo>
                <a:cubicBezTo>
                  <a:pt x="278247" y="2302917"/>
                  <a:pt x="315265" y="2265899"/>
                  <a:pt x="315265" y="2220239"/>
                </a:cubicBezTo>
                <a:close/>
                <a:moveTo>
                  <a:pt x="398018" y="2135886"/>
                </a:moveTo>
                <a:cubicBezTo>
                  <a:pt x="352359" y="2135886"/>
                  <a:pt x="315341" y="2172904"/>
                  <a:pt x="315341" y="2218563"/>
                </a:cubicBezTo>
                <a:lnTo>
                  <a:pt x="480695" y="2218563"/>
                </a:lnTo>
                <a:lnTo>
                  <a:pt x="482143" y="2218563"/>
                </a:lnTo>
                <a:cubicBezTo>
                  <a:pt x="482143" y="2172904"/>
                  <a:pt x="445125" y="2135886"/>
                  <a:pt x="399466" y="2135886"/>
                </a:cubicBezTo>
                <a:close/>
                <a:moveTo>
                  <a:pt x="729580" y="2135452"/>
                </a:moveTo>
                <a:cubicBezTo>
                  <a:pt x="683966" y="2135734"/>
                  <a:pt x="647215" y="2172942"/>
                  <a:pt x="647497" y="2218563"/>
                </a:cubicBezTo>
                <a:lnTo>
                  <a:pt x="811708" y="2218563"/>
                </a:lnTo>
                <a:lnTo>
                  <a:pt x="811708" y="2205304"/>
                </a:lnTo>
                <a:cubicBezTo>
                  <a:pt x="805398" y="2164903"/>
                  <a:pt x="770476" y="2135193"/>
                  <a:pt x="729580" y="2135452"/>
                </a:cubicBezTo>
                <a:close/>
                <a:moveTo>
                  <a:pt x="481838" y="2046884"/>
                </a:moveTo>
                <a:cubicBezTo>
                  <a:pt x="481838" y="2092544"/>
                  <a:pt x="518856" y="2129562"/>
                  <a:pt x="564515" y="2129562"/>
                </a:cubicBezTo>
                <a:lnTo>
                  <a:pt x="564820" y="2129562"/>
                </a:lnTo>
                <a:cubicBezTo>
                  <a:pt x="610365" y="2129394"/>
                  <a:pt x="647192" y="2092429"/>
                  <a:pt x="647192" y="2046884"/>
                </a:cubicBezTo>
                <a:close/>
                <a:moveTo>
                  <a:pt x="149911" y="2046656"/>
                </a:moveTo>
                <a:cubicBezTo>
                  <a:pt x="149911" y="2092315"/>
                  <a:pt x="186927" y="2129333"/>
                  <a:pt x="232588" y="2129333"/>
                </a:cubicBezTo>
                <a:lnTo>
                  <a:pt x="232588" y="2129562"/>
                </a:lnTo>
                <a:cubicBezTo>
                  <a:pt x="278216" y="2129394"/>
                  <a:pt x="315090" y="2092284"/>
                  <a:pt x="314960" y="2046656"/>
                </a:cubicBezTo>
                <a:close/>
                <a:moveTo>
                  <a:pt x="398018" y="1962302"/>
                </a:moveTo>
                <a:cubicBezTo>
                  <a:pt x="352359" y="1962302"/>
                  <a:pt x="315341" y="1999320"/>
                  <a:pt x="315341" y="2044979"/>
                </a:cubicBezTo>
                <a:lnTo>
                  <a:pt x="480695" y="2044979"/>
                </a:lnTo>
                <a:lnTo>
                  <a:pt x="482143" y="2044979"/>
                </a:lnTo>
                <a:cubicBezTo>
                  <a:pt x="482143" y="1999320"/>
                  <a:pt x="445125" y="1962302"/>
                  <a:pt x="399466" y="1962302"/>
                </a:cubicBezTo>
                <a:close/>
                <a:moveTo>
                  <a:pt x="729580" y="1961868"/>
                </a:moveTo>
                <a:cubicBezTo>
                  <a:pt x="683966" y="1962150"/>
                  <a:pt x="647215" y="1999358"/>
                  <a:pt x="647497" y="2044979"/>
                </a:cubicBezTo>
                <a:lnTo>
                  <a:pt x="811708" y="2044979"/>
                </a:lnTo>
                <a:lnTo>
                  <a:pt x="811708" y="2031721"/>
                </a:lnTo>
                <a:cubicBezTo>
                  <a:pt x="805398" y="1991319"/>
                  <a:pt x="770476" y="1961609"/>
                  <a:pt x="729580" y="1961868"/>
                </a:cubicBezTo>
                <a:close/>
                <a:moveTo>
                  <a:pt x="481838" y="1873301"/>
                </a:moveTo>
                <a:cubicBezTo>
                  <a:pt x="481838" y="1918960"/>
                  <a:pt x="518856" y="1955978"/>
                  <a:pt x="564515" y="1955978"/>
                </a:cubicBezTo>
                <a:lnTo>
                  <a:pt x="564820" y="1955978"/>
                </a:lnTo>
                <a:cubicBezTo>
                  <a:pt x="610365" y="1955810"/>
                  <a:pt x="647192" y="1918846"/>
                  <a:pt x="647192" y="1873301"/>
                </a:cubicBezTo>
                <a:close/>
                <a:moveTo>
                  <a:pt x="149606" y="1873301"/>
                </a:moveTo>
                <a:cubicBezTo>
                  <a:pt x="149606" y="1918960"/>
                  <a:pt x="186622" y="1955978"/>
                  <a:pt x="232283" y="1955978"/>
                </a:cubicBezTo>
                <a:cubicBezTo>
                  <a:pt x="277942" y="1955978"/>
                  <a:pt x="314960" y="1918960"/>
                  <a:pt x="314960" y="1873301"/>
                </a:cubicBezTo>
                <a:close/>
                <a:moveTo>
                  <a:pt x="398018" y="1788719"/>
                </a:moveTo>
                <a:cubicBezTo>
                  <a:pt x="352359" y="1788719"/>
                  <a:pt x="315341" y="1825737"/>
                  <a:pt x="315341" y="1871396"/>
                </a:cubicBezTo>
                <a:lnTo>
                  <a:pt x="480695" y="1871396"/>
                </a:lnTo>
                <a:lnTo>
                  <a:pt x="482143" y="1871396"/>
                </a:lnTo>
                <a:cubicBezTo>
                  <a:pt x="482143" y="1825737"/>
                  <a:pt x="445125" y="1788719"/>
                  <a:pt x="399466" y="1788719"/>
                </a:cubicBezTo>
                <a:close/>
                <a:moveTo>
                  <a:pt x="729580" y="1788285"/>
                </a:moveTo>
                <a:cubicBezTo>
                  <a:pt x="683966" y="1788566"/>
                  <a:pt x="647215" y="1825775"/>
                  <a:pt x="647497" y="1871396"/>
                </a:cubicBezTo>
                <a:lnTo>
                  <a:pt x="811708" y="1871396"/>
                </a:lnTo>
                <a:lnTo>
                  <a:pt x="811708" y="1858137"/>
                </a:lnTo>
                <a:cubicBezTo>
                  <a:pt x="805398" y="1817736"/>
                  <a:pt x="770476" y="1788025"/>
                  <a:pt x="729580" y="1788285"/>
                </a:cubicBezTo>
                <a:close/>
                <a:moveTo>
                  <a:pt x="481838" y="1699717"/>
                </a:moveTo>
                <a:cubicBezTo>
                  <a:pt x="481838" y="1745376"/>
                  <a:pt x="518856" y="1782394"/>
                  <a:pt x="564515" y="1782394"/>
                </a:cubicBezTo>
                <a:lnTo>
                  <a:pt x="564820" y="1782394"/>
                </a:lnTo>
                <a:cubicBezTo>
                  <a:pt x="610365" y="1782227"/>
                  <a:pt x="647192" y="1745262"/>
                  <a:pt x="647192" y="1699717"/>
                </a:cubicBezTo>
                <a:close/>
                <a:moveTo>
                  <a:pt x="149606" y="1699717"/>
                </a:moveTo>
                <a:cubicBezTo>
                  <a:pt x="149606" y="1745376"/>
                  <a:pt x="186622" y="1782394"/>
                  <a:pt x="232283" y="1782394"/>
                </a:cubicBezTo>
                <a:cubicBezTo>
                  <a:pt x="277942" y="1782394"/>
                  <a:pt x="314960" y="1745376"/>
                  <a:pt x="314960" y="1699717"/>
                </a:cubicBezTo>
                <a:close/>
                <a:moveTo>
                  <a:pt x="398018" y="1616050"/>
                </a:moveTo>
                <a:cubicBezTo>
                  <a:pt x="352359" y="1616050"/>
                  <a:pt x="315341" y="1653068"/>
                  <a:pt x="315341" y="1698727"/>
                </a:cubicBezTo>
                <a:lnTo>
                  <a:pt x="482143" y="1698727"/>
                </a:lnTo>
                <a:cubicBezTo>
                  <a:pt x="482143" y="1653068"/>
                  <a:pt x="445125" y="1616050"/>
                  <a:pt x="399466" y="1616050"/>
                </a:cubicBezTo>
                <a:close/>
                <a:moveTo>
                  <a:pt x="729580" y="1615615"/>
                </a:moveTo>
                <a:cubicBezTo>
                  <a:pt x="683966" y="1615897"/>
                  <a:pt x="647215" y="1653106"/>
                  <a:pt x="647497" y="1698727"/>
                </a:cubicBezTo>
                <a:lnTo>
                  <a:pt x="811708" y="1698727"/>
                </a:lnTo>
                <a:lnTo>
                  <a:pt x="811708" y="1685468"/>
                </a:lnTo>
                <a:cubicBezTo>
                  <a:pt x="805398" y="1645067"/>
                  <a:pt x="770476" y="1615356"/>
                  <a:pt x="729580" y="1615615"/>
                </a:cubicBezTo>
                <a:close/>
                <a:moveTo>
                  <a:pt x="481838" y="1527048"/>
                </a:moveTo>
                <a:cubicBezTo>
                  <a:pt x="481838" y="1572707"/>
                  <a:pt x="518856" y="1609725"/>
                  <a:pt x="564515" y="1609725"/>
                </a:cubicBezTo>
                <a:lnTo>
                  <a:pt x="564820" y="1609725"/>
                </a:lnTo>
                <a:cubicBezTo>
                  <a:pt x="610365" y="1609557"/>
                  <a:pt x="647192" y="1572593"/>
                  <a:pt x="647192" y="1527048"/>
                </a:cubicBezTo>
                <a:close/>
                <a:moveTo>
                  <a:pt x="149911" y="1526819"/>
                </a:moveTo>
                <a:cubicBezTo>
                  <a:pt x="149911" y="1572479"/>
                  <a:pt x="186927" y="1609496"/>
                  <a:pt x="232588" y="1609496"/>
                </a:cubicBezTo>
                <a:cubicBezTo>
                  <a:pt x="278247" y="1609496"/>
                  <a:pt x="315265" y="1572479"/>
                  <a:pt x="315265" y="1526819"/>
                </a:cubicBezTo>
                <a:close/>
                <a:moveTo>
                  <a:pt x="398018" y="1442466"/>
                </a:moveTo>
                <a:cubicBezTo>
                  <a:pt x="352359" y="1442466"/>
                  <a:pt x="315341" y="1479484"/>
                  <a:pt x="315341" y="1525143"/>
                </a:cubicBezTo>
                <a:lnTo>
                  <a:pt x="480695" y="1525143"/>
                </a:lnTo>
                <a:lnTo>
                  <a:pt x="482143" y="1525143"/>
                </a:lnTo>
                <a:cubicBezTo>
                  <a:pt x="482143" y="1479484"/>
                  <a:pt x="445125" y="1442466"/>
                  <a:pt x="399466" y="1442466"/>
                </a:cubicBezTo>
                <a:close/>
                <a:moveTo>
                  <a:pt x="729580" y="1442032"/>
                </a:moveTo>
                <a:cubicBezTo>
                  <a:pt x="683966" y="1442314"/>
                  <a:pt x="647215" y="1479522"/>
                  <a:pt x="647497" y="1525143"/>
                </a:cubicBezTo>
                <a:lnTo>
                  <a:pt x="811708" y="1525143"/>
                </a:lnTo>
                <a:lnTo>
                  <a:pt x="811708" y="1511884"/>
                </a:lnTo>
                <a:cubicBezTo>
                  <a:pt x="805398" y="1471483"/>
                  <a:pt x="770476" y="1441773"/>
                  <a:pt x="729580" y="1442032"/>
                </a:cubicBezTo>
                <a:close/>
                <a:moveTo>
                  <a:pt x="481838" y="1353464"/>
                </a:moveTo>
                <a:cubicBezTo>
                  <a:pt x="481838" y="1399124"/>
                  <a:pt x="518856" y="1436141"/>
                  <a:pt x="564515" y="1436141"/>
                </a:cubicBezTo>
                <a:lnTo>
                  <a:pt x="564820" y="1436141"/>
                </a:lnTo>
                <a:cubicBezTo>
                  <a:pt x="610365" y="1435974"/>
                  <a:pt x="647192" y="1399009"/>
                  <a:pt x="647192" y="1353464"/>
                </a:cubicBezTo>
                <a:close/>
                <a:moveTo>
                  <a:pt x="149911" y="1353236"/>
                </a:moveTo>
                <a:cubicBezTo>
                  <a:pt x="149911" y="1398895"/>
                  <a:pt x="186927" y="1435913"/>
                  <a:pt x="232588" y="1435913"/>
                </a:cubicBezTo>
                <a:lnTo>
                  <a:pt x="232588" y="1436141"/>
                </a:lnTo>
                <a:cubicBezTo>
                  <a:pt x="278216" y="1435974"/>
                  <a:pt x="315090" y="1398864"/>
                  <a:pt x="314960" y="1353236"/>
                </a:cubicBezTo>
                <a:close/>
                <a:moveTo>
                  <a:pt x="398018" y="1268882"/>
                </a:moveTo>
                <a:cubicBezTo>
                  <a:pt x="352359" y="1268882"/>
                  <a:pt x="315341" y="1305900"/>
                  <a:pt x="315341" y="1351559"/>
                </a:cubicBezTo>
                <a:lnTo>
                  <a:pt x="480695" y="1351559"/>
                </a:lnTo>
                <a:lnTo>
                  <a:pt x="482143" y="1351559"/>
                </a:lnTo>
                <a:cubicBezTo>
                  <a:pt x="482143" y="1305900"/>
                  <a:pt x="445125" y="1268882"/>
                  <a:pt x="399466" y="1268882"/>
                </a:cubicBezTo>
                <a:close/>
                <a:moveTo>
                  <a:pt x="729580" y="1268448"/>
                </a:moveTo>
                <a:cubicBezTo>
                  <a:pt x="683966" y="1268730"/>
                  <a:pt x="647215" y="1305938"/>
                  <a:pt x="647497" y="1351559"/>
                </a:cubicBezTo>
                <a:lnTo>
                  <a:pt x="811708" y="1351559"/>
                </a:lnTo>
                <a:lnTo>
                  <a:pt x="811708" y="1338301"/>
                </a:lnTo>
                <a:cubicBezTo>
                  <a:pt x="805398" y="1297899"/>
                  <a:pt x="770476" y="1268189"/>
                  <a:pt x="729580" y="1268448"/>
                </a:cubicBezTo>
                <a:close/>
                <a:moveTo>
                  <a:pt x="481838" y="1179881"/>
                </a:moveTo>
                <a:cubicBezTo>
                  <a:pt x="481838" y="1225540"/>
                  <a:pt x="518856" y="1262558"/>
                  <a:pt x="564515" y="1262558"/>
                </a:cubicBezTo>
                <a:lnTo>
                  <a:pt x="564820" y="1262558"/>
                </a:lnTo>
                <a:cubicBezTo>
                  <a:pt x="610365" y="1262390"/>
                  <a:pt x="647192" y="1225426"/>
                  <a:pt x="647192" y="1179881"/>
                </a:cubicBezTo>
                <a:close/>
                <a:moveTo>
                  <a:pt x="149606" y="1179881"/>
                </a:moveTo>
                <a:cubicBezTo>
                  <a:pt x="149606" y="1225540"/>
                  <a:pt x="186622" y="1262558"/>
                  <a:pt x="232283" y="1262558"/>
                </a:cubicBezTo>
                <a:cubicBezTo>
                  <a:pt x="277942" y="1262558"/>
                  <a:pt x="314960" y="1225540"/>
                  <a:pt x="314960" y="1179881"/>
                </a:cubicBezTo>
                <a:close/>
                <a:moveTo>
                  <a:pt x="398018" y="1095299"/>
                </a:moveTo>
                <a:cubicBezTo>
                  <a:pt x="352359" y="1095299"/>
                  <a:pt x="315341" y="1132317"/>
                  <a:pt x="315341" y="1177976"/>
                </a:cubicBezTo>
                <a:lnTo>
                  <a:pt x="480695" y="1177976"/>
                </a:lnTo>
                <a:lnTo>
                  <a:pt x="482143" y="1177976"/>
                </a:lnTo>
                <a:cubicBezTo>
                  <a:pt x="482143" y="1132317"/>
                  <a:pt x="445125" y="1095299"/>
                  <a:pt x="399466" y="1095299"/>
                </a:cubicBezTo>
                <a:close/>
                <a:moveTo>
                  <a:pt x="729580" y="1094865"/>
                </a:moveTo>
                <a:cubicBezTo>
                  <a:pt x="683966" y="1095146"/>
                  <a:pt x="647215" y="1132355"/>
                  <a:pt x="647497" y="1177976"/>
                </a:cubicBezTo>
                <a:lnTo>
                  <a:pt x="811708" y="1177976"/>
                </a:lnTo>
                <a:lnTo>
                  <a:pt x="811708" y="1164717"/>
                </a:lnTo>
                <a:cubicBezTo>
                  <a:pt x="805398" y="1124316"/>
                  <a:pt x="770476" y="1094605"/>
                  <a:pt x="729580" y="1094865"/>
                </a:cubicBezTo>
                <a:close/>
                <a:moveTo>
                  <a:pt x="481838" y="1006297"/>
                </a:moveTo>
                <a:cubicBezTo>
                  <a:pt x="481838" y="1051956"/>
                  <a:pt x="518856" y="1088974"/>
                  <a:pt x="564515" y="1088974"/>
                </a:cubicBezTo>
                <a:lnTo>
                  <a:pt x="564820" y="1088974"/>
                </a:lnTo>
                <a:cubicBezTo>
                  <a:pt x="610365" y="1088807"/>
                  <a:pt x="647192" y="1051842"/>
                  <a:pt x="647192" y="1006297"/>
                </a:cubicBezTo>
                <a:close/>
                <a:moveTo>
                  <a:pt x="149606" y="1006297"/>
                </a:moveTo>
                <a:cubicBezTo>
                  <a:pt x="149606" y="1051956"/>
                  <a:pt x="186622" y="1088974"/>
                  <a:pt x="232283" y="1088974"/>
                </a:cubicBezTo>
                <a:cubicBezTo>
                  <a:pt x="277942" y="1088974"/>
                  <a:pt x="314960" y="1051956"/>
                  <a:pt x="314960" y="1006297"/>
                </a:cubicBezTo>
                <a:close/>
                <a:moveTo>
                  <a:pt x="398018" y="922630"/>
                </a:moveTo>
                <a:cubicBezTo>
                  <a:pt x="352359" y="922630"/>
                  <a:pt x="315341" y="959648"/>
                  <a:pt x="315341" y="1005307"/>
                </a:cubicBezTo>
                <a:lnTo>
                  <a:pt x="482143" y="1005307"/>
                </a:lnTo>
                <a:cubicBezTo>
                  <a:pt x="482143" y="959648"/>
                  <a:pt x="445125" y="922630"/>
                  <a:pt x="399466" y="922630"/>
                </a:cubicBezTo>
                <a:close/>
                <a:moveTo>
                  <a:pt x="729580" y="922195"/>
                </a:moveTo>
                <a:cubicBezTo>
                  <a:pt x="683966" y="922477"/>
                  <a:pt x="647215" y="959686"/>
                  <a:pt x="647497" y="1005307"/>
                </a:cubicBezTo>
                <a:lnTo>
                  <a:pt x="811708" y="1005307"/>
                </a:lnTo>
                <a:lnTo>
                  <a:pt x="811708" y="992048"/>
                </a:lnTo>
                <a:cubicBezTo>
                  <a:pt x="805398" y="951647"/>
                  <a:pt x="770476" y="921936"/>
                  <a:pt x="729580" y="922195"/>
                </a:cubicBezTo>
                <a:close/>
                <a:moveTo>
                  <a:pt x="481838" y="833628"/>
                </a:moveTo>
                <a:cubicBezTo>
                  <a:pt x="481838" y="879287"/>
                  <a:pt x="518856" y="916305"/>
                  <a:pt x="564515" y="916305"/>
                </a:cubicBezTo>
                <a:lnTo>
                  <a:pt x="564820" y="916305"/>
                </a:lnTo>
                <a:cubicBezTo>
                  <a:pt x="610365" y="916137"/>
                  <a:pt x="647192" y="879173"/>
                  <a:pt x="647192" y="833628"/>
                </a:cubicBezTo>
                <a:close/>
                <a:moveTo>
                  <a:pt x="149911" y="833399"/>
                </a:moveTo>
                <a:cubicBezTo>
                  <a:pt x="149911" y="879058"/>
                  <a:pt x="186927" y="916076"/>
                  <a:pt x="232588" y="916076"/>
                </a:cubicBezTo>
                <a:cubicBezTo>
                  <a:pt x="278247" y="916076"/>
                  <a:pt x="315265" y="879058"/>
                  <a:pt x="315265" y="833399"/>
                </a:cubicBezTo>
                <a:close/>
                <a:moveTo>
                  <a:pt x="398018" y="749046"/>
                </a:moveTo>
                <a:cubicBezTo>
                  <a:pt x="352359" y="749046"/>
                  <a:pt x="315341" y="786064"/>
                  <a:pt x="315341" y="831723"/>
                </a:cubicBezTo>
                <a:lnTo>
                  <a:pt x="480695" y="831723"/>
                </a:lnTo>
                <a:lnTo>
                  <a:pt x="482143" y="831723"/>
                </a:lnTo>
                <a:cubicBezTo>
                  <a:pt x="482143" y="786064"/>
                  <a:pt x="445125" y="749046"/>
                  <a:pt x="399466" y="749046"/>
                </a:cubicBezTo>
                <a:close/>
                <a:moveTo>
                  <a:pt x="729580" y="748609"/>
                </a:moveTo>
                <a:cubicBezTo>
                  <a:pt x="683966" y="748894"/>
                  <a:pt x="647215" y="786102"/>
                  <a:pt x="647497" y="831723"/>
                </a:cubicBezTo>
                <a:lnTo>
                  <a:pt x="811708" y="831723"/>
                </a:lnTo>
                <a:lnTo>
                  <a:pt x="811708" y="818464"/>
                </a:lnTo>
                <a:cubicBezTo>
                  <a:pt x="805398" y="778063"/>
                  <a:pt x="770476" y="748354"/>
                  <a:pt x="729580" y="748609"/>
                </a:cubicBezTo>
                <a:close/>
                <a:moveTo>
                  <a:pt x="481838" y="660044"/>
                </a:moveTo>
                <a:cubicBezTo>
                  <a:pt x="481838" y="705706"/>
                  <a:pt x="518856" y="742721"/>
                  <a:pt x="564515" y="742721"/>
                </a:cubicBezTo>
                <a:lnTo>
                  <a:pt x="564820" y="742721"/>
                </a:lnTo>
                <a:cubicBezTo>
                  <a:pt x="610365" y="742554"/>
                  <a:pt x="647192" y="705587"/>
                  <a:pt x="647192" y="660044"/>
                </a:cubicBezTo>
                <a:close/>
                <a:moveTo>
                  <a:pt x="149911" y="660044"/>
                </a:moveTo>
                <a:cubicBezTo>
                  <a:pt x="149911" y="705706"/>
                  <a:pt x="186927" y="742721"/>
                  <a:pt x="232588" y="742721"/>
                </a:cubicBezTo>
                <a:cubicBezTo>
                  <a:pt x="278133" y="742554"/>
                  <a:pt x="314960" y="705587"/>
                  <a:pt x="314960" y="660044"/>
                </a:cubicBezTo>
                <a:close/>
                <a:moveTo>
                  <a:pt x="398018" y="575462"/>
                </a:moveTo>
                <a:cubicBezTo>
                  <a:pt x="352359" y="575462"/>
                  <a:pt x="315341" y="612478"/>
                  <a:pt x="315341" y="658139"/>
                </a:cubicBezTo>
                <a:lnTo>
                  <a:pt x="480695" y="658139"/>
                </a:lnTo>
                <a:lnTo>
                  <a:pt x="482143" y="658139"/>
                </a:lnTo>
                <a:cubicBezTo>
                  <a:pt x="482143" y="612478"/>
                  <a:pt x="445125" y="575462"/>
                  <a:pt x="399466" y="575462"/>
                </a:cubicBezTo>
                <a:close/>
                <a:moveTo>
                  <a:pt x="729580" y="575025"/>
                </a:moveTo>
                <a:cubicBezTo>
                  <a:pt x="683966" y="575310"/>
                  <a:pt x="647215" y="612522"/>
                  <a:pt x="647497" y="658139"/>
                </a:cubicBezTo>
                <a:lnTo>
                  <a:pt x="811708" y="658139"/>
                </a:lnTo>
                <a:lnTo>
                  <a:pt x="811708" y="644881"/>
                </a:lnTo>
                <a:cubicBezTo>
                  <a:pt x="805398" y="604476"/>
                  <a:pt x="770476" y="574771"/>
                  <a:pt x="729580" y="575025"/>
                </a:cubicBezTo>
                <a:close/>
                <a:moveTo>
                  <a:pt x="481838" y="486461"/>
                </a:moveTo>
                <a:cubicBezTo>
                  <a:pt x="481838" y="532122"/>
                  <a:pt x="518856" y="569138"/>
                  <a:pt x="564515" y="569138"/>
                </a:cubicBezTo>
                <a:lnTo>
                  <a:pt x="564820" y="569138"/>
                </a:lnTo>
                <a:cubicBezTo>
                  <a:pt x="610365" y="568970"/>
                  <a:pt x="647192" y="532003"/>
                  <a:pt x="647192" y="486461"/>
                </a:cubicBezTo>
                <a:close/>
                <a:moveTo>
                  <a:pt x="149606" y="486461"/>
                </a:moveTo>
                <a:cubicBezTo>
                  <a:pt x="149606" y="532122"/>
                  <a:pt x="186622" y="569138"/>
                  <a:pt x="232283" y="569138"/>
                </a:cubicBezTo>
                <a:cubicBezTo>
                  <a:pt x="277942" y="569138"/>
                  <a:pt x="314960" y="532122"/>
                  <a:pt x="314960" y="486461"/>
                </a:cubicBezTo>
                <a:close/>
                <a:moveTo>
                  <a:pt x="398018" y="401879"/>
                </a:moveTo>
                <a:cubicBezTo>
                  <a:pt x="352359" y="401879"/>
                  <a:pt x="315341" y="438894"/>
                  <a:pt x="315341" y="484556"/>
                </a:cubicBezTo>
                <a:lnTo>
                  <a:pt x="480695" y="484556"/>
                </a:lnTo>
                <a:lnTo>
                  <a:pt x="482143" y="484556"/>
                </a:lnTo>
                <a:cubicBezTo>
                  <a:pt x="482143" y="438894"/>
                  <a:pt x="445125" y="401879"/>
                  <a:pt x="399466" y="401879"/>
                </a:cubicBezTo>
                <a:close/>
                <a:moveTo>
                  <a:pt x="729580" y="401441"/>
                </a:moveTo>
                <a:cubicBezTo>
                  <a:pt x="683966" y="401726"/>
                  <a:pt x="647215" y="438938"/>
                  <a:pt x="647497" y="484556"/>
                </a:cubicBezTo>
                <a:lnTo>
                  <a:pt x="811708" y="484556"/>
                </a:lnTo>
                <a:lnTo>
                  <a:pt x="811708" y="471297"/>
                </a:lnTo>
                <a:cubicBezTo>
                  <a:pt x="805398" y="430893"/>
                  <a:pt x="770476" y="401187"/>
                  <a:pt x="729580" y="401441"/>
                </a:cubicBezTo>
                <a:close/>
                <a:moveTo>
                  <a:pt x="481838" y="312877"/>
                </a:moveTo>
                <a:cubicBezTo>
                  <a:pt x="481838" y="358539"/>
                  <a:pt x="518856" y="395554"/>
                  <a:pt x="564515" y="395554"/>
                </a:cubicBezTo>
                <a:lnTo>
                  <a:pt x="564820" y="395554"/>
                </a:lnTo>
                <a:cubicBezTo>
                  <a:pt x="610365" y="395387"/>
                  <a:pt x="647192" y="358420"/>
                  <a:pt x="647192" y="312877"/>
                </a:cubicBezTo>
                <a:close/>
                <a:moveTo>
                  <a:pt x="149606" y="312877"/>
                </a:moveTo>
                <a:cubicBezTo>
                  <a:pt x="149606" y="358539"/>
                  <a:pt x="186622" y="395554"/>
                  <a:pt x="232283" y="395554"/>
                </a:cubicBezTo>
                <a:cubicBezTo>
                  <a:pt x="277942" y="395554"/>
                  <a:pt x="314960" y="358539"/>
                  <a:pt x="314960" y="312877"/>
                </a:cubicBezTo>
                <a:lnTo>
                  <a:pt x="149911" y="312877"/>
                </a:lnTo>
                <a:close/>
                <a:moveTo>
                  <a:pt x="398018" y="229210"/>
                </a:moveTo>
                <a:cubicBezTo>
                  <a:pt x="352359" y="229210"/>
                  <a:pt x="315341" y="266225"/>
                  <a:pt x="315341" y="311887"/>
                </a:cubicBezTo>
                <a:lnTo>
                  <a:pt x="482143" y="311887"/>
                </a:lnTo>
                <a:cubicBezTo>
                  <a:pt x="482143" y="266225"/>
                  <a:pt x="445125" y="229210"/>
                  <a:pt x="399466" y="229210"/>
                </a:cubicBezTo>
                <a:close/>
                <a:moveTo>
                  <a:pt x="729580" y="228772"/>
                </a:moveTo>
                <a:cubicBezTo>
                  <a:pt x="683966" y="229057"/>
                  <a:pt x="647215" y="266269"/>
                  <a:pt x="647497" y="311887"/>
                </a:cubicBezTo>
                <a:lnTo>
                  <a:pt x="811708" y="311887"/>
                </a:lnTo>
                <a:lnTo>
                  <a:pt x="811708" y="298628"/>
                </a:lnTo>
                <a:cubicBezTo>
                  <a:pt x="805398" y="258224"/>
                  <a:pt x="770476" y="228518"/>
                  <a:pt x="729580" y="228772"/>
                </a:cubicBezTo>
                <a:close/>
                <a:moveTo>
                  <a:pt x="482143" y="140208"/>
                </a:moveTo>
                <a:cubicBezTo>
                  <a:pt x="482143" y="185869"/>
                  <a:pt x="519161" y="222885"/>
                  <a:pt x="564820" y="222885"/>
                </a:cubicBezTo>
                <a:cubicBezTo>
                  <a:pt x="610479" y="222885"/>
                  <a:pt x="647497" y="185869"/>
                  <a:pt x="647497" y="140208"/>
                </a:cubicBezTo>
                <a:close/>
                <a:moveTo>
                  <a:pt x="149606" y="140208"/>
                </a:moveTo>
                <a:cubicBezTo>
                  <a:pt x="149606" y="185869"/>
                  <a:pt x="186622" y="222885"/>
                  <a:pt x="232283" y="222885"/>
                </a:cubicBezTo>
                <a:cubicBezTo>
                  <a:pt x="277942" y="222885"/>
                  <a:pt x="314960" y="185869"/>
                  <a:pt x="314960" y="140208"/>
                </a:cubicBezTo>
                <a:close/>
                <a:moveTo>
                  <a:pt x="398018" y="55626"/>
                </a:moveTo>
                <a:cubicBezTo>
                  <a:pt x="352359" y="55626"/>
                  <a:pt x="315341" y="92642"/>
                  <a:pt x="315341" y="138303"/>
                </a:cubicBezTo>
                <a:lnTo>
                  <a:pt x="482143" y="138303"/>
                </a:lnTo>
                <a:cubicBezTo>
                  <a:pt x="482143" y="92642"/>
                  <a:pt x="445125" y="55626"/>
                  <a:pt x="399466" y="55626"/>
                </a:cubicBezTo>
                <a:close/>
                <a:moveTo>
                  <a:pt x="729580" y="55189"/>
                </a:moveTo>
                <a:cubicBezTo>
                  <a:pt x="683966" y="55473"/>
                  <a:pt x="647215" y="92684"/>
                  <a:pt x="647497" y="138303"/>
                </a:cubicBezTo>
                <a:lnTo>
                  <a:pt x="811708" y="138303"/>
                </a:lnTo>
                <a:lnTo>
                  <a:pt x="811708" y="125044"/>
                </a:lnTo>
                <a:cubicBezTo>
                  <a:pt x="805398" y="84640"/>
                  <a:pt x="770476" y="54934"/>
                  <a:pt x="729580" y="55189"/>
                </a:cubicBezTo>
                <a:close/>
                <a:moveTo>
                  <a:pt x="0" y="0"/>
                </a:moveTo>
                <a:lnTo>
                  <a:pt x="156997" y="0"/>
                </a:lnTo>
                <a:cubicBezTo>
                  <a:pt x="170212" y="29949"/>
                  <a:pt x="199853" y="49281"/>
                  <a:pt x="232588" y="49301"/>
                </a:cubicBezTo>
                <a:cubicBezTo>
                  <a:pt x="265354" y="49312"/>
                  <a:pt x="295026" y="29975"/>
                  <a:pt x="308254" y="0"/>
                </a:cubicBezTo>
                <a:lnTo>
                  <a:pt x="489229" y="0"/>
                </a:lnTo>
                <a:cubicBezTo>
                  <a:pt x="502443" y="29949"/>
                  <a:pt x="532084" y="49281"/>
                  <a:pt x="564820" y="49301"/>
                </a:cubicBezTo>
                <a:cubicBezTo>
                  <a:pt x="597586" y="49312"/>
                  <a:pt x="627258" y="29975"/>
                  <a:pt x="640486" y="0"/>
                </a:cubicBezTo>
                <a:lnTo>
                  <a:pt x="811708" y="0"/>
                </a:lnTo>
                <a:lnTo>
                  <a:pt x="4635500" y="0"/>
                </a:lnTo>
                <a:lnTo>
                  <a:pt x="4635500" y="6858000"/>
                </a:lnTo>
                <a:lnTo>
                  <a:pt x="801954" y="6858000"/>
                </a:lnTo>
                <a:cubicBezTo>
                  <a:pt x="794609" y="6845084"/>
                  <a:pt x="783918" y="6834386"/>
                  <a:pt x="770994" y="6827040"/>
                </a:cubicBezTo>
                <a:cubicBezTo>
                  <a:pt x="731378" y="6804516"/>
                  <a:pt x="680994" y="6818376"/>
                  <a:pt x="658470" y="6858000"/>
                </a:cubicBezTo>
                <a:lnTo>
                  <a:pt x="471246" y="6858000"/>
                </a:lnTo>
                <a:cubicBezTo>
                  <a:pt x="456562" y="6832191"/>
                  <a:pt x="429161" y="6816250"/>
                  <a:pt x="399466" y="6816243"/>
                </a:cubicBezTo>
                <a:lnTo>
                  <a:pt x="398018" y="6816243"/>
                </a:lnTo>
                <a:cubicBezTo>
                  <a:pt x="368346" y="6816258"/>
                  <a:pt x="340967" y="6832206"/>
                  <a:pt x="326314" y="6858000"/>
                </a:cubicBezTo>
                <a:lnTo>
                  <a:pt x="139014" y="6858000"/>
                </a:lnTo>
                <a:cubicBezTo>
                  <a:pt x="131670" y="6845084"/>
                  <a:pt x="120975" y="6834386"/>
                  <a:pt x="108056" y="6827040"/>
                </a:cubicBezTo>
                <a:cubicBezTo>
                  <a:pt x="78340" y="6810147"/>
                  <a:pt x="42572" y="6813720"/>
                  <a:pt x="17043" y="6833279"/>
                </a:cubicBezTo>
                <a:lnTo>
                  <a:pt x="0" y="6852864"/>
                </a:lnTo>
                <a:lnTo>
                  <a:pt x="0" y="6725336"/>
                </a:lnTo>
                <a:lnTo>
                  <a:pt x="149911" y="6725336"/>
                </a:lnTo>
                <a:cubicBezTo>
                  <a:pt x="149911" y="6679677"/>
                  <a:pt x="112895" y="6642659"/>
                  <a:pt x="67234" y="6642659"/>
                </a:cubicBezTo>
                <a:cubicBezTo>
                  <a:pt x="44404" y="6642659"/>
                  <a:pt x="23734" y="6651914"/>
                  <a:pt x="8773" y="6666876"/>
                </a:cubicBezTo>
                <a:lnTo>
                  <a:pt x="0" y="6679887"/>
                </a:lnTo>
                <a:lnTo>
                  <a:pt x="0" y="6552667"/>
                </a:lnTo>
                <a:lnTo>
                  <a:pt x="149911" y="6552667"/>
                </a:lnTo>
                <a:cubicBezTo>
                  <a:pt x="149911" y="6507008"/>
                  <a:pt x="112895" y="6469990"/>
                  <a:pt x="67234" y="6469990"/>
                </a:cubicBezTo>
                <a:cubicBezTo>
                  <a:pt x="44404" y="6469990"/>
                  <a:pt x="23734" y="6479245"/>
                  <a:pt x="8773" y="6494207"/>
                </a:cubicBezTo>
                <a:lnTo>
                  <a:pt x="0" y="6507218"/>
                </a:lnTo>
                <a:lnTo>
                  <a:pt x="0" y="6379083"/>
                </a:lnTo>
                <a:lnTo>
                  <a:pt x="149911" y="6379083"/>
                </a:lnTo>
                <a:cubicBezTo>
                  <a:pt x="149911" y="6333424"/>
                  <a:pt x="112895" y="6296406"/>
                  <a:pt x="67234" y="6296406"/>
                </a:cubicBezTo>
                <a:cubicBezTo>
                  <a:pt x="44404" y="6296406"/>
                  <a:pt x="23734" y="6305661"/>
                  <a:pt x="8773" y="6320623"/>
                </a:cubicBezTo>
                <a:lnTo>
                  <a:pt x="0" y="6333634"/>
                </a:lnTo>
                <a:lnTo>
                  <a:pt x="0" y="6205500"/>
                </a:lnTo>
                <a:lnTo>
                  <a:pt x="149911" y="6205500"/>
                </a:lnTo>
                <a:cubicBezTo>
                  <a:pt x="149911" y="6159841"/>
                  <a:pt x="112895" y="6122823"/>
                  <a:pt x="67234" y="6122823"/>
                </a:cubicBezTo>
                <a:cubicBezTo>
                  <a:pt x="44404" y="6122823"/>
                  <a:pt x="23734" y="6132078"/>
                  <a:pt x="8773" y="6147040"/>
                </a:cubicBezTo>
                <a:lnTo>
                  <a:pt x="0" y="6160051"/>
                </a:lnTo>
                <a:lnTo>
                  <a:pt x="0" y="6031916"/>
                </a:lnTo>
                <a:lnTo>
                  <a:pt x="149911" y="6031916"/>
                </a:lnTo>
                <a:cubicBezTo>
                  <a:pt x="149911" y="5986257"/>
                  <a:pt x="112895" y="5949239"/>
                  <a:pt x="67234" y="5949239"/>
                </a:cubicBezTo>
                <a:cubicBezTo>
                  <a:pt x="44404" y="5949239"/>
                  <a:pt x="23734" y="5958494"/>
                  <a:pt x="8773" y="5973456"/>
                </a:cubicBezTo>
                <a:lnTo>
                  <a:pt x="0" y="5986467"/>
                </a:lnTo>
                <a:lnTo>
                  <a:pt x="0" y="5859247"/>
                </a:lnTo>
                <a:lnTo>
                  <a:pt x="149911" y="5859247"/>
                </a:lnTo>
                <a:cubicBezTo>
                  <a:pt x="149911" y="5813588"/>
                  <a:pt x="112895" y="5776570"/>
                  <a:pt x="67234" y="5776570"/>
                </a:cubicBezTo>
                <a:cubicBezTo>
                  <a:pt x="44404" y="5776570"/>
                  <a:pt x="23734" y="5785825"/>
                  <a:pt x="8773" y="5800787"/>
                </a:cubicBezTo>
                <a:lnTo>
                  <a:pt x="0" y="5813798"/>
                </a:lnTo>
                <a:lnTo>
                  <a:pt x="0" y="5685663"/>
                </a:lnTo>
                <a:lnTo>
                  <a:pt x="149911" y="5685663"/>
                </a:lnTo>
                <a:cubicBezTo>
                  <a:pt x="149911" y="5640004"/>
                  <a:pt x="112895" y="5602986"/>
                  <a:pt x="67234" y="5602986"/>
                </a:cubicBezTo>
                <a:cubicBezTo>
                  <a:pt x="44404" y="5602986"/>
                  <a:pt x="23734" y="5612241"/>
                  <a:pt x="8773" y="5627203"/>
                </a:cubicBezTo>
                <a:lnTo>
                  <a:pt x="0" y="5640214"/>
                </a:lnTo>
                <a:lnTo>
                  <a:pt x="0" y="5512080"/>
                </a:lnTo>
                <a:lnTo>
                  <a:pt x="149911" y="5512080"/>
                </a:lnTo>
                <a:cubicBezTo>
                  <a:pt x="149911" y="5466421"/>
                  <a:pt x="112895" y="5429403"/>
                  <a:pt x="67234" y="5429403"/>
                </a:cubicBezTo>
                <a:cubicBezTo>
                  <a:pt x="44404" y="5429403"/>
                  <a:pt x="23734" y="5438658"/>
                  <a:pt x="8773" y="5453620"/>
                </a:cubicBezTo>
                <a:lnTo>
                  <a:pt x="0" y="5466631"/>
                </a:lnTo>
                <a:lnTo>
                  <a:pt x="0" y="5338496"/>
                </a:lnTo>
                <a:lnTo>
                  <a:pt x="149911" y="5338496"/>
                </a:lnTo>
                <a:cubicBezTo>
                  <a:pt x="149911" y="5292837"/>
                  <a:pt x="112895" y="5255819"/>
                  <a:pt x="67234" y="5255819"/>
                </a:cubicBezTo>
                <a:cubicBezTo>
                  <a:pt x="44404" y="5255819"/>
                  <a:pt x="23734" y="5265074"/>
                  <a:pt x="8773" y="5280036"/>
                </a:cubicBezTo>
                <a:lnTo>
                  <a:pt x="0" y="5293047"/>
                </a:lnTo>
                <a:lnTo>
                  <a:pt x="0" y="5165827"/>
                </a:lnTo>
                <a:lnTo>
                  <a:pt x="149911" y="5165827"/>
                </a:lnTo>
                <a:cubicBezTo>
                  <a:pt x="149911" y="5120168"/>
                  <a:pt x="112895" y="5083150"/>
                  <a:pt x="67234" y="5083150"/>
                </a:cubicBezTo>
                <a:cubicBezTo>
                  <a:pt x="44404" y="5083150"/>
                  <a:pt x="23734" y="5092405"/>
                  <a:pt x="8773" y="5107367"/>
                </a:cubicBezTo>
                <a:lnTo>
                  <a:pt x="0" y="5120378"/>
                </a:lnTo>
                <a:lnTo>
                  <a:pt x="0" y="4992243"/>
                </a:lnTo>
                <a:lnTo>
                  <a:pt x="149911" y="4992243"/>
                </a:lnTo>
                <a:cubicBezTo>
                  <a:pt x="149911" y="4946584"/>
                  <a:pt x="112895" y="4909566"/>
                  <a:pt x="67234" y="4909566"/>
                </a:cubicBezTo>
                <a:cubicBezTo>
                  <a:pt x="44404" y="4909566"/>
                  <a:pt x="23734" y="4918821"/>
                  <a:pt x="8773" y="4933783"/>
                </a:cubicBezTo>
                <a:lnTo>
                  <a:pt x="0" y="4946794"/>
                </a:lnTo>
                <a:lnTo>
                  <a:pt x="0" y="4818660"/>
                </a:lnTo>
                <a:lnTo>
                  <a:pt x="149911" y="4818660"/>
                </a:lnTo>
                <a:cubicBezTo>
                  <a:pt x="149911" y="4773001"/>
                  <a:pt x="112895" y="4735983"/>
                  <a:pt x="67234" y="4735983"/>
                </a:cubicBezTo>
                <a:cubicBezTo>
                  <a:pt x="44404" y="4735983"/>
                  <a:pt x="23734" y="4745238"/>
                  <a:pt x="8773" y="4760200"/>
                </a:cubicBezTo>
                <a:lnTo>
                  <a:pt x="0" y="4773211"/>
                </a:lnTo>
                <a:lnTo>
                  <a:pt x="0" y="4645076"/>
                </a:lnTo>
                <a:lnTo>
                  <a:pt x="149911" y="4645076"/>
                </a:lnTo>
                <a:cubicBezTo>
                  <a:pt x="149911" y="4599417"/>
                  <a:pt x="112895" y="4562399"/>
                  <a:pt x="67234" y="4562399"/>
                </a:cubicBezTo>
                <a:cubicBezTo>
                  <a:pt x="44404" y="4562399"/>
                  <a:pt x="23734" y="4571654"/>
                  <a:pt x="8773" y="4586616"/>
                </a:cubicBezTo>
                <a:lnTo>
                  <a:pt x="0" y="4599627"/>
                </a:lnTo>
                <a:lnTo>
                  <a:pt x="0" y="4472407"/>
                </a:lnTo>
                <a:lnTo>
                  <a:pt x="149911" y="4472407"/>
                </a:lnTo>
                <a:cubicBezTo>
                  <a:pt x="149911" y="4426748"/>
                  <a:pt x="112895" y="4389730"/>
                  <a:pt x="67234" y="4389730"/>
                </a:cubicBezTo>
                <a:cubicBezTo>
                  <a:pt x="44404" y="4389730"/>
                  <a:pt x="23734" y="4398985"/>
                  <a:pt x="8773" y="4413947"/>
                </a:cubicBezTo>
                <a:lnTo>
                  <a:pt x="0" y="4426958"/>
                </a:lnTo>
                <a:lnTo>
                  <a:pt x="0" y="4298823"/>
                </a:lnTo>
                <a:lnTo>
                  <a:pt x="149911" y="4298823"/>
                </a:lnTo>
                <a:cubicBezTo>
                  <a:pt x="149911" y="4253164"/>
                  <a:pt x="112895" y="4216146"/>
                  <a:pt x="67234" y="4216146"/>
                </a:cubicBezTo>
                <a:cubicBezTo>
                  <a:pt x="44404" y="4216146"/>
                  <a:pt x="23734" y="4225401"/>
                  <a:pt x="8773" y="4240363"/>
                </a:cubicBezTo>
                <a:lnTo>
                  <a:pt x="0" y="4253374"/>
                </a:lnTo>
                <a:lnTo>
                  <a:pt x="0" y="4125239"/>
                </a:lnTo>
                <a:lnTo>
                  <a:pt x="149911" y="4125239"/>
                </a:lnTo>
                <a:cubicBezTo>
                  <a:pt x="149911" y="4079580"/>
                  <a:pt x="112895" y="4042563"/>
                  <a:pt x="67234" y="4042563"/>
                </a:cubicBezTo>
                <a:cubicBezTo>
                  <a:pt x="44404" y="4042563"/>
                  <a:pt x="23734" y="4051817"/>
                  <a:pt x="8773" y="4066779"/>
                </a:cubicBezTo>
                <a:lnTo>
                  <a:pt x="0" y="4079790"/>
                </a:lnTo>
                <a:lnTo>
                  <a:pt x="0" y="3951656"/>
                </a:lnTo>
                <a:lnTo>
                  <a:pt x="149911" y="3951656"/>
                </a:lnTo>
                <a:cubicBezTo>
                  <a:pt x="149911" y="3905997"/>
                  <a:pt x="112895" y="3868979"/>
                  <a:pt x="67234" y="3868979"/>
                </a:cubicBezTo>
                <a:cubicBezTo>
                  <a:pt x="44404" y="3868979"/>
                  <a:pt x="23734" y="3878234"/>
                  <a:pt x="8773" y="3893196"/>
                </a:cubicBezTo>
                <a:lnTo>
                  <a:pt x="0" y="3906207"/>
                </a:lnTo>
                <a:lnTo>
                  <a:pt x="0" y="3778987"/>
                </a:lnTo>
                <a:lnTo>
                  <a:pt x="149911" y="3778987"/>
                </a:lnTo>
                <a:cubicBezTo>
                  <a:pt x="149911" y="3733328"/>
                  <a:pt x="112895" y="3696310"/>
                  <a:pt x="67234" y="3696310"/>
                </a:cubicBezTo>
                <a:cubicBezTo>
                  <a:pt x="44404" y="3696310"/>
                  <a:pt x="23734" y="3705565"/>
                  <a:pt x="8773" y="3720526"/>
                </a:cubicBezTo>
                <a:lnTo>
                  <a:pt x="0" y="3733538"/>
                </a:lnTo>
                <a:lnTo>
                  <a:pt x="0" y="3605403"/>
                </a:lnTo>
                <a:lnTo>
                  <a:pt x="149911" y="3605403"/>
                </a:lnTo>
                <a:cubicBezTo>
                  <a:pt x="149911" y="3559744"/>
                  <a:pt x="112895" y="3522726"/>
                  <a:pt x="67234" y="3522726"/>
                </a:cubicBezTo>
                <a:cubicBezTo>
                  <a:pt x="44404" y="3522726"/>
                  <a:pt x="23734" y="3531981"/>
                  <a:pt x="8773" y="3546942"/>
                </a:cubicBezTo>
                <a:lnTo>
                  <a:pt x="0" y="3559954"/>
                </a:lnTo>
                <a:lnTo>
                  <a:pt x="0" y="3431819"/>
                </a:lnTo>
                <a:lnTo>
                  <a:pt x="149911" y="3431819"/>
                </a:lnTo>
                <a:cubicBezTo>
                  <a:pt x="149911" y="3386160"/>
                  <a:pt x="112895" y="3349142"/>
                  <a:pt x="67234" y="3349142"/>
                </a:cubicBezTo>
                <a:cubicBezTo>
                  <a:pt x="44404" y="3349142"/>
                  <a:pt x="23734" y="3358397"/>
                  <a:pt x="8773" y="3373359"/>
                </a:cubicBezTo>
                <a:lnTo>
                  <a:pt x="0" y="3386370"/>
                </a:lnTo>
                <a:lnTo>
                  <a:pt x="0" y="3258236"/>
                </a:lnTo>
                <a:lnTo>
                  <a:pt x="149911" y="3258236"/>
                </a:lnTo>
                <a:cubicBezTo>
                  <a:pt x="149911" y="3212577"/>
                  <a:pt x="112895" y="3175559"/>
                  <a:pt x="67234" y="3175559"/>
                </a:cubicBezTo>
                <a:cubicBezTo>
                  <a:pt x="44404" y="3175559"/>
                  <a:pt x="23734" y="3184814"/>
                  <a:pt x="8773" y="3199776"/>
                </a:cubicBezTo>
                <a:lnTo>
                  <a:pt x="0" y="3212787"/>
                </a:lnTo>
                <a:lnTo>
                  <a:pt x="0" y="3085567"/>
                </a:lnTo>
                <a:lnTo>
                  <a:pt x="149911" y="3085567"/>
                </a:lnTo>
                <a:cubicBezTo>
                  <a:pt x="149911" y="3039908"/>
                  <a:pt x="112895" y="3002890"/>
                  <a:pt x="67234" y="3002890"/>
                </a:cubicBezTo>
                <a:cubicBezTo>
                  <a:pt x="44404" y="3002890"/>
                  <a:pt x="23734" y="3012145"/>
                  <a:pt x="8773" y="3027107"/>
                </a:cubicBezTo>
                <a:lnTo>
                  <a:pt x="0" y="3040118"/>
                </a:lnTo>
                <a:lnTo>
                  <a:pt x="0" y="2911983"/>
                </a:lnTo>
                <a:lnTo>
                  <a:pt x="149911" y="2911983"/>
                </a:lnTo>
                <a:cubicBezTo>
                  <a:pt x="149911" y="2866324"/>
                  <a:pt x="112895" y="2829306"/>
                  <a:pt x="67234" y="2829306"/>
                </a:cubicBezTo>
                <a:cubicBezTo>
                  <a:pt x="44404" y="2829306"/>
                  <a:pt x="23734" y="2838561"/>
                  <a:pt x="8773" y="2853523"/>
                </a:cubicBezTo>
                <a:lnTo>
                  <a:pt x="0" y="2866534"/>
                </a:lnTo>
                <a:lnTo>
                  <a:pt x="0" y="2738399"/>
                </a:lnTo>
                <a:lnTo>
                  <a:pt x="149911" y="2738399"/>
                </a:lnTo>
                <a:cubicBezTo>
                  <a:pt x="149911" y="2692740"/>
                  <a:pt x="112895" y="2655722"/>
                  <a:pt x="67234" y="2655722"/>
                </a:cubicBezTo>
                <a:cubicBezTo>
                  <a:pt x="44404" y="2655722"/>
                  <a:pt x="23734" y="2664977"/>
                  <a:pt x="8773" y="2679939"/>
                </a:cubicBezTo>
                <a:lnTo>
                  <a:pt x="0" y="2692950"/>
                </a:lnTo>
                <a:lnTo>
                  <a:pt x="0" y="2564816"/>
                </a:lnTo>
                <a:lnTo>
                  <a:pt x="149911" y="2564816"/>
                </a:lnTo>
                <a:cubicBezTo>
                  <a:pt x="149911" y="2519157"/>
                  <a:pt x="112895" y="2482139"/>
                  <a:pt x="67234" y="2482139"/>
                </a:cubicBezTo>
                <a:cubicBezTo>
                  <a:pt x="44404" y="2482139"/>
                  <a:pt x="23734" y="2491394"/>
                  <a:pt x="8773" y="2506356"/>
                </a:cubicBezTo>
                <a:lnTo>
                  <a:pt x="0" y="2519367"/>
                </a:lnTo>
                <a:lnTo>
                  <a:pt x="0" y="2392147"/>
                </a:lnTo>
                <a:lnTo>
                  <a:pt x="149911" y="2392147"/>
                </a:lnTo>
                <a:cubicBezTo>
                  <a:pt x="149911" y="2346488"/>
                  <a:pt x="112895" y="2309470"/>
                  <a:pt x="67234" y="2309470"/>
                </a:cubicBezTo>
                <a:cubicBezTo>
                  <a:pt x="44404" y="2309470"/>
                  <a:pt x="23734" y="2318725"/>
                  <a:pt x="8773" y="2333687"/>
                </a:cubicBezTo>
                <a:lnTo>
                  <a:pt x="0" y="2346698"/>
                </a:lnTo>
                <a:lnTo>
                  <a:pt x="0" y="2218563"/>
                </a:lnTo>
                <a:lnTo>
                  <a:pt x="149911" y="2218563"/>
                </a:lnTo>
                <a:cubicBezTo>
                  <a:pt x="149911" y="2172904"/>
                  <a:pt x="112895" y="2135886"/>
                  <a:pt x="67234" y="2135886"/>
                </a:cubicBezTo>
                <a:cubicBezTo>
                  <a:pt x="44404" y="2135886"/>
                  <a:pt x="23734" y="2145141"/>
                  <a:pt x="8773" y="2160103"/>
                </a:cubicBezTo>
                <a:lnTo>
                  <a:pt x="0" y="2173114"/>
                </a:lnTo>
                <a:lnTo>
                  <a:pt x="0" y="2044979"/>
                </a:lnTo>
                <a:lnTo>
                  <a:pt x="149911" y="2044979"/>
                </a:lnTo>
                <a:cubicBezTo>
                  <a:pt x="149911" y="1999320"/>
                  <a:pt x="112895" y="1962302"/>
                  <a:pt x="67234" y="1962302"/>
                </a:cubicBezTo>
                <a:cubicBezTo>
                  <a:pt x="44404" y="1962302"/>
                  <a:pt x="23734" y="1971557"/>
                  <a:pt x="8773" y="1986519"/>
                </a:cubicBezTo>
                <a:lnTo>
                  <a:pt x="0" y="1999530"/>
                </a:lnTo>
                <a:lnTo>
                  <a:pt x="0" y="1871396"/>
                </a:lnTo>
                <a:lnTo>
                  <a:pt x="149911" y="1871396"/>
                </a:lnTo>
                <a:cubicBezTo>
                  <a:pt x="149911" y="1825737"/>
                  <a:pt x="112895" y="1788719"/>
                  <a:pt x="67234" y="1788719"/>
                </a:cubicBezTo>
                <a:cubicBezTo>
                  <a:pt x="44404" y="1788719"/>
                  <a:pt x="23734" y="1797974"/>
                  <a:pt x="8773" y="1812936"/>
                </a:cubicBezTo>
                <a:lnTo>
                  <a:pt x="0" y="1825947"/>
                </a:lnTo>
                <a:lnTo>
                  <a:pt x="0" y="1698727"/>
                </a:lnTo>
                <a:lnTo>
                  <a:pt x="149911" y="1698727"/>
                </a:lnTo>
                <a:cubicBezTo>
                  <a:pt x="149911" y="1653068"/>
                  <a:pt x="112895" y="1616050"/>
                  <a:pt x="67234" y="1616050"/>
                </a:cubicBezTo>
                <a:cubicBezTo>
                  <a:pt x="44404" y="1616050"/>
                  <a:pt x="23734" y="1625305"/>
                  <a:pt x="8773" y="1640267"/>
                </a:cubicBezTo>
                <a:lnTo>
                  <a:pt x="0" y="1653278"/>
                </a:lnTo>
                <a:lnTo>
                  <a:pt x="0" y="1525143"/>
                </a:lnTo>
                <a:lnTo>
                  <a:pt x="149911" y="1525143"/>
                </a:lnTo>
                <a:cubicBezTo>
                  <a:pt x="149911" y="1479484"/>
                  <a:pt x="112895" y="1442466"/>
                  <a:pt x="67234" y="1442466"/>
                </a:cubicBezTo>
                <a:cubicBezTo>
                  <a:pt x="44404" y="1442466"/>
                  <a:pt x="23734" y="1451721"/>
                  <a:pt x="8773" y="1466683"/>
                </a:cubicBezTo>
                <a:lnTo>
                  <a:pt x="0" y="1479694"/>
                </a:lnTo>
                <a:lnTo>
                  <a:pt x="0" y="1351559"/>
                </a:lnTo>
                <a:lnTo>
                  <a:pt x="149911" y="1351559"/>
                </a:lnTo>
                <a:cubicBezTo>
                  <a:pt x="149911" y="1305900"/>
                  <a:pt x="112895" y="1268882"/>
                  <a:pt x="67234" y="1268882"/>
                </a:cubicBezTo>
                <a:cubicBezTo>
                  <a:pt x="44404" y="1268882"/>
                  <a:pt x="23734" y="1278137"/>
                  <a:pt x="8773" y="1293099"/>
                </a:cubicBezTo>
                <a:lnTo>
                  <a:pt x="0" y="1306110"/>
                </a:lnTo>
                <a:lnTo>
                  <a:pt x="0" y="1177976"/>
                </a:lnTo>
                <a:lnTo>
                  <a:pt x="149911" y="1177976"/>
                </a:lnTo>
                <a:cubicBezTo>
                  <a:pt x="149911" y="1132317"/>
                  <a:pt x="112895" y="1095299"/>
                  <a:pt x="67234" y="1095299"/>
                </a:cubicBezTo>
                <a:cubicBezTo>
                  <a:pt x="44404" y="1095299"/>
                  <a:pt x="23734" y="1104554"/>
                  <a:pt x="8773" y="1119516"/>
                </a:cubicBezTo>
                <a:lnTo>
                  <a:pt x="0" y="1132527"/>
                </a:lnTo>
                <a:lnTo>
                  <a:pt x="0" y="1005307"/>
                </a:lnTo>
                <a:lnTo>
                  <a:pt x="149911" y="1005307"/>
                </a:lnTo>
                <a:cubicBezTo>
                  <a:pt x="149911" y="959648"/>
                  <a:pt x="112895" y="922630"/>
                  <a:pt x="67234" y="922630"/>
                </a:cubicBezTo>
                <a:cubicBezTo>
                  <a:pt x="44404" y="922630"/>
                  <a:pt x="23734" y="931885"/>
                  <a:pt x="8773" y="946847"/>
                </a:cubicBezTo>
                <a:lnTo>
                  <a:pt x="0" y="959858"/>
                </a:lnTo>
                <a:lnTo>
                  <a:pt x="0" y="831723"/>
                </a:lnTo>
                <a:lnTo>
                  <a:pt x="149911" y="831723"/>
                </a:lnTo>
                <a:cubicBezTo>
                  <a:pt x="149911" y="786064"/>
                  <a:pt x="112895" y="749046"/>
                  <a:pt x="67234" y="749046"/>
                </a:cubicBezTo>
                <a:cubicBezTo>
                  <a:pt x="44404" y="749046"/>
                  <a:pt x="23734" y="758301"/>
                  <a:pt x="8773" y="773263"/>
                </a:cubicBezTo>
                <a:lnTo>
                  <a:pt x="0" y="786274"/>
                </a:lnTo>
                <a:lnTo>
                  <a:pt x="0" y="658139"/>
                </a:lnTo>
                <a:lnTo>
                  <a:pt x="149911" y="658139"/>
                </a:lnTo>
                <a:cubicBezTo>
                  <a:pt x="149911" y="612478"/>
                  <a:pt x="112895" y="575462"/>
                  <a:pt x="67234" y="575462"/>
                </a:cubicBezTo>
                <a:cubicBezTo>
                  <a:pt x="44404" y="575462"/>
                  <a:pt x="23734" y="584716"/>
                  <a:pt x="8773" y="599678"/>
                </a:cubicBezTo>
                <a:lnTo>
                  <a:pt x="0" y="612689"/>
                </a:lnTo>
                <a:lnTo>
                  <a:pt x="0" y="484556"/>
                </a:lnTo>
                <a:lnTo>
                  <a:pt x="149911" y="484556"/>
                </a:lnTo>
                <a:cubicBezTo>
                  <a:pt x="149911" y="438894"/>
                  <a:pt x="112895" y="401879"/>
                  <a:pt x="67234" y="401879"/>
                </a:cubicBezTo>
                <a:cubicBezTo>
                  <a:pt x="44404" y="401879"/>
                  <a:pt x="23734" y="411133"/>
                  <a:pt x="8773" y="426094"/>
                </a:cubicBezTo>
                <a:lnTo>
                  <a:pt x="0" y="439106"/>
                </a:lnTo>
                <a:lnTo>
                  <a:pt x="0" y="311887"/>
                </a:lnTo>
                <a:lnTo>
                  <a:pt x="149911" y="311887"/>
                </a:lnTo>
                <a:cubicBezTo>
                  <a:pt x="149911" y="266225"/>
                  <a:pt x="112895" y="229210"/>
                  <a:pt x="67234" y="229210"/>
                </a:cubicBezTo>
                <a:cubicBezTo>
                  <a:pt x="44404" y="229210"/>
                  <a:pt x="23734" y="238464"/>
                  <a:pt x="8773" y="253425"/>
                </a:cubicBezTo>
                <a:lnTo>
                  <a:pt x="0" y="266437"/>
                </a:lnTo>
                <a:lnTo>
                  <a:pt x="0" y="138303"/>
                </a:lnTo>
                <a:lnTo>
                  <a:pt x="149911" y="138303"/>
                </a:lnTo>
                <a:cubicBezTo>
                  <a:pt x="149911" y="92642"/>
                  <a:pt x="112895" y="55626"/>
                  <a:pt x="67234" y="55626"/>
                </a:cubicBezTo>
                <a:cubicBezTo>
                  <a:pt x="44404" y="55626"/>
                  <a:pt x="23734" y="64880"/>
                  <a:pt x="8773" y="79842"/>
                </a:cubicBezTo>
                <a:lnTo>
                  <a:pt x="0" y="92853"/>
                </a:lnTo>
                <a:close/>
              </a:path>
            </a:pathLst>
          </a:custGeom>
        </p:spPr>
        <p:txBody>
          <a:bodyPr wrap="square">
            <a:noAutofit/>
          </a:bodyPr>
          <a:lstStyle/>
          <a:p>
            <a:r>
              <a:rPr lang="en-US"/>
              <a:t>Click icon to add picture</a:t>
            </a:r>
          </a:p>
        </p:txBody>
      </p:sp>
    </p:spTree>
    <p:extLst>
      <p:ext uri="{BB962C8B-B14F-4D97-AF65-F5344CB8AC3E}">
        <p14:creationId xmlns:p14="http://schemas.microsoft.com/office/powerpoint/2010/main" val="1128644697"/>
      </p:ext>
    </p:extLst>
  </p:cSld>
  <p:clrMapOvr>
    <a:masterClrMapping/>
  </p:clrMapOvr>
  <p:extLst>
    <p:ext uri="{DCECCB84-F9BA-43D5-87BE-67443E8EF086}">
      <p15:sldGuideLst xmlns:p15="http://schemas.microsoft.com/office/powerpoint/2012/main">
        <p15:guide id="1" orient="horz">
          <p15:clr>
            <a:srgbClr val="FBAE40"/>
          </p15:clr>
        </p15:guide>
        <p15:guide id="2" pos="2832">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2022_2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3124200" y="1143000"/>
            <a:ext cx="84582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3" name="Picture 2">
            <a:extLst>
              <a:ext uri="{FF2B5EF4-FFF2-40B4-BE49-F238E27FC236}">
                <a16:creationId xmlns:a16="http://schemas.microsoft.com/office/drawing/2014/main" id="{E311D2DD-04A1-9E46-B431-7F38BE5A7F33}"/>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0" y="762000"/>
            <a:ext cx="5540799" cy="6096000"/>
          </a:xfrm>
          <a:prstGeom prst="rect">
            <a:avLst/>
          </a:prstGeom>
        </p:spPr>
      </p:pic>
    </p:spTree>
    <p:extLst>
      <p:ext uri="{BB962C8B-B14F-4D97-AF65-F5344CB8AC3E}">
        <p14:creationId xmlns:p14="http://schemas.microsoft.com/office/powerpoint/2010/main" val="419766159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2022_5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3124200" y="1143000"/>
            <a:ext cx="84582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5" name="Graphic 4">
            <a:extLst>
              <a:ext uri="{FF2B5EF4-FFF2-40B4-BE49-F238E27FC236}">
                <a16:creationId xmlns:a16="http://schemas.microsoft.com/office/drawing/2014/main" id="{17E9B3C2-BA7D-2747-ABDD-3638AA3D5284}"/>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28968" r="18947"/>
          <a:stretch/>
        </p:blipFill>
        <p:spPr>
          <a:xfrm rot="5400000">
            <a:off x="-1914127" y="2276875"/>
            <a:ext cx="6858002" cy="2304251"/>
          </a:xfrm>
          <a:prstGeom prst="rect">
            <a:avLst/>
          </a:prstGeom>
        </p:spPr>
      </p:pic>
    </p:spTree>
    <p:extLst>
      <p:ext uri="{BB962C8B-B14F-4D97-AF65-F5344CB8AC3E}">
        <p14:creationId xmlns:p14="http://schemas.microsoft.com/office/powerpoint/2010/main" val="171318750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2022_6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3124200" y="1143000"/>
            <a:ext cx="84582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44" name="Picture 43">
            <a:extLst>
              <a:ext uri="{FF2B5EF4-FFF2-40B4-BE49-F238E27FC236}">
                <a16:creationId xmlns:a16="http://schemas.microsoft.com/office/drawing/2014/main" id="{2419E674-B794-6D40-9413-C9FA78672167}"/>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 y="945667"/>
            <a:ext cx="2518941" cy="5499100"/>
          </a:xfrm>
          <a:prstGeom prst="rect">
            <a:avLst/>
          </a:prstGeom>
        </p:spPr>
      </p:pic>
    </p:spTree>
    <p:extLst>
      <p:ext uri="{BB962C8B-B14F-4D97-AF65-F5344CB8AC3E}">
        <p14:creationId xmlns:p14="http://schemas.microsoft.com/office/powerpoint/2010/main" val="236171216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2022_4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685800" y="2743201"/>
            <a:ext cx="11137392" cy="1326091"/>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198731814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2022_HUMANA DARK GREEN - PAGE NUMBER">
    <p:bg>
      <p:bgPr>
        <a:solidFill>
          <a:srgbClr val="78BE20"/>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2050B7E-20F8-DC41-8521-6F47040850F6}"/>
              </a:ext>
            </a:extLst>
          </p:cNvPr>
          <p:cNvSpPr>
            <a:spLocks noGrp="1"/>
          </p:cNvSpPr>
          <p:nvPr>
            <p:ph type="sldNum" sz="quarter" idx="11"/>
          </p:nvPr>
        </p:nvSpPr>
        <p:spPr/>
        <p:txBody>
          <a:bodyPr/>
          <a:lstStyle>
            <a:lvl1pPr>
              <a:defRPr>
                <a:solidFill>
                  <a:srgbClr val="114A21"/>
                </a:solidFill>
              </a:defRPr>
            </a:lvl1pPr>
          </a:lstStyle>
          <a:p>
            <a:r>
              <a:rPr lang="en-US" b="1">
                <a:solidFill>
                  <a:schemeClr val="bg2"/>
                </a:solidFill>
              </a:rPr>
              <a:t>|</a:t>
            </a:r>
            <a:r>
              <a:rPr lang="en-US"/>
              <a:t> </a:t>
            </a:r>
            <a:fld id="{37D409AB-2201-4E18-8A34-C31753AD9B06}" type="slidenum">
              <a:rPr lang="en-US" smtClean="0"/>
              <a:pPr/>
              <a:t>‹#›</a:t>
            </a:fld>
            <a:endParaRPr lang="en-US"/>
          </a:p>
        </p:txBody>
      </p:sp>
      <p:sp>
        <p:nvSpPr>
          <p:cNvPr id="3" name="Footer Placeholder 2">
            <a:extLst>
              <a:ext uri="{FF2B5EF4-FFF2-40B4-BE49-F238E27FC236}">
                <a16:creationId xmlns:a16="http://schemas.microsoft.com/office/drawing/2014/main" id="{43B1E585-5E2E-F94D-BAE9-9EC473DDD9D8}"/>
              </a:ext>
            </a:extLst>
          </p:cNvPr>
          <p:cNvSpPr>
            <a:spLocks noGrp="1"/>
          </p:cNvSpPr>
          <p:nvPr>
            <p:ph type="ftr" sz="quarter" idx="12"/>
          </p:nvPr>
        </p:nvSpPr>
        <p:spPr/>
        <p:txBody>
          <a:bodyPr/>
          <a:lstStyle>
            <a:lvl1pPr>
              <a:defRPr>
                <a:solidFill>
                  <a:srgbClr val="114A21"/>
                </a:solidFill>
              </a:defRPr>
            </a:lvl1pPr>
          </a:lstStyle>
          <a:p>
            <a:endParaRPr lang="en-US"/>
          </a:p>
        </p:txBody>
      </p:sp>
    </p:spTree>
    <p:extLst>
      <p:ext uri="{BB962C8B-B14F-4D97-AF65-F5344CB8AC3E}">
        <p14:creationId xmlns:p14="http://schemas.microsoft.com/office/powerpoint/2010/main" val="239927300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2022_1_HUMANA DARK GREEN - PAGE NUMBER">
    <p:bg>
      <p:bgPr>
        <a:solidFill>
          <a:schemeClr val="tx2"/>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2050B7E-20F8-DC41-8521-6F47040850F6}"/>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43B1E585-5E2E-F94D-BAE9-9EC473DDD9D8}"/>
              </a:ext>
            </a:extLst>
          </p:cNvPr>
          <p:cNvSpPr>
            <a:spLocks noGrp="1"/>
          </p:cNvSpPr>
          <p:nvPr>
            <p:ph type="ftr" sz="quarter" idx="12"/>
          </p:nvPr>
        </p:nvSpPr>
        <p:spPr/>
        <p:txBody>
          <a:bodyPr/>
          <a:lstStyle>
            <a:lvl1pPr>
              <a:defRPr>
                <a:solidFill>
                  <a:schemeClr val="bg2"/>
                </a:solidFill>
              </a:defRPr>
            </a:lvl1pPr>
          </a:lstStyle>
          <a:p>
            <a:endParaRPr lang="en-US"/>
          </a:p>
        </p:txBody>
      </p:sp>
    </p:spTree>
    <p:extLst>
      <p:ext uri="{BB962C8B-B14F-4D97-AF65-F5344CB8AC3E}">
        <p14:creationId xmlns:p14="http://schemas.microsoft.com/office/powerpoint/2010/main" val="386804166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2022_HUMANA TEAL - PAGE NUMBER">
    <p:bg>
      <p:bgPr>
        <a:solidFill>
          <a:schemeClr val="accent4"/>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7694E12-1552-3D47-AEB6-0F28A06ABF0E}"/>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FDFFA34D-195A-2841-81DD-B440505B2B92}"/>
              </a:ext>
            </a:extLst>
          </p:cNvPr>
          <p:cNvSpPr>
            <a:spLocks noGrp="1"/>
          </p:cNvSpPr>
          <p:nvPr>
            <p:ph type="ftr" sz="quarter" idx="12"/>
          </p:nvPr>
        </p:nvSpPr>
        <p:spPr/>
        <p:txBody>
          <a:bodyPr/>
          <a:lstStyle>
            <a:lvl1pPr>
              <a:defRPr>
                <a:solidFill>
                  <a:schemeClr val="bg2"/>
                </a:solidFill>
              </a:defRPr>
            </a:lvl1pPr>
          </a:lstStyle>
          <a:p>
            <a:endParaRPr lang="en-US"/>
          </a:p>
        </p:txBody>
      </p:sp>
    </p:spTree>
    <p:extLst>
      <p:ext uri="{BB962C8B-B14F-4D97-AF65-F5344CB8AC3E}">
        <p14:creationId xmlns:p14="http://schemas.microsoft.com/office/powerpoint/2010/main" val="36609562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022_2_Custom Layout">
    <p:spTree>
      <p:nvGrpSpPr>
        <p:cNvPr id="1" name=""/>
        <p:cNvGrpSpPr/>
        <p:nvPr/>
      </p:nvGrpSpPr>
      <p:grpSpPr>
        <a:xfrm>
          <a:off x="0" y="0"/>
          <a:ext cx="0" cy="0"/>
          <a:chOff x="0" y="0"/>
          <a:chExt cx="0" cy="0"/>
        </a:xfrm>
      </p:grpSpPr>
      <p:sp>
        <p:nvSpPr>
          <p:cNvPr id="3" name="Title Placeholder 4">
            <a:extLst>
              <a:ext uri="{FF2B5EF4-FFF2-40B4-BE49-F238E27FC236}">
                <a16:creationId xmlns:a16="http://schemas.microsoft.com/office/drawing/2014/main" id="{B5EAF0ED-3E81-2B48-8166-184509B82215}"/>
              </a:ext>
            </a:extLst>
          </p:cNvPr>
          <p:cNvSpPr>
            <a:spLocks noGrp="1"/>
          </p:cNvSpPr>
          <p:nvPr>
            <p:ph type="body" sz="quarter" idx="14"/>
          </p:nvPr>
        </p:nvSpPr>
        <p:spPr>
          <a:xfrm>
            <a:off x="5769864"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pic>
        <p:nvPicPr>
          <p:cNvPr id="7" name="Picture 6">
            <a:extLst>
              <a:ext uri="{FF2B5EF4-FFF2-40B4-BE49-F238E27FC236}">
                <a16:creationId xmlns:a16="http://schemas.microsoft.com/office/drawing/2014/main" id="{7807C682-5F89-9B41-8530-2AFD8E6EC58A}"/>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739076" y="914399"/>
            <a:ext cx="4061523" cy="5415365"/>
          </a:xfrm>
          <a:prstGeom prst="rect">
            <a:avLst/>
          </a:prstGeom>
        </p:spPr>
      </p:pic>
    </p:spTree>
    <p:extLst>
      <p:ext uri="{BB962C8B-B14F-4D97-AF65-F5344CB8AC3E}">
        <p14:creationId xmlns:p14="http://schemas.microsoft.com/office/powerpoint/2010/main" val="351104751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2022_HUMANA NAVY - PAGE NUMBER">
    <p:bg>
      <p:bgPr>
        <a:solidFill>
          <a:schemeClr val="accent3"/>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755C2ACF-E6BD-834E-87F3-D84E35AE8BBB}"/>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593F726D-78C6-C643-BF92-EE55C0D91A9E}"/>
              </a:ext>
            </a:extLst>
          </p:cNvPr>
          <p:cNvSpPr>
            <a:spLocks noGrp="1"/>
          </p:cNvSpPr>
          <p:nvPr>
            <p:ph type="ftr" sz="quarter" idx="12"/>
          </p:nvPr>
        </p:nvSpPr>
        <p:spPr/>
        <p:txBody>
          <a:bodyPr/>
          <a:lstStyle>
            <a:lvl1pPr>
              <a:defRPr>
                <a:solidFill>
                  <a:schemeClr val="bg2"/>
                </a:solidFill>
              </a:defRPr>
            </a:lvl1pPr>
          </a:lstStyle>
          <a:p>
            <a:endParaRPr lang="en-US"/>
          </a:p>
        </p:txBody>
      </p:sp>
    </p:spTree>
    <p:extLst>
      <p:ext uri="{BB962C8B-B14F-4D97-AF65-F5344CB8AC3E}">
        <p14:creationId xmlns:p14="http://schemas.microsoft.com/office/powerpoint/2010/main" val="381345905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2022_HUMANA EGGPLANT - PAGE NUMBER">
    <p:bg>
      <p:bgPr>
        <a:solidFill>
          <a:schemeClr val="accent5"/>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2050B7E-20F8-DC41-8521-6F47040850F6}"/>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4155D701-B8D6-BC44-B30A-E1722B2E6B7E}"/>
              </a:ext>
            </a:extLst>
          </p:cNvPr>
          <p:cNvSpPr>
            <a:spLocks noGrp="1"/>
          </p:cNvSpPr>
          <p:nvPr>
            <p:ph type="ftr" sz="quarter" idx="12"/>
          </p:nvPr>
        </p:nvSpPr>
        <p:spPr/>
        <p:txBody>
          <a:bodyPr/>
          <a:lstStyle>
            <a:lvl1pPr>
              <a:defRPr>
                <a:solidFill>
                  <a:schemeClr val="bg2"/>
                </a:solidFill>
              </a:defRPr>
            </a:lvl1pPr>
          </a:lstStyle>
          <a:p>
            <a:endParaRPr lang="en-US"/>
          </a:p>
        </p:txBody>
      </p:sp>
    </p:spTree>
    <p:extLst>
      <p:ext uri="{BB962C8B-B14F-4D97-AF65-F5344CB8AC3E}">
        <p14:creationId xmlns:p14="http://schemas.microsoft.com/office/powerpoint/2010/main" val="86355612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blank" preserve="1">
  <p:cSld name="2022_HUMANA GRAY - PAGE NUMBER">
    <p:bg>
      <p:bgPr>
        <a:solidFill>
          <a:schemeClr val="tx1"/>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83797AB-D4AA-294A-980D-2658EAC6C1EB}"/>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7248E12F-9BDC-9144-B23D-9570F7B53037}"/>
              </a:ext>
            </a:extLst>
          </p:cNvPr>
          <p:cNvSpPr>
            <a:spLocks noGrp="1"/>
          </p:cNvSpPr>
          <p:nvPr>
            <p:ph type="ftr" sz="quarter" idx="12"/>
          </p:nvPr>
        </p:nvSpPr>
        <p:spPr/>
        <p:txBody>
          <a:bodyPr/>
          <a:lstStyle>
            <a:lvl1pPr>
              <a:defRPr>
                <a:solidFill>
                  <a:schemeClr val="bg2"/>
                </a:solidFill>
              </a:defRPr>
            </a:lvl1pPr>
          </a:lstStyle>
          <a:p>
            <a:endParaRPr lang="en-US"/>
          </a:p>
        </p:txBody>
      </p:sp>
    </p:spTree>
    <p:extLst>
      <p:ext uri="{BB962C8B-B14F-4D97-AF65-F5344CB8AC3E}">
        <p14:creationId xmlns:p14="http://schemas.microsoft.com/office/powerpoint/2010/main" val="360747915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BLANK - NO PAGE NUMB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04070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6.xml"/><Relationship Id="rId18" Type="http://schemas.openxmlformats.org/officeDocument/2006/relationships/slideLayout" Target="../slideLayouts/slideLayout31.xml"/><Relationship Id="rId26" Type="http://schemas.openxmlformats.org/officeDocument/2006/relationships/slideLayout" Target="../slideLayouts/slideLayout39.xml"/><Relationship Id="rId39" Type="http://schemas.openxmlformats.org/officeDocument/2006/relationships/slideLayout" Target="../slideLayouts/slideLayout52.xml"/><Relationship Id="rId21" Type="http://schemas.openxmlformats.org/officeDocument/2006/relationships/slideLayout" Target="../slideLayouts/slideLayout34.xml"/><Relationship Id="rId34" Type="http://schemas.openxmlformats.org/officeDocument/2006/relationships/slideLayout" Target="../slideLayouts/slideLayout47.xml"/><Relationship Id="rId42" Type="http://schemas.openxmlformats.org/officeDocument/2006/relationships/slideLayout" Target="../slideLayouts/slideLayout55.xml"/><Relationship Id="rId47" Type="http://schemas.openxmlformats.org/officeDocument/2006/relationships/slideLayout" Target="../slideLayouts/slideLayout60.xml"/><Relationship Id="rId50" Type="http://schemas.openxmlformats.org/officeDocument/2006/relationships/slideLayout" Target="../slideLayouts/slideLayout63.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29" Type="http://schemas.openxmlformats.org/officeDocument/2006/relationships/slideLayout" Target="../slideLayouts/slideLayout42.xml"/><Relationship Id="rId11" Type="http://schemas.openxmlformats.org/officeDocument/2006/relationships/slideLayout" Target="../slideLayouts/slideLayout24.xml"/><Relationship Id="rId24" Type="http://schemas.openxmlformats.org/officeDocument/2006/relationships/slideLayout" Target="../slideLayouts/slideLayout37.xml"/><Relationship Id="rId32" Type="http://schemas.openxmlformats.org/officeDocument/2006/relationships/slideLayout" Target="../slideLayouts/slideLayout45.xml"/><Relationship Id="rId37" Type="http://schemas.openxmlformats.org/officeDocument/2006/relationships/slideLayout" Target="../slideLayouts/slideLayout50.xml"/><Relationship Id="rId40" Type="http://schemas.openxmlformats.org/officeDocument/2006/relationships/slideLayout" Target="../slideLayouts/slideLayout53.xml"/><Relationship Id="rId45" Type="http://schemas.openxmlformats.org/officeDocument/2006/relationships/slideLayout" Target="../slideLayouts/slideLayout58.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23" Type="http://schemas.openxmlformats.org/officeDocument/2006/relationships/slideLayout" Target="../slideLayouts/slideLayout36.xml"/><Relationship Id="rId28" Type="http://schemas.openxmlformats.org/officeDocument/2006/relationships/slideLayout" Target="../slideLayouts/slideLayout41.xml"/><Relationship Id="rId36" Type="http://schemas.openxmlformats.org/officeDocument/2006/relationships/slideLayout" Target="../slideLayouts/slideLayout49.xml"/><Relationship Id="rId49" Type="http://schemas.openxmlformats.org/officeDocument/2006/relationships/slideLayout" Target="../slideLayouts/slideLayout62.xml"/><Relationship Id="rId10" Type="http://schemas.openxmlformats.org/officeDocument/2006/relationships/slideLayout" Target="../slideLayouts/slideLayout23.xml"/><Relationship Id="rId19" Type="http://schemas.openxmlformats.org/officeDocument/2006/relationships/slideLayout" Target="../slideLayouts/slideLayout32.xml"/><Relationship Id="rId31" Type="http://schemas.openxmlformats.org/officeDocument/2006/relationships/slideLayout" Target="../slideLayouts/slideLayout44.xml"/><Relationship Id="rId44" Type="http://schemas.openxmlformats.org/officeDocument/2006/relationships/slideLayout" Target="../slideLayouts/slideLayout57.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 Id="rId22" Type="http://schemas.openxmlformats.org/officeDocument/2006/relationships/slideLayout" Target="../slideLayouts/slideLayout35.xml"/><Relationship Id="rId27" Type="http://schemas.openxmlformats.org/officeDocument/2006/relationships/slideLayout" Target="../slideLayouts/slideLayout40.xml"/><Relationship Id="rId30" Type="http://schemas.openxmlformats.org/officeDocument/2006/relationships/slideLayout" Target="../slideLayouts/slideLayout43.xml"/><Relationship Id="rId35" Type="http://schemas.openxmlformats.org/officeDocument/2006/relationships/slideLayout" Target="../slideLayouts/slideLayout48.xml"/><Relationship Id="rId43" Type="http://schemas.openxmlformats.org/officeDocument/2006/relationships/slideLayout" Target="../slideLayouts/slideLayout56.xml"/><Relationship Id="rId48" Type="http://schemas.openxmlformats.org/officeDocument/2006/relationships/slideLayout" Target="../slideLayouts/slideLayout61.xml"/><Relationship Id="rId8" Type="http://schemas.openxmlformats.org/officeDocument/2006/relationships/slideLayout" Target="../slideLayouts/slideLayout21.xml"/><Relationship Id="rId51" Type="http://schemas.openxmlformats.org/officeDocument/2006/relationships/theme" Target="../theme/theme2.xml"/><Relationship Id="rId3" Type="http://schemas.openxmlformats.org/officeDocument/2006/relationships/slideLayout" Target="../slideLayouts/slideLayout16.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5" Type="http://schemas.openxmlformats.org/officeDocument/2006/relationships/slideLayout" Target="../slideLayouts/slideLayout38.xml"/><Relationship Id="rId33" Type="http://schemas.openxmlformats.org/officeDocument/2006/relationships/slideLayout" Target="../slideLayouts/slideLayout46.xml"/><Relationship Id="rId38" Type="http://schemas.openxmlformats.org/officeDocument/2006/relationships/slideLayout" Target="../slideLayouts/slideLayout51.xml"/><Relationship Id="rId46" Type="http://schemas.openxmlformats.org/officeDocument/2006/relationships/slideLayout" Target="../slideLayouts/slideLayout59.xml"/><Relationship Id="rId20" Type="http://schemas.openxmlformats.org/officeDocument/2006/relationships/slideLayout" Target="../slideLayouts/slideLayout33.xml"/><Relationship Id="rId41" Type="http://schemas.openxmlformats.org/officeDocument/2006/relationships/slideLayout" Target="../slideLayouts/slideLayout54.xml"/><Relationship Id="rId1" Type="http://schemas.openxmlformats.org/officeDocument/2006/relationships/slideLayout" Target="../slideLayouts/slideLayout14.xml"/><Relationship Id="rId6"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71.xml"/><Relationship Id="rId13" Type="http://schemas.openxmlformats.org/officeDocument/2006/relationships/slideLayout" Target="../slideLayouts/slideLayout76.xml"/><Relationship Id="rId18" Type="http://schemas.openxmlformats.org/officeDocument/2006/relationships/slideLayout" Target="../slideLayouts/slideLayout81.xml"/><Relationship Id="rId3" Type="http://schemas.openxmlformats.org/officeDocument/2006/relationships/slideLayout" Target="../slideLayouts/slideLayout66.xml"/><Relationship Id="rId21" Type="http://schemas.openxmlformats.org/officeDocument/2006/relationships/slideLayout" Target="../slideLayouts/slideLayout84.xml"/><Relationship Id="rId7" Type="http://schemas.openxmlformats.org/officeDocument/2006/relationships/slideLayout" Target="../slideLayouts/slideLayout70.xml"/><Relationship Id="rId12" Type="http://schemas.openxmlformats.org/officeDocument/2006/relationships/slideLayout" Target="../slideLayouts/slideLayout75.xml"/><Relationship Id="rId17" Type="http://schemas.openxmlformats.org/officeDocument/2006/relationships/slideLayout" Target="../slideLayouts/slideLayout80.xml"/><Relationship Id="rId2" Type="http://schemas.openxmlformats.org/officeDocument/2006/relationships/slideLayout" Target="../slideLayouts/slideLayout65.xml"/><Relationship Id="rId16" Type="http://schemas.openxmlformats.org/officeDocument/2006/relationships/slideLayout" Target="../slideLayouts/slideLayout79.xml"/><Relationship Id="rId20" Type="http://schemas.openxmlformats.org/officeDocument/2006/relationships/slideLayout" Target="../slideLayouts/slideLayout83.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24" Type="http://schemas.openxmlformats.org/officeDocument/2006/relationships/theme" Target="../theme/theme3.xml"/><Relationship Id="rId5" Type="http://schemas.openxmlformats.org/officeDocument/2006/relationships/slideLayout" Target="../slideLayouts/slideLayout68.xml"/><Relationship Id="rId15" Type="http://schemas.openxmlformats.org/officeDocument/2006/relationships/slideLayout" Target="../slideLayouts/slideLayout78.xml"/><Relationship Id="rId23" Type="http://schemas.openxmlformats.org/officeDocument/2006/relationships/slideLayout" Target="../slideLayouts/slideLayout86.xml"/><Relationship Id="rId10" Type="http://schemas.openxmlformats.org/officeDocument/2006/relationships/slideLayout" Target="../slideLayouts/slideLayout73.xml"/><Relationship Id="rId19" Type="http://schemas.openxmlformats.org/officeDocument/2006/relationships/slideLayout" Target="../slideLayouts/slideLayout82.xml"/><Relationship Id="rId4" Type="http://schemas.openxmlformats.org/officeDocument/2006/relationships/slideLayout" Target="../slideLayouts/slideLayout67.xml"/><Relationship Id="rId9" Type="http://schemas.openxmlformats.org/officeDocument/2006/relationships/slideLayout" Target="../slideLayouts/slideLayout72.xml"/><Relationship Id="rId14" Type="http://schemas.openxmlformats.org/officeDocument/2006/relationships/slideLayout" Target="../slideLayouts/slideLayout77.xml"/><Relationship Id="rId22" Type="http://schemas.openxmlformats.org/officeDocument/2006/relationships/slideLayout" Target="../slideLayouts/slideLayout85.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89.xml"/><Relationship Id="rId7" Type="http://schemas.openxmlformats.org/officeDocument/2006/relationships/theme" Target="../theme/theme4.xml"/><Relationship Id="rId2" Type="http://schemas.openxmlformats.org/officeDocument/2006/relationships/slideLayout" Target="../slideLayouts/slideLayout88.xml"/><Relationship Id="rId1" Type="http://schemas.openxmlformats.org/officeDocument/2006/relationships/slideLayout" Target="../slideLayouts/slideLayout87.xml"/><Relationship Id="rId6" Type="http://schemas.openxmlformats.org/officeDocument/2006/relationships/slideLayout" Target="../slideLayouts/slideLayout92.xml"/><Relationship Id="rId5" Type="http://schemas.openxmlformats.org/officeDocument/2006/relationships/slideLayout" Target="../slideLayouts/slideLayout91.xml"/><Relationship Id="rId4" Type="http://schemas.openxmlformats.org/officeDocument/2006/relationships/slideLayout" Target="../slideLayouts/slideLayout90.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9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6A1E3ACF-AF90-744C-BEEA-09C9624DA636}"/>
              </a:ext>
            </a:extLst>
          </p:cNvPr>
          <p:cNvSpPr>
            <a:spLocks noGrp="1"/>
          </p:cNvSpPr>
          <p:nvPr>
            <p:ph type="body" idx="1"/>
          </p:nvPr>
        </p:nvSpPr>
        <p:spPr>
          <a:xfrm>
            <a:off x="838200" y="1825625"/>
            <a:ext cx="10515600" cy="4351867"/>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8024333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sldNum="0" hdr="0" ftr="0" dt="0"/>
  <p:txStyles>
    <p:titleStyle>
      <a:lvl1pPr algn="l" defTabSz="609630" rtl="0" eaLnBrk="1" latinLnBrk="0" hangingPunct="1">
        <a:lnSpc>
          <a:spcPct val="90000"/>
        </a:lnSpc>
        <a:spcBef>
          <a:spcPct val="0"/>
        </a:spcBef>
        <a:buNone/>
        <a:defRPr sz="2933" kern="1200">
          <a:solidFill>
            <a:schemeClr val="tx1"/>
          </a:solidFill>
          <a:latin typeface="+mj-lt"/>
          <a:ea typeface="+mj-ea"/>
          <a:cs typeface="+mj-cs"/>
        </a:defRPr>
      </a:lvl1pPr>
    </p:titleStyle>
    <p:bodyStyle>
      <a:lvl1pPr marL="0" indent="0" algn="l" defTabSz="609630" rtl="0" eaLnBrk="1" latinLnBrk="0" hangingPunct="1">
        <a:lnSpc>
          <a:spcPct val="90000"/>
        </a:lnSpc>
        <a:spcBef>
          <a:spcPts val="667"/>
        </a:spcBef>
        <a:buFont typeface="Arial" panose="020B0604020202020204" pitchFamily="34" charset="0"/>
        <a:buNone/>
        <a:defRPr sz="6000" kern="1200">
          <a:solidFill>
            <a:schemeClr val="accent2"/>
          </a:solidFill>
          <a:latin typeface="+mj-lt"/>
          <a:ea typeface="+mn-ea"/>
          <a:cs typeface="+mn-cs"/>
        </a:defRPr>
      </a:lvl1pPr>
      <a:lvl2pPr marL="60963" indent="0" algn="l" defTabSz="609630" rtl="0" eaLnBrk="1" latinLnBrk="0" hangingPunct="1">
        <a:lnSpc>
          <a:spcPct val="90000"/>
        </a:lnSpc>
        <a:spcBef>
          <a:spcPts val="667"/>
        </a:spcBef>
        <a:buFont typeface="Arial" panose="020B0604020202020204" pitchFamily="34" charset="0"/>
        <a:buNone/>
        <a:defRPr sz="2400" b="0" kern="1200">
          <a:solidFill>
            <a:schemeClr val="tx1"/>
          </a:solidFill>
          <a:latin typeface="+mn-lt"/>
          <a:ea typeface="+mn-ea"/>
          <a:cs typeface="+mn-cs"/>
        </a:defRPr>
      </a:lvl2pPr>
      <a:lvl3pPr marL="60963" indent="0" algn="l" defTabSz="609630" rtl="0" eaLnBrk="1" latinLnBrk="0" hangingPunct="1">
        <a:lnSpc>
          <a:spcPct val="90000"/>
        </a:lnSpc>
        <a:spcBef>
          <a:spcPts val="1333"/>
        </a:spcBef>
        <a:buFont typeface="Arial" panose="020B0604020202020204" pitchFamily="34" charset="0"/>
        <a:buNone/>
        <a:defRPr sz="1600" b="1" kern="1200">
          <a:solidFill>
            <a:schemeClr val="tx1"/>
          </a:solidFill>
          <a:latin typeface="+mj-lt"/>
          <a:ea typeface="+mn-ea"/>
          <a:cs typeface="+mn-cs"/>
        </a:defRPr>
      </a:lvl3pPr>
      <a:lvl4pPr marL="1066853"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4pPr>
      <a:lvl5pPr marL="1371669"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5pPr>
      <a:lvl6pPr marL="1676484"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6pPr>
      <a:lvl7pPr marL="1981299"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7pPr>
      <a:lvl8pPr marL="2286114"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8pPr>
      <a:lvl9pPr marL="2590930"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3" name="Title Placeholder 2">
            <a:extLst>
              <a:ext uri="{FF2B5EF4-FFF2-40B4-BE49-F238E27FC236}">
                <a16:creationId xmlns:a16="http://schemas.microsoft.com/office/drawing/2014/main" id="{447131FB-9475-2744-911B-EFA0B5F49D9B}"/>
              </a:ext>
            </a:extLst>
          </p:cNvPr>
          <p:cNvSpPr>
            <a:spLocks noGrp="1"/>
          </p:cNvSpPr>
          <p:nvPr>
            <p:ph type="title"/>
          </p:nvPr>
        </p:nvSpPr>
        <p:spPr>
          <a:xfrm>
            <a:off x="685800" y="365760"/>
            <a:ext cx="11137392" cy="603504"/>
          </a:xfrm>
          <a:prstGeom prst="rect">
            <a:avLst/>
          </a:prstGeom>
        </p:spPr>
        <p:txBody>
          <a:bodyPr vert="horz" lIns="0" tIns="0" rIns="0" bIns="0" rtlCol="0" anchor="t">
            <a:noAutofit/>
          </a:bodyPr>
          <a:lstStyle/>
          <a:p>
            <a:r>
              <a:rPr lang="en-US"/>
              <a:t>Click to edit Master title style</a:t>
            </a:r>
          </a:p>
        </p:txBody>
      </p:sp>
      <p:sp>
        <p:nvSpPr>
          <p:cNvPr id="2" name="Text Placeholder 1">
            <a:extLst>
              <a:ext uri="{FF2B5EF4-FFF2-40B4-BE49-F238E27FC236}">
                <a16:creationId xmlns:a16="http://schemas.microsoft.com/office/drawing/2014/main" id="{77368A02-6632-6E48-92F5-528ACA438C07}"/>
              </a:ext>
            </a:extLst>
          </p:cNvPr>
          <p:cNvSpPr>
            <a:spLocks noGrp="1"/>
          </p:cNvSpPr>
          <p:nvPr>
            <p:ph type="body" idx="1"/>
          </p:nvPr>
        </p:nvSpPr>
        <p:spPr>
          <a:xfrm>
            <a:off x="685800" y="1463040"/>
            <a:ext cx="11137392" cy="45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38A2CCD5-3444-0B41-815D-A4A6F4BA6769}"/>
              </a:ext>
            </a:extLst>
          </p:cNvPr>
          <p:cNvSpPr>
            <a:spLocks noGrp="1"/>
          </p:cNvSpPr>
          <p:nvPr>
            <p:ph type="ftr" sz="quarter" idx="3"/>
          </p:nvPr>
        </p:nvSpPr>
        <p:spPr>
          <a:xfrm>
            <a:off x="685800" y="6248400"/>
            <a:ext cx="9918192" cy="304800"/>
          </a:xfrm>
          <a:prstGeom prst="rect">
            <a:avLst/>
          </a:prstGeom>
        </p:spPr>
        <p:txBody>
          <a:bodyPr vert="horz" lIns="0" tIns="0" rIns="0" bIns="0" rtlCol="0" anchor="ctr"/>
          <a:lstStyle>
            <a:lvl1pPr algn="l">
              <a:defRPr sz="1200">
                <a:solidFill>
                  <a:schemeClr val="tx1"/>
                </a:solidFill>
              </a:defRPr>
            </a:lvl1pPr>
          </a:lstStyle>
          <a:p>
            <a:endParaRPr lang="en-US"/>
          </a:p>
        </p:txBody>
      </p:sp>
      <p:sp>
        <p:nvSpPr>
          <p:cNvPr id="5" name="Slide Number Placeholder 8"/>
          <p:cNvSpPr>
            <a:spLocks noGrp="1"/>
          </p:cNvSpPr>
          <p:nvPr>
            <p:ph type="sldNum" sz="quarter" idx="4"/>
          </p:nvPr>
        </p:nvSpPr>
        <p:spPr>
          <a:xfrm>
            <a:off x="10603992" y="6248400"/>
            <a:ext cx="1219200" cy="304800"/>
          </a:xfrm>
          <a:prstGeom prst="rect">
            <a:avLst/>
          </a:prstGeom>
          <a:noFill/>
        </p:spPr>
        <p:txBody>
          <a:bodyPr wrap="square" lIns="0" tIns="0" rIns="0" bIns="0" rtlCol="0" anchor="ctr">
            <a:noAutofit/>
          </a:bodyPr>
          <a:lstStyle>
            <a:lvl1pPr algn="r">
              <a:defRPr lang="uk-UA" sz="1200" b="0" i="0" smtClean="0">
                <a:solidFill>
                  <a:schemeClr val="bg1"/>
                </a:solidFill>
                <a:latin typeface="Calibri Light" panose="020F0302020204030204" pitchFamily="34" charset="0"/>
                <a:cs typeface="Calibri Light" panose="020F0302020204030204" pitchFamily="34" charset="0"/>
              </a:defRPr>
            </a:lvl1p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Tree>
    <p:extLst>
      <p:ext uri="{BB962C8B-B14F-4D97-AF65-F5344CB8AC3E}">
        <p14:creationId xmlns:p14="http://schemas.microsoft.com/office/powerpoint/2010/main" val="1937046555"/>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 id="2147483692" r:id="rId18"/>
    <p:sldLayoutId id="2147483693" r:id="rId19"/>
    <p:sldLayoutId id="2147483694" r:id="rId20"/>
    <p:sldLayoutId id="2147483695" r:id="rId21"/>
    <p:sldLayoutId id="2147483696" r:id="rId22"/>
    <p:sldLayoutId id="2147483697" r:id="rId23"/>
    <p:sldLayoutId id="2147483698" r:id="rId24"/>
    <p:sldLayoutId id="2147483699" r:id="rId25"/>
    <p:sldLayoutId id="2147483700" r:id="rId26"/>
    <p:sldLayoutId id="2147483701" r:id="rId27"/>
    <p:sldLayoutId id="2147483702" r:id="rId28"/>
    <p:sldLayoutId id="2147483703" r:id="rId29"/>
    <p:sldLayoutId id="2147483704" r:id="rId30"/>
    <p:sldLayoutId id="2147483705" r:id="rId31"/>
    <p:sldLayoutId id="2147483706" r:id="rId32"/>
    <p:sldLayoutId id="2147483707" r:id="rId33"/>
    <p:sldLayoutId id="2147483708" r:id="rId34"/>
    <p:sldLayoutId id="2147483709" r:id="rId35"/>
    <p:sldLayoutId id="2147483710" r:id="rId36"/>
    <p:sldLayoutId id="2147483711" r:id="rId37"/>
    <p:sldLayoutId id="2147483712" r:id="rId38"/>
    <p:sldLayoutId id="2147483713" r:id="rId39"/>
    <p:sldLayoutId id="2147483714" r:id="rId40"/>
    <p:sldLayoutId id="2147483715" r:id="rId41"/>
    <p:sldLayoutId id="2147483716" r:id="rId42"/>
    <p:sldLayoutId id="2147483717" r:id="rId43"/>
    <p:sldLayoutId id="2147483718" r:id="rId44"/>
    <p:sldLayoutId id="2147483719" r:id="rId45"/>
    <p:sldLayoutId id="2147483720" r:id="rId46"/>
    <p:sldLayoutId id="2147483721" r:id="rId47"/>
    <p:sldLayoutId id="2147483722" r:id="rId48"/>
    <p:sldLayoutId id="2147483723" r:id="rId49"/>
    <p:sldLayoutId id="2147483724" r:id="rId50"/>
  </p:sldLayoutIdLst>
  <p:hf sldNum="0" hdr="0" ftr="0" dt="0"/>
  <p:txStyles>
    <p:titleStyle>
      <a:lvl1pPr algn="l" defTabSz="914446" rtl="0" eaLnBrk="1" latinLnBrk="0" hangingPunct="1">
        <a:lnSpc>
          <a:spcPct val="90000"/>
        </a:lnSpc>
        <a:spcBef>
          <a:spcPct val="0"/>
        </a:spcBef>
        <a:buNone/>
        <a:defRPr sz="3000" kern="1200">
          <a:solidFill>
            <a:srgbClr val="5C9A1B"/>
          </a:solidFill>
          <a:latin typeface="+mj-lt"/>
          <a:ea typeface="+mj-ea"/>
          <a:cs typeface="+mj-cs"/>
        </a:defRPr>
      </a:lvl1pPr>
    </p:titleStyle>
    <p:bodyStyle>
      <a:lvl1pPr marL="0" indent="0" algn="l"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A51F437-6E5E-2D49-820D-7C5A66221A9E}"/>
              </a:ext>
            </a:extLst>
          </p:cNvPr>
          <p:cNvSpPr>
            <a:spLocks noGrp="1"/>
          </p:cNvSpPr>
          <p:nvPr>
            <p:ph type="body" idx="1"/>
          </p:nvPr>
        </p:nvSpPr>
        <p:spPr>
          <a:xfrm>
            <a:off x="685800" y="1463040"/>
            <a:ext cx="11137392" cy="4572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sz="1600"/>
              <a:t>Fourth level</a:t>
            </a:r>
            <a:endParaRPr lang="en-US"/>
          </a:p>
          <a:p>
            <a:pPr lvl="0"/>
            <a:endParaRPr lang="en-US"/>
          </a:p>
        </p:txBody>
      </p:sp>
    </p:spTree>
    <p:extLst>
      <p:ext uri="{BB962C8B-B14F-4D97-AF65-F5344CB8AC3E}">
        <p14:creationId xmlns:p14="http://schemas.microsoft.com/office/powerpoint/2010/main" val="3511684186"/>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 id="2147483738" r:id="rId13"/>
    <p:sldLayoutId id="2147483739" r:id="rId14"/>
    <p:sldLayoutId id="2147483740" r:id="rId15"/>
    <p:sldLayoutId id="2147483741" r:id="rId16"/>
    <p:sldLayoutId id="2147483742" r:id="rId17"/>
    <p:sldLayoutId id="2147483743" r:id="rId18"/>
    <p:sldLayoutId id="2147483744" r:id="rId19"/>
    <p:sldLayoutId id="2147483745" r:id="rId20"/>
    <p:sldLayoutId id="2147483746" r:id="rId21"/>
    <p:sldLayoutId id="2147483747" r:id="rId22"/>
    <p:sldLayoutId id="2147483748" r:id="rId23"/>
  </p:sldLayoutIdLst>
  <p:hf sldNum="0" hdr="0" ftr="0" dt="0"/>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46" rtl="0" eaLnBrk="1" latinLnBrk="0" hangingPunct="1">
        <a:lnSpc>
          <a:spcPct val="90000"/>
        </a:lnSpc>
        <a:spcBef>
          <a:spcPts val="1000"/>
        </a:spcBef>
        <a:buFont typeface="Arial" panose="020B0604020202020204" pitchFamily="34" charset="0"/>
        <a:buNone/>
        <a:defRPr sz="5400" kern="1200">
          <a:solidFill>
            <a:schemeClr val="bg2"/>
          </a:solidFill>
          <a:latin typeface="+mj-lt"/>
          <a:ea typeface="+mn-ea"/>
          <a:cs typeface="+mn-cs"/>
        </a:defRPr>
      </a:lvl1pPr>
      <a:lvl2pPr marL="0" indent="0" algn="l" defTabSz="914446" rtl="0" eaLnBrk="1" latinLnBrk="0" hangingPunct="1">
        <a:lnSpc>
          <a:spcPct val="100000"/>
        </a:lnSpc>
        <a:spcBef>
          <a:spcPts val="500"/>
        </a:spcBef>
        <a:buClr>
          <a:schemeClr val="bg2"/>
        </a:buClr>
        <a:buFont typeface="Arial" panose="020B0604020202020204" pitchFamily="34" charset="0"/>
        <a:buNone/>
        <a:defRPr sz="2400" b="0" kern="1200">
          <a:solidFill>
            <a:schemeClr val="bg2"/>
          </a:solidFill>
          <a:latin typeface="+mj-lt"/>
          <a:ea typeface="+mn-ea"/>
          <a:cs typeface="+mn-cs"/>
        </a:defRPr>
      </a:lvl2pPr>
      <a:lvl3pPr marL="182889" indent="-182889" algn="l" defTabSz="914446" rtl="0" eaLnBrk="1" latinLnBrk="0" hangingPunct="1">
        <a:lnSpc>
          <a:spcPct val="100000"/>
        </a:lnSpc>
        <a:spcBef>
          <a:spcPts val="500"/>
        </a:spcBef>
        <a:buClr>
          <a:schemeClr val="bg2"/>
        </a:buClr>
        <a:buFont typeface="Arial" panose="020B0604020202020204" pitchFamily="34" charset="0"/>
        <a:buChar char="•"/>
        <a:defRPr sz="1900" kern="1200">
          <a:solidFill>
            <a:schemeClr val="bg2"/>
          </a:solidFill>
          <a:latin typeface="+mn-lt"/>
          <a:ea typeface="+mn-ea"/>
          <a:cs typeface="+mn-cs"/>
        </a:defRPr>
      </a:lvl3pPr>
      <a:lvl4pPr marL="365778" indent="-182889" algn="l" defTabSz="914446" rtl="0" eaLnBrk="1" latinLnBrk="0" hangingPunct="1">
        <a:lnSpc>
          <a:spcPct val="100000"/>
        </a:lnSpc>
        <a:spcBef>
          <a:spcPts val="500"/>
        </a:spcBef>
        <a:buClr>
          <a:schemeClr val="bg2"/>
        </a:buClr>
        <a:buFont typeface="Arial" panose="020B0604020202020204" pitchFamily="34" charset="0"/>
        <a:buChar char="•"/>
        <a:defRPr sz="1600" kern="1200">
          <a:solidFill>
            <a:schemeClr val="bg2"/>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5" name="Slide Number Placeholder 8">
            <a:extLst>
              <a:ext uri="{FF2B5EF4-FFF2-40B4-BE49-F238E27FC236}">
                <a16:creationId xmlns:a16="http://schemas.microsoft.com/office/drawing/2014/main" id="{49AB76D9-6D63-2248-BD7B-1FE3776C410E}"/>
              </a:ext>
            </a:extLst>
          </p:cNvPr>
          <p:cNvSpPr>
            <a:spLocks noGrp="1"/>
          </p:cNvSpPr>
          <p:nvPr>
            <p:ph type="sldNum" sz="quarter" idx="4"/>
          </p:nvPr>
        </p:nvSpPr>
        <p:spPr>
          <a:xfrm>
            <a:off x="10603992" y="6248400"/>
            <a:ext cx="1216152" cy="304800"/>
          </a:xfrm>
          <a:prstGeom prst="rect">
            <a:avLst/>
          </a:prstGeom>
          <a:noFill/>
        </p:spPr>
        <p:txBody>
          <a:bodyPr wrap="square" lIns="0" tIns="0" rIns="0" bIns="0" rtlCol="0" anchor="ctr">
            <a:noAutofit/>
          </a:bodyPr>
          <a:lstStyle>
            <a:lvl1pPr algn="r">
              <a:defRPr lang="uk-UA" sz="1200" b="0" i="0" smtClean="0">
                <a:solidFill>
                  <a:schemeClr val="bg1"/>
                </a:solidFill>
                <a:latin typeface="Calibri Light" panose="020F0302020204030204" pitchFamily="34" charset="0"/>
                <a:cs typeface="Calibri Light" panose="020F0302020204030204" pitchFamily="34" charset="0"/>
              </a:defRPr>
            </a:lvl1p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DD51D1C3-2EAF-9048-85DC-2FC981895B82}"/>
              </a:ext>
            </a:extLst>
          </p:cNvPr>
          <p:cNvSpPr>
            <a:spLocks noGrp="1"/>
          </p:cNvSpPr>
          <p:nvPr>
            <p:ph type="ftr" sz="quarter" idx="3"/>
          </p:nvPr>
        </p:nvSpPr>
        <p:spPr>
          <a:xfrm>
            <a:off x="685800" y="6248400"/>
            <a:ext cx="9918192" cy="304800"/>
          </a:xfrm>
          <a:prstGeom prst="rect">
            <a:avLst/>
          </a:prstGeom>
        </p:spPr>
        <p:txBody>
          <a:bodyPr vert="horz" lIns="0" tIns="0" rIns="0" bIns="0" rtlCol="0" anchor="ctr"/>
          <a:lstStyle>
            <a:lvl1pPr algn="l">
              <a:defRPr sz="1200">
                <a:solidFill>
                  <a:schemeClr val="tx1"/>
                </a:solidFill>
              </a:defRPr>
            </a:lvl1pPr>
          </a:lstStyle>
          <a:p>
            <a:endParaRPr lang="en-US"/>
          </a:p>
        </p:txBody>
      </p:sp>
    </p:spTree>
    <p:extLst>
      <p:ext uri="{BB962C8B-B14F-4D97-AF65-F5344CB8AC3E}">
        <p14:creationId xmlns:p14="http://schemas.microsoft.com/office/powerpoint/2010/main" val="785231626"/>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Lst>
  <p:hf sldNum="0" hdr="0" ftr="0" dt="0"/>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11" indent="-228611" algn="l" defTabSz="91444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34" indent="-228611" algn="l" defTabSz="91444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0"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8479396"/>
      </p:ext>
    </p:extLst>
  </p:cSld>
  <p:clrMap bg1="lt1" tx1="dk1" bg2="lt2" tx2="dk2" accent1="accent1" accent2="accent2" accent3="accent3" accent4="accent4" accent5="accent5" accent6="accent6" hlink="hlink" folHlink="folHlink"/>
  <p:sldLayoutIdLst>
    <p:sldLayoutId id="2147483757" r:id="rId1"/>
  </p:sldLayoutIdLst>
  <p:hf sldNum="0" hdr="0" ftr="0" dt="0"/>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11" indent="-228611" algn="l" defTabSz="91444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34" indent="-228611" algn="l" defTabSz="91444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0"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45.emf"/></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1.xml"/><Relationship Id="rId1" Type="http://schemas.openxmlformats.org/officeDocument/2006/relationships/slideLayout" Target="../slideLayouts/slideLayout67.xml"/><Relationship Id="rId4" Type="http://schemas.openxmlformats.org/officeDocument/2006/relationships/image" Target="../media/image45.emf"/></Relationships>
</file>

<file path=ppt/slides/_rels/slide1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2.xml"/><Relationship Id="rId1" Type="http://schemas.openxmlformats.org/officeDocument/2006/relationships/slideLayout" Target="../slideLayouts/slideLayout18.xml"/><Relationship Id="rId5" Type="http://schemas.openxmlformats.org/officeDocument/2006/relationships/image" Target="../media/image30.jpeg"/><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5.xml"/><Relationship Id="rId1" Type="http://schemas.openxmlformats.org/officeDocument/2006/relationships/slideLayout" Target="../slideLayouts/slideLayout14.xml"/><Relationship Id="rId5" Type="http://schemas.openxmlformats.org/officeDocument/2006/relationships/image" Target="../media/image54.emf"/><Relationship Id="rId4" Type="http://schemas.openxmlformats.org/officeDocument/2006/relationships/image" Target="../media/image53.png"/></Relationships>
</file>

<file path=ppt/slides/_rels/slide1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8.xml"/><Relationship Id="rId1" Type="http://schemas.openxmlformats.org/officeDocument/2006/relationships/slideLayout" Target="../slideLayouts/slideLayout14.xml"/><Relationship Id="rId4" Type="http://schemas.openxmlformats.org/officeDocument/2006/relationships/image" Target="../media/image55.png"/></Relationships>
</file>

<file path=ppt/slides/_rels/slide19.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9.xml"/><Relationship Id="rId1" Type="http://schemas.openxmlformats.org/officeDocument/2006/relationships/slideLayout" Target="../slideLayouts/slideLayout14.xml"/><Relationship Id="rId4" Type="http://schemas.openxmlformats.org/officeDocument/2006/relationships/image" Target="../media/image57.jpeg"/></Relationships>
</file>

<file path=ppt/slides/_rels/slide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xml"/><Relationship Id="rId1" Type="http://schemas.openxmlformats.org/officeDocument/2006/relationships/slideLayout" Target="../slideLayouts/slideLayout20.xml"/><Relationship Id="rId4" Type="http://schemas.openxmlformats.org/officeDocument/2006/relationships/image" Target="../media/image47.png"/></Relationships>
</file>

<file path=ppt/slides/_rels/slide2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0.xml"/><Relationship Id="rId1" Type="http://schemas.openxmlformats.org/officeDocument/2006/relationships/slideLayout" Target="../slideLayouts/slideLayout18.xml"/><Relationship Id="rId5" Type="http://schemas.openxmlformats.org/officeDocument/2006/relationships/image" Target="../media/image30.jpeg"/><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1.xml"/><Relationship Id="rId1" Type="http://schemas.openxmlformats.org/officeDocument/2006/relationships/slideLayout" Target="../slideLayouts/slideLayout14.xml"/><Relationship Id="rId4" Type="http://schemas.openxmlformats.org/officeDocument/2006/relationships/image" Target="../media/image59.jpeg"/></Relationships>
</file>

<file path=ppt/slides/_rels/slide2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2.xml"/><Relationship Id="rId1" Type="http://schemas.openxmlformats.org/officeDocument/2006/relationships/slideLayout" Target="../slideLayouts/slideLayout14.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eg"/></Relationships>
</file>

<file path=ppt/slides/_rels/slide2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3.xml"/><Relationship Id="rId1" Type="http://schemas.openxmlformats.org/officeDocument/2006/relationships/slideLayout" Target="../slideLayouts/slideLayout68.xml"/><Relationship Id="rId4" Type="http://schemas.openxmlformats.org/officeDocument/2006/relationships/image" Target="../media/image45.emf"/></Relationships>
</file>

<file path=ppt/slides/_rels/slide2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9.xml"/><Relationship Id="rId1" Type="http://schemas.openxmlformats.org/officeDocument/2006/relationships/slideLayout" Target="../slideLayouts/slideLayout14.xml"/><Relationship Id="rId5" Type="http://schemas.openxmlformats.org/officeDocument/2006/relationships/image" Target="../media/image61.png"/><Relationship Id="rId4" Type="http://schemas.openxmlformats.org/officeDocument/2006/relationships/image" Target="../media/image65.png"/></Relationships>
</file>

<file path=ppt/slides/_rels/slide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xml"/><Relationship Id="rId1" Type="http://schemas.openxmlformats.org/officeDocument/2006/relationships/slideLayout" Target="../slideLayouts/slideLayout66.xml"/><Relationship Id="rId4" Type="http://schemas.openxmlformats.org/officeDocument/2006/relationships/image" Target="../media/image45.emf"/></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67.png"/><Relationship Id="rId7" Type="http://schemas.openxmlformats.org/officeDocument/2006/relationships/image" Target="../media/image71.png"/><Relationship Id="rId2" Type="http://schemas.openxmlformats.org/officeDocument/2006/relationships/notesSlide" Target="../notesSlides/notesSlide32.xml"/><Relationship Id="rId1" Type="http://schemas.openxmlformats.org/officeDocument/2006/relationships/slideLayout" Target="../slideLayouts/slideLayout14.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33.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33.xml"/><Relationship Id="rId1" Type="http://schemas.openxmlformats.org/officeDocument/2006/relationships/slideLayout" Target="../slideLayouts/slideLayout69.xml"/><Relationship Id="rId4" Type="http://schemas.openxmlformats.org/officeDocument/2006/relationships/image" Target="../media/image45.emf"/></Relationships>
</file>

<file path=ppt/slides/_rels/slide3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4.xml"/><Relationship Id="rId1" Type="http://schemas.openxmlformats.org/officeDocument/2006/relationships/slideLayout" Target="../slideLayouts/slideLayout14.xml"/><Relationship Id="rId4" Type="http://schemas.openxmlformats.org/officeDocument/2006/relationships/image" Target="../media/image75.jpeg"/></Relationships>
</file>

<file path=ppt/slides/_rels/slide35.xml.rels><?xml version="1.0" encoding="UTF-8" standalone="yes"?>
<Relationships xmlns="http://schemas.openxmlformats.org/package/2006/relationships"><Relationship Id="rId3" Type="http://schemas.openxmlformats.org/officeDocument/2006/relationships/image" Target="../media/image76.emf"/><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37.xml"/><Relationship Id="rId1" Type="http://schemas.openxmlformats.org/officeDocument/2006/relationships/slideLayout" Target="../slideLayouts/slideLayout14.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3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8.xml"/><Relationship Id="rId1" Type="http://schemas.openxmlformats.org/officeDocument/2006/relationships/slideLayout" Target="../slideLayouts/slideLayout14.xml"/><Relationship Id="rId5" Type="http://schemas.openxmlformats.org/officeDocument/2006/relationships/image" Target="../media/image83.emf"/><Relationship Id="rId4" Type="http://schemas.openxmlformats.org/officeDocument/2006/relationships/image" Target="../media/image82.png"/></Relationships>
</file>

<file path=ppt/slides/_rels/slide3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39.xml"/><Relationship Id="rId1" Type="http://schemas.openxmlformats.org/officeDocument/2006/relationships/slideLayout" Target="../slideLayouts/slideLayout14.xml"/><Relationship Id="rId5" Type="http://schemas.openxmlformats.org/officeDocument/2006/relationships/image" Target="../media/image54.emf"/><Relationship Id="rId4" Type="http://schemas.openxmlformats.org/officeDocument/2006/relationships/image" Target="../media/image8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3" Type="http://schemas.openxmlformats.org/officeDocument/2006/relationships/image" Target="../media/image86.emf"/><Relationship Id="rId2" Type="http://schemas.openxmlformats.org/officeDocument/2006/relationships/notesSlide" Target="../notesSlides/notesSlide42.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3.xml"/><Relationship Id="rId1" Type="http://schemas.openxmlformats.org/officeDocument/2006/relationships/slideLayout" Target="../slideLayouts/slideLayout18.xml"/><Relationship Id="rId5" Type="http://schemas.openxmlformats.org/officeDocument/2006/relationships/image" Target="../media/image30.jpeg"/><Relationship Id="rId4" Type="http://schemas.openxmlformats.org/officeDocument/2006/relationships/image" Target="../media/image29.png"/></Relationships>
</file>

<file path=ppt/slides/_rels/slide44.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44.xml"/><Relationship Id="rId1" Type="http://schemas.openxmlformats.org/officeDocument/2006/relationships/slideLayout" Target="../slideLayouts/slideLayout65.xml"/><Relationship Id="rId4" Type="http://schemas.openxmlformats.org/officeDocument/2006/relationships/image" Target="../media/image45.emf"/></Relationships>
</file>

<file path=ppt/slides/_rels/slide45.xml.rels><?xml version="1.0" encoding="UTF-8" standalone="yes"?>
<Relationships xmlns="http://schemas.openxmlformats.org/package/2006/relationships"><Relationship Id="rId3" Type="http://schemas.openxmlformats.org/officeDocument/2006/relationships/image" Target="../media/image88.emf"/><Relationship Id="rId2" Type="http://schemas.openxmlformats.org/officeDocument/2006/relationships/notesSlide" Target="../notesSlides/notesSlide45.xml"/><Relationship Id="rId1" Type="http://schemas.openxmlformats.org/officeDocument/2006/relationships/slideLayout" Target="../slideLayouts/slideLayout14.xml"/><Relationship Id="rId6" Type="http://schemas.openxmlformats.org/officeDocument/2006/relationships/image" Target="../media/image91.emf"/><Relationship Id="rId5" Type="http://schemas.openxmlformats.org/officeDocument/2006/relationships/image" Target="../media/image90.emf"/><Relationship Id="rId4" Type="http://schemas.openxmlformats.org/officeDocument/2006/relationships/image" Target="../media/image89.emf"/></Relationships>
</file>

<file path=ppt/slides/_rels/slide46.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46.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47.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48.xml"/><Relationship Id="rId1" Type="http://schemas.openxmlformats.org/officeDocument/2006/relationships/slideLayout" Target="../slideLayouts/slideLayout87.xml"/><Relationship Id="rId4" Type="http://schemas.openxmlformats.org/officeDocument/2006/relationships/image" Target="../media/image95.jpeg"/></Relationships>
</file>

<file path=ppt/slides/_rels/slide49.xml.rels><?xml version="1.0" encoding="UTF-8" standalone="yes"?>
<Relationships xmlns="http://schemas.openxmlformats.org/package/2006/relationships"><Relationship Id="rId8" Type="http://schemas.openxmlformats.org/officeDocument/2006/relationships/hyperlink" Target="https://www.everycrsreport.com/reports/RS22483.html#:~:text=The%20number%20of%20beneficiaries%20enrolled" TargetMode="External"/><Relationship Id="rId13" Type="http://schemas.openxmlformats.org/officeDocument/2006/relationships/hyperlink" Target="https://docushare-web.apps.external.pioneer.humana.com/Marketing/docushare-app?q=IQrAcqeO%2fyLLnx6jG3tuPw%3d%3d" TargetMode="External"/><Relationship Id="rId3" Type="http://schemas.openxmlformats.org/officeDocument/2006/relationships/hyperlink" Target="https://www.va.gov/health-care/about-va-health-benefits/" TargetMode="External"/><Relationship Id="rId7" Type="http://schemas.openxmlformats.org/officeDocument/2006/relationships/hyperlink" Target="https://health.mil/Military-Health-Topics/MHS-Toolkits/Media-Resources/Media-Center/Patient-Population-Statistics/Patients-by-TRICARE-Plan" TargetMode="External"/><Relationship Id="rId12" Type="http://schemas.openxmlformats.org/officeDocument/2006/relationships/hyperlink" Target="https://press.humana.com/news/news-details/2022/96-of-Humanas-Medicare-Advantage-Members-are-in-Contracts-rated-4-Star-or-Above-for-2023-66-are-in-Contracts-Rated-4.5-Star-or-Higher/default.aspx#gsc.tab=0" TargetMode="External"/><Relationship Id="rId2" Type="http://schemas.openxmlformats.org/officeDocument/2006/relationships/notesSlide" Target="../notesSlides/notesSlide49.xml"/><Relationship Id="rId1" Type="http://schemas.openxmlformats.org/officeDocument/2006/relationships/slideLayout" Target="../slideLayouts/slideLayout18.xml"/><Relationship Id="rId6" Type="http://schemas.openxmlformats.org/officeDocument/2006/relationships/hyperlink" Target="https://www.va.gov/VHASTRATEGY/SOE2021/2021_Enrollee_Data_Findings_Report-508_Compliant.pdf" TargetMode="External"/><Relationship Id="rId11" Type="http://schemas.openxmlformats.org/officeDocument/2006/relationships/hyperlink" Target="https://press.humana.com/news/news-details/2022/Humana-ranked-No.-1-among-health-insurers-for-Customer-Experience/#gsc.tab=0" TargetMode="External"/><Relationship Id="rId5" Type="http://schemas.openxmlformats.org/officeDocument/2006/relationships/hyperlink" Target="https://www.va.gov/COMMUNITYCARE/programs/dependents/champva/CHAMPVA_faq.asp#:~:text=Who%20is%20eligible%20for%20CHAMPVA,a%20service%2Dconnected%20disability%2C%20OR" TargetMode="External"/><Relationship Id="rId15" Type="http://schemas.openxmlformats.org/officeDocument/2006/relationships/hyperlink" Target="https://www.vfw.org/uniting-to-combat-hunger" TargetMode="External"/><Relationship Id="rId10" Type="http://schemas.openxmlformats.org/officeDocument/2006/relationships/hyperlink" Target="https://health.usnews.com/medicare/best-medicare-plans/best-insurance-companies-for-medicare-advantage-plans?int=best_insurance_medicareadvange_link??int=best_insurance_medicareadvange_link" TargetMode="External"/><Relationship Id="rId4" Type="http://schemas.openxmlformats.org/officeDocument/2006/relationships/hyperlink" Target="https://www.tricare.mil/Plans/HealthPlans/TFL" TargetMode="External"/><Relationship Id="rId9" Type="http://schemas.openxmlformats.org/officeDocument/2006/relationships/hyperlink" Target="https://www.census.gov/content/dam/Census/library/publications/2020/demo/acs-43.pdf" TargetMode="External"/><Relationship Id="rId14" Type="http://schemas.openxmlformats.org/officeDocument/2006/relationships/hyperlink" Target="https://careers.humana.com/military-veterans/"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E96853D-2EB8-0A46-4484-90C57495309A}"/>
              </a:ext>
            </a:extLst>
          </p:cNvPr>
          <p:cNvSpPr>
            <a:spLocks noGrp="1"/>
          </p:cNvSpPr>
          <p:nvPr>
            <p:ph type="body" sz="quarter" idx="14"/>
          </p:nvPr>
        </p:nvSpPr>
        <p:spPr/>
        <p:txBody>
          <a:bodyPr>
            <a:normAutofit/>
          </a:bodyPr>
          <a:lstStyle/>
          <a:p>
            <a:r>
              <a:rPr lang="en-US">
                <a:solidFill>
                  <a:schemeClr val="accent3"/>
                </a:solidFill>
              </a:rPr>
              <a:t>Simplifying healthcare for Medicare-eligible veterans</a:t>
            </a:r>
            <a:endParaRPr lang="en-US">
              <a:solidFill>
                <a:schemeClr val="accent3"/>
              </a:solidFill>
              <a:cs typeface="Calibri Light"/>
            </a:endParaRPr>
          </a:p>
        </p:txBody>
      </p:sp>
      <p:pic>
        <p:nvPicPr>
          <p:cNvPr id="8" name="Picture Placeholder 7" descr="A person in a red truck&#10;&#10;Description automatically generated with low confidence">
            <a:extLst>
              <a:ext uri="{FF2B5EF4-FFF2-40B4-BE49-F238E27FC236}">
                <a16:creationId xmlns:a16="http://schemas.microsoft.com/office/drawing/2014/main" id="{B6AD67B3-3761-4C49-17A4-F28B0346ACD4}"/>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a:stretch/>
        </p:blipFill>
        <p:spPr>
          <a:xfrm>
            <a:off x="7329488" y="0"/>
            <a:ext cx="4862512" cy="6858000"/>
          </a:xfrm>
        </p:spPr>
      </p:pic>
      <p:sp>
        <p:nvSpPr>
          <p:cNvPr id="7" name="TextBox 6">
            <a:extLst>
              <a:ext uri="{FF2B5EF4-FFF2-40B4-BE49-F238E27FC236}">
                <a16:creationId xmlns:a16="http://schemas.microsoft.com/office/drawing/2014/main" id="{D4E36030-BDC7-957E-FCA1-CA7487DF45F7}"/>
              </a:ext>
            </a:extLst>
          </p:cNvPr>
          <p:cNvSpPr txBox="1"/>
          <p:nvPr/>
        </p:nvSpPr>
        <p:spPr>
          <a:xfrm>
            <a:off x="144557" y="6496097"/>
            <a:ext cx="7439584" cy="261610"/>
          </a:xfrm>
          <a:prstGeom prst="rect">
            <a:avLst/>
          </a:prstGeom>
          <a:noFill/>
        </p:spPr>
        <p:txBody>
          <a:bodyPr wrap="square">
            <a:spAutoFit/>
          </a:bodyPr>
          <a:lstStyle/>
          <a:p>
            <a:pPr algn="l"/>
            <a:r>
              <a:rPr lang="en-US" sz="1100">
                <a:solidFill>
                  <a:schemeClr val="bg2"/>
                </a:solidFill>
              </a:rPr>
              <a:t>For agent use only. Confidential and proprietary. Do not distribute.</a:t>
            </a:r>
          </a:p>
        </p:txBody>
      </p:sp>
      <p:pic>
        <p:nvPicPr>
          <p:cNvPr id="9" name="Picture 8">
            <a:extLst>
              <a:ext uri="{FF2B5EF4-FFF2-40B4-BE49-F238E27FC236}">
                <a16:creationId xmlns:a16="http://schemas.microsoft.com/office/drawing/2014/main" id="{B225451F-2B0C-6E4F-7350-6A67788CE31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l="-8324" t="38818" r="-8179" b="3345"/>
          <a:stretch/>
        </p:blipFill>
        <p:spPr>
          <a:xfrm rot="16200000">
            <a:off x="3326112" y="-3231216"/>
            <a:ext cx="723562" cy="7283190"/>
          </a:xfrm>
          <a:prstGeom prst="rect">
            <a:avLst/>
          </a:prstGeom>
        </p:spPr>
      </p:pic>
    </p:spTree>
    <p:extLst>
      <p:ext uri="{BB962C8B-B14F-4D97-AF65-F5344CB8AC3E}">
        <p14:creationId xmlns:p14="http://schemas.microsoft.com/office/powerpoint/2010/main" val="1747788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Chart 13">
            <a:extLst>
              <a:ext uri="{FF2B5EF4-FFF2-40B4-BE49-F238E27FC236}">
                <a16:creationId xmlns:a16="http://schemas.microsoft.com/office/drawing/2014/main" id="{6A7A84D9-4CA3-6219-884A-66D2467BF501}"/>
              </a:ext>
            </a:extLst>
          </p:cNvPr>
          <p:cNvGraphicFramePr/>
          <p:nvPr>
            <p:extLst>
              <p:ext uri="{D42A27DB-BD31-4B8C-83A1-F6EECF244321}">
                <p14:modId xmlns:p14="http://schemas.microsoft.com/office/powerpoint/2010/main" val="152441253"/>
              </p:ext>
            </p:extLst>
          </p:nvPr>
        </p:nvGraphicFramePr>
        <p:xfrm>
          <a:off x="6096000" y="1767449"/>
          <a:ext cx="5789707" cy="4336428"/>
        </p:xfrm>
        <a:graphic>
          <a:graphicData uri="http://schemas.openxmlformats.org/drawingml/2006/chart">
            <c:chart xmlns:c="http://schemas.openxmlformats.org/drawingml/2006/chart" xmlns:r="http://schemas.openxmlformats.org/officeDocument/2006/relationships" r:id="rId3"/>
          </a:graphicData>
        </a:graphic>
      </p:graphicFrame>
      <p:sp>
        <p:nvSpPr>
          <p:cNvPr id="13" name="Title 12">
            <a:extLst>
              <a:ext uri="{FF2B5EF4-FFF2-40B4-BE49-F238E27FC236}">
                <a16:creationId xmlns:a16="http://schemas.microsoft.com/office/drawing/2014/main" id="{4E45D5A5-BAE5-DF5F-FEAF-6166E730C506}"/>
              </a:ext>
            </a:extLst>
          </p:cNvPr>
          <p:cNvSpPr>
            <a:spLocks noGrp="1"/>
          </p:cNvSpPr>
          <p:nvPr>
            <p:ph type="title"/>
          </p:nvPr>
        </p:nvSpPr>
        <p:spPr/>
        <p:txBody>
          <a:bodyPr>
            <a:normAutofit/>
          </a:bodyPr>
          <a:lstStyle/>
          <a:p>
            <a:r>
              <a:rPr lang="en-US" sz="3600"/>
              <a:t>Number of Medicare-eligible beneficiaries by program</a:t>
            </a:r>
          </a:p>
        </p:txBody>
      </p:sp>
      <p:sp>
        <p:nvSpPr>
          <p:cNvPr id="10" name="TextBox 1">
            <a:extLst>
              <a:ext uri="{FF2B5EF4-FFF2-40B4-BE49-F238E27FC236}">
                <a16:creationId xmlns:a16="http://schemas.microsoft.com/office/drawing/2014/main" id="{D6E760C7-D78F-C78C-F037-946ECA77EF41}"/>
              </a:ext>
            </a:extLst>
          </p:cNvPr>
          <p:cNvSpPr txBox="1"/>
          <p:nvPr/>
        </p:nvSpPr>
        <p:spPr>
          <a:xfrm>
            <a:off x="3650744" y="3377654"/>
            <a:ext cx="2445256" cy="698597"/>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r"/>
            <a:endParaRPr lang="en-US" sz="1100"/>
          </a:p>
        </p:txBody>
      </p:sp>
      <p:sp>
        <p:nvSpPr>
          <p:cNvPr id="11" name="TextBox 10">
            <a:extLst>
              <a:ext uri="{FF2B5EF4-FFF2-40B4-BE49-F238E27FC236}">
                <a16:creationId xmlns:a16="http://schemas.microsoft.com/office/drawing/2014/main" id="{73EB3A47-DB82-3FC2-7381-54D88DCEDE05}"/>
              </a:ext>
            </a:extLst>
          </p:cNvPr>
          <p:cNvSpPr txBox="1"/>
          <p:nvPr/>
        </p:nvSpPr>
        <p:spPr>
          <a:xfrm>
            <a:off x="1134168" y="2109359"/>
            <a:ext cx="4728882" cy="3416320"/>
          </a:xfrm>
          <a:prstGeom prst="rect">
            <a:avLst/>
          </a:prstGeom>
          <a:noFill/>
        </p:spPr>
        <p:txBody>
          <a:bodyPr wrap="square" lIns="91440" tIns="45720" rIns="91440" bIns="45720" rtlCol="0" anchor="t">
            <a:spAutoFit/>
          </a:bodyPr>
          <a:lstStyle/>
          <a:p>
            <a:r>
              <a:rPr lang="en-US"/>
              <a:t>VA </a:t>
            </a:r>
            <a:r>
              <a:rPr lang="en-US" sz="1800"/>
              <a:t>as of 2021, the most recent data available, according to Advanced Survey Design for the </a:t>
            </a:r>
            <a:r>
              <a:rPr lang="en-US"/>
              <a:t>VA</a:t>
            </a:r>
            <a:r>
              <a:rPr lang="en-US" baseline="30000"/>
              <a:t>5</a:t>
            </a:r>
            <a:endParaRPr lang="en-US" sz="1800" baseline="30000"/>
          </a:p>
          <a:p>
            <a:endParaRPr lang="en-US"/>
          </a:p>
          <a:p>
            <a:endParaRPr lang="en-US" sz="1800"/>
          </a:p>
          <a:p>
            <a:r>
              <a:rPr lang="en-US" sz="1800"/>
              <a:t>TFL as of 2022, the most recent data available, according to the Military Health System and Defense Health </a:t>
            </a:r>
            <a:r>
              <a:rPr lang="en-US"/>
              <a:t>Agency</a:t>
            </a:r>
            <a:r>
              <a:rPr lang="en-US" baseline="30000"/>
              <a:t>6</a:t>
            </a:r>
            <a:endParaRPr lang="en-US" sz="1800"/>
          </a:p>
          <a:p>
            <a:endParaRPr lang="en-US"/>
          </a:p>
          <a:p>
            <a:endParaRPr lang="en-US" sz="1800"/>
          </a:p>
          <a:p>
            <a:r>
              <a:rPr lang="en-US" sz="1800"/>
              <a:t>CHAMPVA as of 2020, the most recent data available, according to the Congressional Research </a:t>
            </a:r>
            <a:r>
              <a:rPr lang="en-US"/>
              <a:t>Service</a:t>
            </a:r>
            <a:r>
              <a:rPr lang="en-US" baseline="30000"/>
              <a:t>7</a:t>
            </a:r>
            <a:endParaRPr lang="en-US" sz="1800"/>
          </a:p>
        </p:txBody>
      </p:sp>
      <p:sp>
        <p:nvSpPr>
          <p:cNvPr id="15" name="Rectangle 14">
            <a:extLst>
              <a:ext uri="{FF2B5EF4-FFF2-40B4-BE49-F238E27FC236}">
                <a16:creationId xmlns:a16="http://schemas.microsoft.com/office/drawing/2014/main" id="{C7D50ABB-F279-D24C-2DE7-C69329973DB4}"/>
              </a:ext>
            </a:extLst>
          </p:cNvPr>
          <p:cNvSpPr/>
          <p:nvPr/>
        </p:nvSpPr>
        <p:spPr>
          <a:xfrm>
            <a:off x="596153" y="2211150"/>
            <a:ext cx="4572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675070D-C279-5C1D-2956-698B2E2EE87E}"/>
              </a:ext>
            </a:extLst>
          </p:cNvPr>
          <p:cNvSpPr/>
          <p:nvPr/>
        </p:nvSpPr>
        <p:spPr>
          <a:xfrm>
            <a:off x="596153" y="3313040"/>
            <a:ext cx="457200" cy="457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6D8320EC-E9FE-DDF1-1FAA-93D6B2592E5D}"/>
              </a:ext>
            </a:extLst>
          </p:cNvPr>
          <p:cNvSpPr/>
          <p:nvPr/>
        </p:nvSpPr>
        <p:spPr>
          <a:xfrm>
            <a:off x="596153" y="4581994"/>
            <a:ext cx="457200" cy="457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E4A14E96-6A59-8E74-E6E1-CBED26390C68}"/>
              </a:ext>
            </a:extLst>
          </p:cNvPr>
          <p:cNvSpPr txBox="1"/>
          <p:nvPr/>
        </p:nvSpPr>
        <p:spPr>
          <a:xfrm>
            <a:off x="9372600" y="3935663"/>
            <a:ext cx="847165" cy="646331"/>
          </a:xfrm>
          <a:prstGeom prst="rect">
            <a:avLst/>
          </a:prstGeom>
          <a:noFill/>
        </p:spPr>
        <p:txBody>
          <a:bodyPr wrap="square" rtlCol="0">
            <a:spAutoFit/>
          </a:bodyPr>
          <a:lstStyle/>
          <a:p>
            <a:pPr algn="ctr"/>
            <a:r>
              <a:rPr lang="en-US" b="1">
                <a:solidFill>
                  <a:schemeClr val="tx2"/>
                </a:solidFill>
              </a:rPr>
              <a:t>VA</a:t>
            </a:r>
          </a:p>
          <a:p>
            <a:pPr algn="ctr"/>
            <a:r>
              <a:rPr lang="en-US" b="1">
                <a:solidFill>
                  <a:schemeClr val="tx2"/>
                </a:solidFill>
              </a:rPr>
              <a:t>62%</a:t>
            </a:r>
          </a:p>
        </p:txBody>
      </p:sp>
      <p:sp>
        <p:nvSpPr>
          <p:cNvPr id="19" name="TextBox 18">
            <a:extLst>
              <a:ext uri="{FF2B5EF4-FFF2-40B4-BE49-F238E27FC236}">
                <a16:creationId xmlns:a16="http://schemas.microsoft.com/office/drawing/2014/main" id="{2DC644E4-1612-44F5-373F-8D185CD8B2B9}"/>
              </a:ext>
            </a:extLst>
          </p:cNvPr>
          <p:cNvSpPr txBox="1"/>
          <p:nvPr/>
        </p:nvSpPr>
        <p:spPr>
          <a:xfrm>
            <a:off x="7487156" y="3630831"/>
            <a:ext cx="847165" cy="646331"/>
          </a:xfrm>
          <a:prstGeom prst="rect">
            <a:avLst/>
          </a:prstGeom>
          <a:noFill/>
        </p:spPr>
        <p:txBody>
          <a:bodyPr wrap="square" rtlCol="0">
            <a:spAutoFit/>
          </a:bodyPr>
          <a:lstStyle/>
          <a:p>
            <a:pPr algn="ctr"/>
            <a:r>
              <a:rPr lang="en-US" b="1"/>
              <a:t>TFL</a:t>
            </a:r>
          </a:p>
          <a:p>
            <a:pPr algn="ctr"/>
            <a:r>
              <a:rPr lang="en-US" b="1"/>
              <a:t>30%</a:t>
            </a:r>
          </a:p>
        </p:txBody>
      </p:sp>
      <p:sp>
        <p:nvSpPr>
          <p:cNvPr id="20" name="TextBox 19">
            <a:extLst>
              <a:ext uri="{FF2B5EF4-FFF2-40B4-BE49-F238E27FC236}">
                <a16:creationId xmlns:a16="http://schemas.microsoft.com/office/drawing/2014/main" id="{FAF60662-74AB-ED4B-A6A7-352B192D8E5B}"/>
              </a:ext>
            </a:extLst>
          </p:cNvPr>
          <p:cNvSpPr txBox="1"/>
          <p:nvPr/>
        </p:nvSpPr>
        <p:spPr>
          <a:xfrm>
            <a:off x="8045027" y="2313963"/>
            <a:ext cx="1064249" cy="461665"/>
          </a:xfrm>
          <a:prstGeom prst="rect">
            <a:avLst/>
          </a:prstGeom>
          <a:noFill/>
        </p:spPr>
        <p:txBody>
          <a:bodyPr wrap="square" rtlCol="0">
            <a:spAutoFit/>
          </a:bodyPr>
          <a:lstStyle/>
          <a:p>
            <a:pPr algn="ctr"/>
            <a:r>
              <a:rPr lang="en-US" sz="1200" b="1">
                <a:solidFill>
                  <a:schemeClr val="bg2"/>
                </a:solidFill>
              </a:rPr>
              <a:t>CHAMPVA</a:t>
            </a:r>
          </a:p>
          <a:p>
            <a:pPr algn="ctr"/>
            <a:r>
              <a:rPr lang="en-US" sz="1200">
                <a:solidFill>
                  <a:schemeClr val="bg2"/>
                </a:solidFill>
              </a:rPr>
              <a:t>8%</a:t>
            </a:r>
          </a:p>
        </p:txBody>
      </p:sp>
    </p:spTree>
    <p:extLst>
      <p:ext uri="{BB962C8B-B14F-4D97-AF65-F5344CB8AC3E}">
        <p14:creationId xmlns:p14="http://schemas.microsoft.com/office/powerpoint/2010/main" val="8895013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person holding a fishing pole&#10;&#10;Description automatically generated with low confidence">
            <a:extLst>
              <a:ext uri="{FF2B5EF4-FFF2-40B4-BE49-F238E27FC236}">
                <a16:creationId xmlns:a16="http://schemas.microsoft.com/office/drawing/2014/main" id="{864AA6DC-CF51-716E-9392-AD98C0A6481E}"/>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a:fillRect/>
          </a:stretch>
        </p:blipFill>
        <p:spPr/>
      </p:pic>
      <p:sp>
        <p:nvSpPr>
          <p:cNvPr id="5" name="Text Placeholder 4">
            <a:extLst>
              <a:ext uri="{FF2B5EF4-FFF2-40B4-BE49-F238E27FC236}">
                <a16:creationId xmlns:a16="http://schemas.microsoft.com/office/drawing/2014/main" id="{9BE55708-0173-6293-36EE-9AD93D9251D5}"/>
              </a:ext>
            </a:extLst>
          </p:cNvPr>
          <p:cNvSpPr>
            <a:spLocks noGrp="1"/>
          </p:cNvSpPr>
          <p:nvPr>
            <p:ph type="body" sz="quarter" idx="12"/>
          </p:nvPr>
        </p:nvSpPr>
        <p:spPr/>
        <p:txBody>
          <a:bodyPr/>
          <a:lstStyle/>
          <a:p>
            <a:r>
              <a:rPr lang="en-US" sz="5400"/>
              <a:t>Which Medicare plans are best for each veteran</a:t>
            </a:r>
            <a:r>
              <a:rPr lang="en-US"/>
              <a:t>?</a:t>
            </a:r>
          </a:p>
        </p:txBody>
      </p:sp>
      <p:sp>
        <p:nvSpPr>
          <p:cNvPr id="6" name="TextBox 5">
            <a:extLst>
              <a:ext uri="{FF2B5EF4-FFF2-40B4-BE49-F238E27FC236}">
                <a16:creationId xmlns:a16="http://schemas.microsoft.com/office/drawing/2014/main" id="{AA5C6162-7F7C-5246-E604-E5DA2A442B05}"/>
              </a:ext>
            </a:extLst>
          </p:cNvPr>
          <p:cNvSpPr txBox="1"/>
          <p:nvPr/>
        </p:nvSpPr>
        <p:spPr>
          <a:xfrm>
            <a:off x="144557" y="6496097"/>
            <a:ext cx="7439584" cy="261610"/>
          </a:xfrm>
          <a:prstGeom prst="rect">
            <a:avLst/>
          </a:prstGeom>
          <a:noFill/>
        </p:spPr>
        <p:txBody>
          <a:bodyPr wrap="square">
            <a:spAutoFit/>
          </a:bodyPr>
          <a:lstStyle/>
          <a:p>
            <a:pPr algn="l"/>
            <a:r>
              <a:rPr lang="en-US" sz="1100"/>
              <a:t>For agent use only. Confidential and proprietary. Do not distribute.</a:t>
            </a:r>
          </a:p>
        </p:txBody>
      </p:sp>
      <p:pic>
        <p:nvPicPr>
          <p:cNvPr id="9" name="Picture 8">
            <a:extLst>
              <a:ext uri="{FF2B5EF4-FFF2-40B4-BE49-F238E27FC236}">
                <a16:creationId xmlns:a16="http://schemas.microsoft.com/office/drawing/2014/main" id="{A00A095B-58F7-49BC-95DB-3B8C204B02B6}"/>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l="-8324" t="38818" r="-8179" b="3345"/>
          <a:stretch/>
        </p:blipFill>
        <p:spPr>
          <a:xfrm rot="16200000">
            <a:off x="3326112" y="-3231216"/>
            <a:ext cx="723562" cy="7283190"/>
          </a:xfrm>
          <a:prstGeom prst="rect">
            <a:avLst/>
          </a:prstGeom>
        </p:spPr>
      </p:pic>
    </p:spTree>
    <p:extLst>
      <p:ext uri="{BB962C8B-B14F-4D97-AF65-F5344CB8AC3E}">
        <p14:creationId xmlns:p14="http://schemas.microsoft.com/office/powerpoint/2010/main" val="28032859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1D3ABC-B0A3-4F20-8500-A486BDCD3706}"/>
              </a:ext>
            </a:extLst>
          </p:cNvPr>
          <p:cNvSpPr>
            <a:spLocks noGrp="1"/>
          </p:cNvSpPr>
          <p:nvPr>
            <p:ph type="title"/>
          </p:nvPr>
        </p:nvSpPr>
        <p:spPr>
          <a:xfrm>
            <a:off x="685800" y="1414276"/>
            <a:ext cx="8330878" cy="603504"/>
          </a:xfrm>
        </p:spPr>
        <p:txBody>
          <a:bodyPr>
            <a:noAutofit/>
          </a:bodyPr>
          <a:lstStyle/>
          <a:p>
            <a:r>
              <a:rPr lang="en-US" sz="2300">
                <a:solidFill>
                  <a:schemeClr val="tx1"/>
                </a:solidFill>
                <a:latin typeface="Calibri"/>
                <a:cs typeface="Times New Roman"/>
              </a:rPr>
              <a:t>Would you ever recommend to a beneficiary that they enroll in both a Medicare Supplement and a Medicare Advantage plan?</a:t>
            </a:r>
            <a:endParaRPr lang="en-US" sz="2300">
              <a:solidFill>
                <a:schemeClr val="tx1"/>
              </a:solidFill>
            </a:endParaRPr>
          </a:p>
        </p:txBody>
      </p:sp>
      <p:sp>
        <p:nvSpPr>
          <p:cNvPr id="4" name="Oval 3">
            <a:extLst>
              <a:ext uri="{FF2B5EF4-FFF2-40B4-BE49-F238E27FC236}">
                <a16:creationId xmlns:a16="http://schemas.microsoft.com/office/drawing/2014/main" id="{D63FEC35-1407-439B-45E8-DE76010838DD}"/>
              </a:ext>
            </a:extLst>
          </p:cNvPr>
          <p:cNvSpPr/>
          <p:nvPr/>
        </p:nvSpPr>
        <p:spPr>
          <a:xfrm>
            <a:off x="3310939" y="3254490"/>
            <a:ext cx="1828800" cy="18288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500" b="1">
                <a:solidFill>
                  <a:schemeClr val="tx2"/>
                </a:solidFill>
              </a:rPr>
              <a:t>Yes</a:t>
            </a:r>
          </a:p>
        </p:txBody>
      </p:sp>
      <p:sp>
        <p:nvSpPr>
          <p:cNvPr id="5" name="Oval 4">
            <a:extLst>
              <a:ext uri="{FF2B5EF4-FFF2-40B4-BE49-F238E27FC236}">
                <a16:creationId xmlns:a16="http://schemas.microsoft.com/office/drawing/2014/main" id="{A0D4EECB-23B3-755F-1F9A-8817B37DA009}"/>
              </a:ext>
            </a:extLst>
          </p:cNvPr>
          <p:cNvSpPr/>
          <p:nvPr/>
        </p:nvSpPr>
        <p:spPr>
          <a:xfrm>
            <a:off x="7029499" y="3254490"/>
            <a:ext cx="1828800" cy="18288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2500" b="1">
                <a:solidFill>
                  <a:schemeClr val="tx2"/>
                </a:solidFill>
              </a:rPr>
              <a:t>No</a:t>
            </a:r>
          </a:p>
        </p:txBody>
      </p:sp>
      <p:pic>
        <p:nvPicPr>
          <p:cNvPr id="7" name="Picture 6" descr="Icon&#10;&#10;Description automatically generated">
            <a:extLst>
              <a:ext uri="{FF2B5EF4-FFF2-40B4-BE49-F238E27FC236}">
                <a16:creationId xmlns:a16="http://schemas.microsoft.com/office/drawing/2014/main" id="{1C8CF6E6-C72D-6C1A-91EE-DB8FA2E2783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911314" y="454894"/>
            <a:ext cx="1733570" cy="1733570"/>
          </a:xfrm>
          <a:prstGeom prst="rect">
            <a:avLst/>
          </a:prstGeom>
        </p:spPr>
      </p:pic>
      <p:grpSp>
        <p:nvGrpSpPr>
          <p:cNvPr id="8" name="Group 7">
            <a:extLst>
              <a:ext uri="{FF2B5EF4-FFF2-40B4-BE49-F238E27FC236}">
                <a16:creationId xmlns:a16="http://schemas.microsoft.com/office/drawing/2014/main" id="{7B103D83-6EC9-6D68-2CE9-07D654EC39CB}"/>
              </a:ext>
            </a:extLst>
          </p:cNvPr>
          <p:cNvGrpSpPr/>
          <p:nvPr/>
        </p:nvGrpSpPr>
        <p:grpSpPr>
          <a:xfrm>
            <a:off x="-1" y="0"/>
            <a:ext cx="320041" cy="6858000"/>
            <a:chOff x="-1" y="0"/>
            <a:chExt cx="320041" cy="6858000"/>
          </a:xfrm>
        </p:grpSpPr>
        <p:sp>
          <p:nvSpPr>
            <p:cNvPr id="9" name="Rectangle 8">
              <a:extLst>
                <a:ext uri="{FF2B5EF4-FFF2-40B4-BE49-F238E27FC236}">
                  <a16:creationId xmlns:a16="http://schemas.microsoft.com/office/drawing/2014/main" id="{93F1E9A7-5308-7A02-9107-FFA74CE0D46D}"/>
                </a:ext>
              </a:extLst>
            </p:cNvPr>
            <p:cNvSpPr/>
            <p:nvPr userDrawn="1"/>
          </p:nvSpPr>
          <p:spPr>
            <a:xfrm>
              <a:off x="-1" y="0"/>
              <a:ext cx="320041" cy="969264"/>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0" name="Picture 9">
              <a:extLst>
                <a:ext uri="{FF2B5EF4-FFF2-40B4-BE49-F238E27FC236}">
                  <a16:creationId xmlns:a16="http://schemas.microsoft.com/office/drawing/2014/main" id="{6152131E-B3C9-27E5-ABE8-B19F0059E1C0}"/>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1041400"/>
              <a:ext cx="317500" cy="5816600"/>
            </a:xfrm>
            <a:prstGeom prst="rect">
              <a:avLst/>
            </a:prstGeom>
          </p:spPr>
        </p:pic>
      </p:grpSp>
      <p:pic>
        <p:nvPicPr>
          <p:cNvPr id="11" name="Picture 10" descr="A close up of a plant&#10;&#10;Description automatically generated with medium confidence">
            <a:extLst>
              <a:ext uri="{FF2B5EF4-FFF2-40B4-BE49-F238E27FC236}">
                <a16:creationId xmlns:a16="http://schemas.microsoft.com/office/drawing/2014/main" id="{3F0A993B-0753-13D0-9926-D30D09D639DF}"/>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rot="5400000">
            <a:off x="-2746125" y="3788541"/>
            <a:ext cx="5815584" cy="323334"/>
          </a:xfrm>
          <a:prstGeom prst="rect">
            <a:avLst/>
          </a:prstGeom>
        </p:spPr>
      </p:pic>
      <p:sp>
        <p:nvSpPr>
          <p:cNvPr id="12" name="Title 4">
            <a:extLst>
              <a:ext uri="{FF2B5EF4-FFF2-40B4-BE49-F238E27FC236}">
                <a16:creationId xmlns:a16="http://schemas.microsoft.com/office/drawing/2014/main" id="{E49A2173-3729-394A-4A2F-674E5FCCA428}"/>
              </a:ext>
            </a:extLst>
          </p:cNvPr>
          <p:cNvSpPr txBox="1">
            <a:spLocks/>
          </p:cNvSpPr>
          <p:nvPr/>
        </p:nvSpPr>
        <p:spPr>
          <a:xfrm>
            <a:off x="685800" y="365760"/>
            <a:ext cx="11137392" cy="603504"/>
          </a:xfrm>
          <a:prstGeom prst="rect">
            <a:avLst/>
          </a:prstGeom>
        </p:spPr>
        <p:txBody>
          <a:bodyPr vert="horz" lIns="0" tIns="0" rIns="0" bIns="0" rtlCol="0" anchor="t">
            <a:noAutofit/>
          </a:bodyPr>
          <a:lstStyle>
            <a:lvl1pPr algn="l" defTabSz="914446" rtl="0" eaLnBrk="1" latinLnBrk="0" hangingPunct="1">
              <a:lnSpc>
                <a:spcPct val="90000"/>
              </a:lnSpc>
              <a:spcBef>
                <a:spcPct val="0"/>
              </a:spcBef>
              <a:buNone/>
              <a:defRPr sz="3000" kern="1200">
                <a:solidFill>
                  <a:srgbClr val="5C9A1B"/>
                </a:solidFill>
                <a:latin typeface="+mj-lt"/>
                <a:ea typeface="+mj-ea"/>
                <a:cs typeface="+mj-cs"/>
              </a:defRPr>
            </a:lvl1pPr>
          </a:lstStyle>
          <a:p>
            <a:r>
              <a:rPr lang="en-US"/>
              <a:t>Poll question</a:t>
            </a:r>
          </a:p>
        </p:txBody>
      </p:sp>
      <p:grpSp>
        <p:nvGrpSpPr>
          <p:cNvPr id="13" name="Group 495" title="Like icon">
            <a:extLst>
              <a:ext uri="{FF2B5EF4-FFF2-40B4-BE49-F238E27FC236}">
                <a16:creationId xmlns:a16="http://schemas.microsoft.com/office/drawing/2014/main" id="{DB12BF80-2FD7-2638-3061-F10F4EEE33EF}"/>
              </a:ext>
            </a:extLst>
          </p:cNvPr>
          <p:cNvGrpSpPr>
            <a:grpSpLocks noChangeAspect="1"/>
          </p:cNvGrpSpPr>
          <p:nvPr/>
        </p:nvGrpSpPr>
        <p:grpSpPr bwMode="auto">
          <a:xfrm>
            <a:off x="3912072" y="3590578"/>
            <a:ext cx="626533" cy="602191"/>
            <a:chOff x="4566" y="5577"/>
            <a:chExt cx="592" cy="569"/>
          </a:xfrm>
          <a:solidFill>
            <a:schemeClr val="tx2"/>
          </a:solidFill>
        </p:grpSpPr>
        <p:sp>
          <p:nvSpPr>
            <p:cNvPr id="14" name="Freeform 496">
              <a:extLst>
                <a:ext uri="{FF2B5EF4-FFF2-40B4-BE49-F238E27FC236}">
                  <a16:creationId xmlns:a16="http://schemas.microsoft.com/office/drawing/2014/main" id="{6F2945C0-3033-A5F9-2EEA-D3921ED325ED}"/>
                </a:ext>
              </a:extLst>
            </p:cNvPr>
            <p:cNvSpPr>
              <a:spLocks noEditPoints="1"/>
            </p:cNvSpPr>
            <p:nvPr/>
          </p:nvSpPr>
          <p:spPr bwMode="auto">
            <a:xfrm>
              <a:off x="4744" y="5577"/>
              <a:ext cx="414" cy="569"/>
            </a:xfrm>
            <a:custGeom>
              <a:avLst/>
              <a:gdLst>
                <a:gd name="T0" fmla="*/ 73 w 139"/>
                <a:gd name="T1" fmla="*/ 191 h 191"/>
                <a:gd name="T2" fmla="*/ 71 w 139"/>
                <a:gd name="T3" fmla="*/ 191 h 191"/>
                <a:gd name="T4" fmla="*/ 1 w 139"/>
                <a:gd name="T5" fmla="*/ 168 h 191"/>
                <a:gd name="T6" fmla="*/ 0 w 139"/>
                <a:gd name="T7" fmla="*/ 166 h 191"/>
                <a:gd name="T8" fmla="*/ 0 w 139"/>
                <a:gd name="T9" fmla="*/ 84 h 191"/>
                <a:gd name="T10" fmla="*/ 1 w 139"/>
                <a:gd name="T11" fmla="*/ 81 h 191"/>
                <a:gd name="T12" fmla="*/ 55 w 139"/>
                <a:gd name="T13" fmla="*/ 11 h 191"/>
                <a:gd name="T14" fmla="*/ 71 w 139"/>
                <a:gd name="T15" fmla="*/ 2 h 191"/>
                <a:gd name="T16" fmla="*/ 86 w 139"/>
                <a:gd name="T17" fmla="*/ 39 h 191"/>
                <a:gd name="T18" fmla="*/ 75 w 139"/>
                <a:gd name="T19" fmla="*/ 68 h 191"/>
                <a:gd name="T20" fmla="*/ 120 w 139"/>
                <a:gd name="T21" fmla="*/ 68 h 191"/>
                <a:gd name="T22" fmla="*/ 139 w 139"/>
                <a:gd name="T23" fmla="*/ 86 h 191"/>
                <a:gd name="T24" fmla="*/ 132 w 139"/>
                <a:gd name="T25" fmla="*/ 99 h 191"/>
                <a:gd name="T26" fmla="*/ 139 w 139"/>
                <a:gd name="T27" fmla="*/ 113 h 191"/>
                <a:gd name="T28" fmla="*/ 132 w 139"/>
                <a:gd name="T29" fmla="*/ 127 h 191"/>
                <a:gd name="T30" fmla="*/ 139 w 139"/>
                <a:gd name="T31" fmla="*/ 140 h 191"/>
                <a:gd name="T32" fmla="*/ 131 w 139"/>
                <a:gd name="T33" fmla="*/ 155 h 191"/>
                <a:gd name="T34" fmla="*/ 131 w 139"/>
                <a:gd name="T35" fmla="*/ 155 h 191"/>
                <a:gd name="T36" fmla="*/ 137 w 139"/>
                <a:gd name="T37" fmla="*/ 169 h 191"/>
                <a:gd name="T38" fmla="*/ 73 w 139"/>
                <a:gd name="T39" fmla="*/ 191 h 191"/>
                <a:gd name="T40" fmla="*/ 8 w 139"/>
                <a:gd name="T41" fmla="*/ 165 h 191"/>
                <a:gd name="T42" fmla="*/ 71 w 139"/>
                <a:gd name="T43" fmla="*/ 184 h 191"/>
                <a:gd name="T44" fmla="*/ 73 w 139"/>
                <a:gd name="T45" fmla="*/ 184 h 191"/>
                <a:gd name="T46" fmla="*/ 129 w 139"/>
                <a:gd name="T47" fmla="*/ 168 h 191"/>
                <a:gd name="T48" fmla="*/ 126 w 139"/>
                <a:gd name="T49" fmla="*/ 161 h 191"/>
                <a:gd name="T50" fmla="*/ 120 w 139"/>
                <a:gd name="T51" fmla="*/ 158 h 191"/>
                <a:gd name="T52" fmla="*/ 116 w 139"/>
                <a:gd name="T53" fmla="*/ 154 h 191"/>
                <a:gd name="T54" fmla="*/ 120 w 139"/>
                <a:gd name="T55" fmla="*/ 150 h 191"/>
                <a:gd name="T56" fmla="*/ 131 w 139"/>
                <a:gd name="T57" fmla="*/ 140 h 191"/>
                <a:gd name="T58" fmla="*/ 120 w 139"/>
                <a:gd name="T59" fmla="*/ 131 h 191"/>
                <a:gd name="T60" fmla="*/ 116 w 139"/>
                <a:gd name="T61" fmla="*/ 127 h 191"/>
                <a:gd name="T62" fmla="*/ 120 w 139"/>
                <a:gd name="T63" fmla="*/ 123 h 191"/>
                <a:gd name="T64" fmla="*/ 131 w 139"/>
                <a:gd name="T65" fmla="*/ 113 h 191"/>
                <a:gd name="T66" fmla="*/ 120 w 139"/>
                <a:gd name="T67" fmla="*/ 103 h 191"/>
                <a:gd name="T68" fmla="*/ 116 w 139"/>
                <a:gd name="T69" fmla="*/ 99 h 191"/>
                <a:gd name="T70" fmla="*/ 120 w 139"/>
                <a:gd name="T71" fmla="*/ 96 h 191"/>
                <a:gd name="T72" fmla="*/ 131 w 139"/>
                <a:gd name="T73" fmla="*/ 86 h 191"/>
                <a:gd name="T74" fmla="*/ 120 w 139"/>
                <a:gd name="T75" fmla="*/ 76 h 191"/>
                <a:gd name="T76" fmla="*/ 69 w 139"/>
                <a:gd name="T77" fmla="*/ 76 h 191"/>
                <a:gd name="T78" fmla="*/ 66 w 139"/>
                <a:gd name="T79" fmla="*/ 74 h 191"/>
                <a:gd name="T80" fmla="*/ 65 w 139"/>
                <a:gd name="T81" fmla="*/ 70 h 191"/>
                <a:gd name="T82" fmla="*/ 78 w 139"/>
                <a:gd name="T83" fmla="*/ 37 h 191"/>
                <a:gd name="T84" fmla="*/ 69 w 139"/>
                <a:gd name="T85" fmla="*/ 10 h 191"/>
                <a:gd name="T86" fmla="*/ 62 w 139"/>
                <a:gd name="T87" fmla="*/ 13 h 191"/>
                <a:gd name="T88" fmla="*/ 8 w 139"/>
                <a:gd name="T89" fmla="*/ 85 h 191"/>
                <a:gd name="T90" fmla="*/ 8 w 139"/>
                <a:gd name="T91" fmla="*/ 16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9" h="191">
                  <a:moveTo>
                    <a:pt x="73" y="191"/>
                  </a:moveTo>
                  <a:cubicBezTo>
                    <a:pt x="72" y="191"/>
                    <a:pt x="71" y="191"/>
                    <a:pt x="71" y="191"/>
                  </a:cubicBezTo>
                  <a:cubicBezTo>
                    <a:pt x="14" y="191"/>
                    <a:pt x="1" y="169"/>
                    <a:pt x="1" y="168"/>
                  </a:cubicBezTo>
                  <a:cubicBezTo>
                    <a:pt x="0" y="168"/>
                    <a:pt x="0" y="167"/>
                    <a:pt x="0" y="166"/>
                  </a:cubicBezTo>
                  <a:cubicBezTo>
                    <a:pt x="0" y="84"/>
                    <a:pt x="0" y="84"/>
                    <a:pt x="0" y="84"/>
                  </a:cubicBezTo>
                  <a:cubicBezTo>
                    <a:pt x="0" y="82"/>
                    <a:pt x="1" y="81"/>
                    <a:pt x="1" y="81"/>
                  </a:cubicBezTo>
                  <a:cubicBezTo>
                    <a:pt x="2" y="80"/>
                    <a:pt x="42" y="47"/>
                    <a:pt x="55" y="11"/>
                  </a:cubicBezTo>
                  <a:cubicBezTo>
                    <a:pt x="57" y="4"/>
                    <a:pt x="64" y="0"/>
                    <a:pt x="71" y="2"/>
                  </a:cubicBezTo>
                  <a:cubicBezTo>
                    <a:pt x="82" y="6"/>
                    <a:pt x="90" y="19"/>
                    <a:pt x="86" y="39"/>
                  </a:cubicBezTo>
                  <a:cubicBezTo>
                    <a:pt x="84" y="47"/>
                    <a:pt x="79" y="58"/>
                    <a:pt x="75" y="68"/>
                  </a:cubicBezTo>
                  <a:cubicBezTo>
                    <a:pt x="120" y="68"/>
                    <a:pt x="120" y="68"/>
                    <a:pt x="120" y="68"/>
                  </a:cubicBezTo>
                  <a:cubicBezTo>
                    <a:pt x="130" y="68"/>
                    <a:pt x="139" y="76"/>
                    <a:pt x="139" y="86"/>
                  </a:cubicBezTo>
                  <a:cubicBezTo>
                    <a:pt x="139" y="91"/>
                    <a:pt x="136" y="96"/>
                    <a:pt x="132" y="99"/>
                  </a:cubicBezTo>
                  <a:cubicBezTo>
                    <a:pt x="136" y="103"/>
                    <a:pt x="139" y="108"/>
                    <a:pt x="139" y="113"/>
                  </a:cubicBezTo>
                  <a:cubicBezTo>
                    <a:pt x="139" y="119"/>
                    <a:pt x="136" y="124"/>
                    <a:pt x="132" y="127"/>
                  </a:cubicBezTo>
                  <a:cubicBezTo>
                    <a:pt x="136" y="130"/>
                    <a:pt x="139" y="135"/>
                    <a:pt x="139" y="140"/>
                  </a:cubicBezTo>
                  <a:cubicBezTo>
                    <a:pt x="139" y="146"/>
                    <a:pt x="136" y="152"/>
                    <a:pt x="131" y="155"/>
                  </a:cubicBezTo>
                  <a:cubicBezTo>
                    <a:pt x="131" y="155"/>
                    <a:pt x="131" y="155"/>
                    <a:pt x="131" y="155"/>
                  </a:cubicBezTo>
                  <a:cubicBezTo>
                    <a:pt x="135" y="159"/>
                    <a:pt x="137" y="164"/>
                    <a:pt x="137" y="169"/>
                  </a:cubicBezTo>
                  <a:cubicBezTo>
                    <a:pt x="136" y="177"/>
                    <a:pt x="127" y="191"/>
                    <a:pt x="73" y="191"/>
                  </a:cubicBezTo>
                  <a:close/>
                  <a:moveTo>
                    <a:pt x="8" y="165"/>
                  </a:moveTo>
                  <a:cubicBezTo>
                    <a:pt x="10" y="169"/>
                    <a:pt x="25" y="183"/>
                    <a:pt x="71" y="184"/>
                  </a:cubicBezTo>
                  <a:cubicBezTo>
                    <a:pt x="72" y="184"/>
                    <a:pt x="72" y="184"/>
                    <a:pt x="73" y="184"/>
                  </a:cubicBezTo>
                  <a:cubicBezTo>
                    <a:pt x="127" y="184"/>
                    <a:pt x="129" y="170"/>
                    <a:pt x="129" y="168"/>
                  </a:cubicBezTo>
                  <a:cubicBezTo>
                    <a:pt x="129" y="166"/>
                    <a:pt x="128" y="163"/>
                    <a:pt x="126" y="161"/>
                  </a:cubicBezTo>
                  <a:cubicBezTo>
                    <a:pt x="124" y="159"/>
                    <a:pt x="122" y="158"/>
                    <a:pt x="120" y="158"/>
                  </a:cubicBezTo>
                  <a:cubicBezTo>
                    <a:pt x="118" y="158"/>
                    <a:pt x="116" y="156"/>
                    <a:pt x="116" y="154"/>
                  </a:cubicBezTo>
                  <a:cubicBezTo>
                    <a:pt x="116" y="152"/>
                    <a:pt x="118" y="150"/>
                    <a:pt x="120" y="150"/>
                  </a:cubicBezTo>
                  <a:cubicBezTo>
                    <a:pt x="126" y="150"/>
                    <a:pt x="131" y="146"/>
                    <a:pt x="131" y="140"/>
                  </a:cubicBezTo>
                  <a:cubicBezTo>
                    <a:pt x="131" y="135"/>
                    <a:pt x="126" y="131"/>
                    <a:pt x="120" y="131"/>
                  </a:cubicBezTo>
                  <a:cubicBezTo>
                    <a:pt x="118" y="131"/>
                    <a:pt x="116" y="129"/>
                    <a:pt x="116" y="127"/>
                  </a:cubicBezTo>
                  <a:cubicBezTo>
                    <a:pt x="116" y="125"/>
                    <a:pt x="118" y="123"/>
                    <a:pt x="120" y="123"/>
                  </a:cubicBezTo>
                  <a:cubicBezTo>
                    <a:pt x="126" y="123"/>
                    <a:pt x="131" y="119"/>
                    <a:pt x="131" y="113"/>
                  </a:cubicBezTo>
                  <a:cubicBezTo>
                    <a:pt x="131" y="108"/>
                    <a:pt x="126" y="103"/>
                    <a:pt x="120" y="103"/>
                  </a:cubicBezTo>
                  <a:cubicBezTo>
                    <a:pt x="118" y="103"/>
                    <a:pt x="116" y="101"/>
                    <a:pt x="116" y="99"/>
                  </a:cubicBezTo>
                  <a:cubicBezTo>
                    <a:pt x="116" y="97"/>
                    <a:pt x="118" y="96"/>
                    <a:pt x="120" y="96"/>
                  </a:cubicBezTo>
                  <a:cubicBezTo>
                    <a:pt x="126" y="96"/>
                    <a:pt x="131" y="91"/>
                    <a:pt x="131" y="86"/>
                  </a:cubicBezTo>
                  <a:cubicBezTo>
                    <a:pt x="131" y="80"/>
                    <a:pt x="126" y="76"/>
                    <a:pt x="120" y="76"/>
                  </a:cubicBezTo>
                  <a:cubicBezTo>
                    <a:pt x="69" y="76"/>
                    <a:pt x="69" y="76"/>
                    <a:pt x="69" y="76"/>
                  </a:cubicBezTo>
                  <a:cubicBezTo>
                    <a:pt x="68" y="76"/>
                    <a:pt x="66" y="75"/>
                    <a:pt x="66" y="74"/>
                  </a:cubicBezTo>
                  <a:cubicBezTo>
                    <a:pt x="65" y="73"/>
                    <a:pt x="65" y="72"/>
                    <a:pt x="65" y="70"/>
                  </a:cubicBezTo>
                  <a:cubicBezTo>
                    <a:pt x="70" y="60"/>
                    <a:pt x="76" y="46"/>
                    <a:pt x="78" y="37"/>
                  </a:cubicBezTo>
                  <a:cubicBezTo>
                    <a:pt x="82" y="20"/>
                    <a:pt x="75" y="11"/>
                    <a:pt x="69" y="10"/>
                  </a:cubicBezTo>
                  <a:cubicBezTo>
                    <a:pt x="67" y="9"/>
                    <a:pt x="63" y="9"/>
                    <a:pt x="62" y="13"/>
                  </a:cubicBezTo>
                  <a:cubicBezTo>
                    <a:pt x="50" y="48"/>
                    <a:pt x="15" y="79"/>
                    <a:pt x="8" y="85"/>
                  </a:cubicBezTo>
                  <a:lnTo>
                    <a:pt x="8" y="1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5" name="Freeform 497">
              <a:extLst>
                <a:ext uri="{FF2B5EF4-FFF2-40B4-BE49-F238E27FC236}">
                  <a16:creationId xmlns:a16="http://schemas.microsoft.com/office/drawing/2014/main" id="{D43A3ED5-0B67-FD3B-7213-88CD51E1EFDE}"/>
                </a:ext>
              </a:extLst>
            </p:cNvPr>
            <p:cNvSpPr>
              <a:spLocks noEditPoints="1"/>
            </p:cNvSpPr>
            <p:nvPr/>
          </p:nvSpPr>
          <p:spPr bwMode="auto">
            <a:xfrm>
              <a:off x="4566" y="5818"/>
              <a:ext cx="155" cy="271"/>
            </a:xfrm>
            <a:custGeom>
              <a:avLst/>
              <a:gdLst>
                <a:gd name="T0" fmla="*/ 44 w 52"/>
                <a:gd name="T1" fmla="*/ 91 h 91"/>
                <a:gd name="T2" fmla="*/ 9 w 52"/>
                <a:gd name="T3" fmla="*/ 91 h 91"/>
                <a:gd name="T4" fmla="*/ 0 w 52"/>
                <a:gd name="T5" fmla="*/ 83 h 91"/>
                <a:gd name="T6" fmla="*/ 0 w 52"/>
                <a:gd name="T7" fmla="*/ 8 h 91"/>
                <a:gd name="T8" fmla="*/ 9 w 52"/>
                <a:gd name="T9" fmla="*/ 0 h 91"/>
                <a:gd name="T10" fmla="*/ 44 w 52"/>
                <a:gd name="T11" fmla="*/ 0 h 91"/>
                <a:gd name="T12" fmla="*/ 52 w 52"/>
                <a:gd name="T13" fmla="*/ 8 h 91"/>
                <a:gd name="T14" fmla="*/ 52 w 52"/>
                <a:gd name="T15" fmla="*/ 83 h 91"/>
                <a:gd name="T16" fmla="*/ 44 w 52"/>
                <a:gd name="T17" fmla="*/ 91 h 91"/>
                <a:gd name="T18" fmla="*/ 9 w 52"/>
                <a:gd name="T19" fmla="*/ 8 h 91"/>
                <a:gd name="T20" fmla="*/ 8 w 52"/>
                <a:gd name="T21" fmla="*/ 8 h 91"/>
                <a:gd name="T22" fmla="*/ 8 w 52"/>
                <a:gd name="T23" fmla="*/ 83 h 91"/>
                <a:gd name="T24" fmla="*/ 9 w 52"/>
                <a:gd name="T25" fmla="*/ 83 h 91"/>
                <a:gd name="T26" fmla="*/ 44 w 52"/>
                <a:gd name="T27" fmla="*/ 83 h 91"/>
                <a:gd name="T28" fmla="*/ 44 w 52"/>
                <a:gd name="T29" fmla="*/ 83 h 91"/>
                <a:gd name="T30" fmla="*/ 44 w 52"/>
                <a:gd name="T31" fmla="*/ 8 h 91"/>
                <a:gd name="T32" fmla="*/ 44 w 52"/>
                <a:gd name="T33" fmla="*/ 8 h 91"/>
                <a:gd name="T34" fmla="*/ 9 w 52"/>
                <a:gd name="T35" fmla="*/ 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 h="91">
                  <a:moveTo>
                    <a:pt x="44" y="91"/>
                  </a:moveTo>
                  <a:cubicBezTo>
                    <a:pt x="9" y="91"/>
                    <a:pt x="9" y="91"/>
                    <a:pt x="9" y="91"/>
                  </a:cubicBezTo>
                  <a:cubicBezTo>
                    <a:pt x="4" y="91"/>
                    <a:pt x="0" y="87"/>
                    <a:pt x="0" y="83"/>
                  </a:cubicBezTo>
                  <a:cubicBezTo>
                    <a:pt x="0" y="8"/>
                    <a:pt x="0" y="8"/>
                    <a:pt x="0" y="8"/>
                  </a:cubicBezTo>
                  <a:cubicBezTo>
                    <a:pt x="0" y="4"/>
                    <a:pt x="4" y="0"/>
                    <a:pt x="9" y="0"/>
                  </a:cubicBezTo>
                  <a:cubicBezTo>
                    <a:pt x="44" y="0"/>
                    <a:pt x="44" y="0"/>
                    <a:pt x="44" y="0"/>
                  </a:cubicBezTo>
                  <a:cubicBezTo>
                    <a:pt x="48" y="0"/>
                    <a:pt x="52" y="4"/>
                    <a:pt x="52" y="8"/>
                  </a:cubicBezTo>
                  <a:cubicBezTo>
                    <a:pt x="52" y="83"/>
                    <a:pt x="52" y="83"/>
                    <a:pt x="52" y="83"/>
                  </a:cubicBezTo>
                  <a:cubicBezTo>
                    <a:pt x="52" y="87"/>
                    <a:pt x="48" y="91"/>
                    <a:pt x="44" y="91"/>
                  </a:cubicBezTo>
                  <a:close/>
                  <a:moveTo>
                    <a:pt x="9" y="8"/>
                  </a:moveTo>
                  <a:cubicBezTo>
                    <a:pt x="8" y="8"/>
                    <a:pt x="8" y="8"/>
                    <a:pt x="8" y="8"/>
                  </a:cubicBezTo>
                  <a:cubicBezTo>
                    <a:pt x="8" y="83"/>
                    <a:pt x="8" y="83"/>
                    <a:pt x="8" y="83"/>
                  </a:cubicBezTo>
                  <a:cubicBezTo>
                    <a:pt x="8" y="83"/>
                    <a:pt x="8" y="83"/>
                    <a:pt x="9" y="83"/>
                  </a:cubicBezTo>
                  <a:cubicBezTo>
                    <a:pt x="44" y="83"/>
                    <a:pt x="44" y="83"/>
                    <a:pt x="44" y="83"/>
                  </a:cubicBezTo>
                  <a:cubicBezTo>
                    <a:pt x="44" y="83"/>
                    <a:pt x="44" y="83"/>
                    <a:pt x="44" y="83"/>
                  </a:cubicBezTo>
                  <a:cubicBezTo>
                    <a:pt x="44" y="8"/>
                    <a:pt x="44" y="8"/>
                    <a:pt x="44" y="8"/>
                  </a:cubicBezTo>
                  <a:cubicBezTo>
                    <a:pt x="44" y="8"/>
                    <a:pt x="44" y="8"/>
                    <a:pt x="44" y="8"/>
                  </a:cubicBezTo>
                  <a:lnTo>
                    <a:pt x="9"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16" name="Group 495" title="Like icon">
            <a:extLst>
              <a:ext uri="{FF2B5EF4-FFF2-40B4-BE49-F238E27FC236}">
                <a16:creationId xmlns:a16="http://schemas.microsoft.com/office/drawing/2014/main" id="{A2CD1347-A8F2-5405-22BA-AA9720ABCC2D}"/>
              </a:ext>
            </a:extLst>
          </p:cNvPr>
          <p:cNvGrpSpPr>
            <a:grpSpLocks noChangeAspect="1"/>
          </p:cNvGrpSpPr>
          <p:nvPr/>
        </p:nvGrpSpPr>
        <p:grpSpPr bwMode="auto">
          <a:xfrm rot="10800000">
            <a:off x="7630632" y="3590578"/>
            <a:ext cx="626533" cy="602191"/>
            <a:chOff x="4566" y="5577"/>
            <a:chExt cx="592" cy="569"/>
          </a:xfrm>
          <a:solidFill>
            <a:schemeClr val="tx2"/>
          </a:solidFill>
        </p:grpSpPr>
        <p:sp>
          <p:nvSpPr>
            <p:cNvPr id="17" name="Freeform 496">
              <a:extLst>
                <a:ext uri="{FF2B5EF4-FFF2-40B4-BE49-F238E27FC236}">
                  <a16:creationId xmlns:a16="http://schemas.microsoft.com/office/drawing/2014/main" id="{9EE8FD7B-B9E7-CC05-D9BF-C2CD4008EEBB}"/>
                </a:ext>
              </a:extLst>
            </p:cNvPr>
            <p:cNvSpPr>
              <a:spLocks noEditPoints="1"/>
            </p:cNvSpPr>
            <p:nvPr/>
          </p:nvSpPr>
          <p:spPr bwMode="auto">
            <a:xfrm>
              <a:off x="4744" y="5577"/>
              <a:ext cx="414" cy="569"/>
            </a:xfrm>
            <a:custGeom>
              <a:avLst/>
              <a:gdLst>
                <a:gd name="T0" fmla="*/ 73 w 139"/>
                <a:gd name="T1" fmla="*/ 191 h 191"/>
                <a:gd name="T2" fmla="*/ 71 w 139"/>
                <a:gd name="T3" fmla="*/ 191 h 191"/>
                <a:gd name="T4" fmla="*/ 1 w 139"/>
                <a:gd name="T5" fmla="*/ 168 h 191"/>
                <a:gd name="T6" fmla="*/ 0 w 139"/>
                <a:gd name="T7" fmla="*/ 166 h 191"/>
                <a:gd name="T8" fmla="*/ 0 w 139"/>
                <a:gd name="T9" fmla="*/ 84 h 191"/>
                <a:gd name="T10" fmla="*/ 1 w 139"/>
                <a:gd name="T11" fmla="*/ 81 h 191"/>
                <a:gd name="T12" fmla="*/ 55 w 139"/>
                <a:gd name="T13" fmla="*/ 11 h 191"/>
                <a:gd name="T14" fmla="*/ 71 w 139"/>
                <a:gd name="T15" fmla="*/ 2 h 191"/>
                <a:gd name="T16" fmla="*/ 86 w 139"/>
                <a:gd name="T17" fmla="*/ 39 h 191"/>
                <a:gd name="T18" fmla="*/ 75 w 139"/>
                <a:gd name="T19" fmla="*/ 68 h 191"/>
                <a:gd name="T20" fmla="*/ 120 w 139"/>
                <a:gd name="T21" fmla="*/ 68 h 191"/>
                <a:gd name="T22" fmla="*/ 139 w 139"/>
                <a:gd name="T23" fmla="*/ 86 h 191"/>
                <a:gd name="T24" fmla="*/ 132 w 139"/>
                <a:gd name="T25" fmla="*/ 99 h 191"/>
                <a:gd name="T26" fmla="*/ 139 w 139"/>
                <a:gd name="T27" fmla="*/ 113 h 191"/>
                <a:gd name="T28" fmla="*/ 132 w 139"/>
                <a:gd name="T29" fmla="*/ 127 h 191"/>
                <a:gd name="T30" fmla="*/ 139 w 139"/>
                <a:gd name="T31" fmla="*/ 140 h 191"/>
                <a:gd name="T32" fmla="*/ 131 w 139"/>
                <a:gd name="T33" fmla="*/ 155 h 191"/>
                <a:gd name="T34" fmla="*/ 131 w 139"/>
                <a:gd name="T35" fmla="*/ 155 h 191"/>
                <a:gd name="T36" fmla="*/ 137 w 139"/>
                <a:gd name="T37" fmla="*/ 169 h 191"/>
                <a:gd name="T38" fmla="*/ 73 w 139"/>
                <a:gd name="T39" fmla="*/ 191 h 191"/>
                <a:gd name="T40" fmla="*/ 8 w 139"/>
                <a:gd name="T41" fmla="*/ 165 h 191"/>
                <a:gd name="T42" fmla="*/ 71 w 139"/>
                <a:gd name="T43" fmla="*/ 184 h 191"/>
                <a:gd name="T44" fmla="*/ 73 w 139"/>
                <a:gd name="T45" fmla="*/ 184 h 191"/>
                <a:gd name="T46" fmla="*/ 129 w 139"/>
                <a:gd name="T47" fmla="*/ 168 h 191"/>
                <a:gd name="T48" fmla="*/ 126 w 139"/>
                <a:gd name="T49" fmla="*/ 161 h 191"/>
                <a:gd name="T50" fmla="*/ 120 w 139"/>
                <a:gd name="T51" fmla="*/ 158 h 191"/>
                <a:gd name="T52" fmla="*/ 116 w 139"/>
                <a:gd name="T53" fmla="*/ 154 h 191"/>
                <a:gd name="T54" fmla="*/ 120 w 139"/>
                <a:gd name="T55" fmla="*/ 150 h 191"/>
                <a:gd name="T56" fmla="*/ 131 w 139"/>
                <a:gd name="T57" fmla="*/ 140 h 191"/>
                <a:gd name="T58" fmla="*/ 120 w 139"/>
                <a:gd name="T59" fmla="*/ 131 h 191"/>
                <a:gd name="T60" fmla="*/ 116 w 139"/>
                <a:gd name="T61" fmla="*/ 127 h 191"/>
                <a:gd name="T62" fmla="*/ 120 w 139"/>
                <a:gd name="T63" fmla="*/ 123 h 191"/>
                <a:gd name="T64" fmla="*/ 131 w 139"/>
                <a:gd name="T65" fmla="*/ 113 h 191"/>
                <a:gd name="T66" fmla="*/ 120 w 139"/>
                <a:gd name="T67" fmla="*/ 103 h 191"/>
                <a:gd name="T68" fmla="*/ 116 w 139"/>
                <a:gd name="T69" fmla="*/ 99 h 191"/>
                <a:gd name="T70" fmla="*/ 120 w 139"/>
                <a:gd name="T71" fmla="*/ 96 h 191"/>
                <a:gd name="T72" fmla="*/ 131 w 139"/>
                <a:gd name="T73" fmla="*/ 86 h 191"/>
                <a:gd name="T74" fmla="*/ 120 w 139"/>
                <a:gd name="T75" fmla="*/ 76 h 191"/>
                <a:gd name="T76" fmla="*/ 69 w 139"/>
                <a:gd name="T77" fmla="*/ 76 h 191"/>
                <a:gd name="T78" fmla="*/ 66 w 139"/>
                <a:gd name="T79" fmla="*/ 74 h 191"/>
                <a:gd name="T80" fmla="*/ 65 w 139"/>
                <a:gd name="T81" fmla="*/ 70 h 191"/>
                <a:gd name="T82" fmla="*/ 78 w 139"/>
                <a:gd name="T83" fmla="*/ 37 h 191"/>
                <a:gd name="T84" fmla="*/ 69 w 139"/>
                <a:gd name="T85" fmla="*/ 10 h 191"/>
                <a:gd name="T86" fmla="*/ 62 w 139"/>
                <a:gd name="T87" fmla="*/ 13 h 191"/>
                <a:gd name="T88" fmla="*/ 8 w 139"/>
                <a:gd name="T89" fmla="*/ 85 h 191"/>
                <a:gd name="T90" fmla="*/ 8 w 139"/>
                <a:gd name="T91" fmla="*/ 16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9" h="191">
                  <a:moveTo>
                    <a:pt x="73" y="191"/>
                  </a:moveTo>
                  <a:cubicBezTo>
                    <a:pt x="72" y="191"/>
                    <a:pt x="71" y="191"/>
                    <a:pt x="71" y="191"/>
                  </a:cubicBezTo>
                  <a:cubicBezTo>
                    <a:pt x="14" y="191"/>
                    <a:pt x="1" y="169"/>
                    <a:pt x="1" y="168"/>
                  </a:cubicBezTo>
                  <a:cubicBezTo>
                    <a:pt x="0" y="168"/>
                    <a:pt x="0" y="167"/>
                    <a:pt x="0" y="166"/>
                  </a:cubicBezTo>
                  <a:cubicBezTo>
                    <a:pt x="0" y="84"/>
                    <a:pt x="0" y="84"/>
                    <a:pt x="0" y="84"/>
                  </a:cubicBezTo>
                  <a:cubicBezTo>
                    <a:pt x="0" y="82"/>
                    <a:pt x="1" y="81"/>
                    <a:pt x="1" y="81"/>
                  </a:cubicBezTo>
                  <a:cubicBezTo>
                    <a:pt x="2" y="80"/>
                    <a:pt x="42" y="47"/>
                    <a:pt x="55" y="11"/>
                  </a:cubicBezTo>
                  <a:cubicBezTo>
                    <a:pt x="57" y="4"/>
                    <a:pt x="64" y="0"/>
                    <a:pt x="71" y="2"/>
                  </a:cubicBezTo>
                  <a:cubicBezTo>
                    <a:pt x="82" y="6"/>
                    <a:pt x="90" y="19"/>
                    <a:pt x="86" y="39"/>
                  </a:cubicBezTo>
                  <a:cubicBezTo>
                    <a:pt x="84" y="47"/>
                    <a:pt x="79" y="58"/>
                    <a:pt x="75" y="68"/>
                  </a:cubicBezTo>
                  <a:cubicBezTo>
                    <a:pt x="120" y="68"/>
                    <a:pt x="120" y="68"/>
                    <a:pt x="120" y="68"/>
                  </a:cubicBezTo>
                  <a:cubicBezTo>
                    <a:pt x="130" y="68"/>
                    <a:pt x="139" y="76"/>
                    <a:pt x="139" y="86"/>
                  </a:cubicBezTo>
                  <a:cubicBezTo>
                    <a:pt x="139" y="91"/>
                    <a:pt x="136" y="96"/>
                    <a:pt x="132" y="99"/>
                  </a:cubicBezTo>
                  <a:cubicBezTo>
                    <a:pt x="136" y="103"/>
                    <a:pt x="139" y="108"/>
                    <a:pt x="139" y="113"/>
                  </a:cubicBezTo>
                  <a:cubicBezTo>
                    <a:pt x="139" y="119"/>
                    <a:pt x="136" y="124"/>
                    <a:pt x="132" y="127"/>
                  </a:cubicBezTo>
                  <a:cubicBezTo>
                    <a:pt x="136" y="130"/>
                    <a:pt x="139" y="135"/>
                    <a:pt x="139" y="140"/>
                  </a:cubicBezTo>
                  <a:cubicBezTo>
                    <a:pt x="139" y="146"/>
                    <a:pt x="136" y="152"/>
                    <a:pt x="131" y="155"/>
                  </a:cubicBezTo>
                  <a:cubicBezTo>
                    <a:pt x="131" y="155"/>
                    <a:pt x="131" y="155"/>
                    <a:pt x="131" y="155"/>
                  </a:cubicBezTo>
                  <a:cubicBezTo>
                    <a:pt x="135" y="159"/>
                    <a:pt x="137" y="164"/>
                    <a:pt x="137" y="169"/>
                  </a:cubicBezTo>
                  <a:cubicBezTo>
                    <a:pt x="136" y="177"/>
                    <a:pt x="127" y="191"/>
                    <a:pt x="73" y="191"/>
                  </a:cubicBezTo>
                  <a:close/>
                  <a:moveTo>
                    <a:pt x="8" y="165"/>
                  </a:moveTo>
                  <a:cubicBezTo>
                    <a:pt x="10" y="169"/>
                    <a:pt x="25" y="183"/>
                    <a:pt x="71" y="184"/>
                  </a:cubicBezTo>
                  <a:cubicBezTo>
                    <a:pt x="72" y="184"/>
                    <a:pt x="72" y="184"/>
                    <a:pt x="73" y="184"/>
                  </a:cubicBezTo>
                  <a:cubicBezTo>
                    <a:pt x="127" y="184"/>
                    <a:pt x="129" y="170"/>
                    <a:pt x="129" y="168"/>
                  </a:cubicBezTo>
                  <a:cubicBezTo>
                    <a:pt x="129" y="166"/>
                    <a:pt x="128" y="163"/>
                    <a:pt x="126" y="161"/>
                  </a:cubicBezTo>
                  <a:cubicBezTo>
                    <a:pt x="124" y="159"/>
                    <a:pt x="122" y="158"/>
                    <a:pt x="120" y="158"/>
                  </a:cubicBezTo>
                  <a:cubicBezTo>
                    <a:pt x="118" y="158"/>
                    <a:pt x="116" y="156"/>
                    <a:pt x="116" y="154"/>
                  </a:cubicBezTo>
                  <a:cubicBezTo>
                    <a:pt x="116" y="152"/>
                    <a:pt x="118" y="150"/>
                    <a:pt x="120" y="150"/>
                  </a:cubicBezTo>
                  <a:cubicBezTo>
                    <a:pt x="126" y="150"/>
                    <a:pt x="131" y="146"/>
                    <a:pt x="131" y="140"/>
                  </a:cubicBezTo>
                  <a:cubicBezTo>
                    <a:pt x="131" y="135"/>
                    <a:pt x="126" y="131"/>
                    <a:pt x="120" y="131"/>
                  </a:cubicBezTo>
                  <a:cubicBezTo>
                    <a:pt x="118" y="131"/>
                    <a:pt x="116" y="129"/>
                    <a:pt x="116" y="127"/>
                  </a:cubicBezTo>
                  <a:cubicBezTo>
                    <a:pt x="116" y="125"/>
                    <a:pt x="118" y="123"/>
                    <a:pt x="120" y="123"/>
                  </a:cubicBezTo>
                  <a:cubicBezTo>
                    <a:pt x="126" y="123"/>
                    <a:pt x="131" y="119"/>
                    <a:pt x="131" y="113"/>
                  </a:cubicBezTo>
                  <a:cubicBezTo>
                    <a:pt x="131" y="108"/>
                    <a:pt x="126" y="103"/>
                    <a:pt x="120" y="103"/>
                  </a:cubicBezTo>
                  <a:cubicBezTo>
                    <a:pt x="118" y="103"/>
                    <a:pt x="116" y="101"/>
                    <a:pt x="116" y="99"/>
                  </a:cubicBezTo>
                  <a:cubicBezTo>
                    <a:pt x="116" y="97"/>
                    <a:pt x="118" y="96"/>
                    <a:pt x="120" y="96"/>
                  </a:cubicBezTo>
                  <a:cubicBezTo>
                    <a:pt x="126" y="96"/>
                    <a:pt x="131" y="91"/>
                    <a:pt x="131" y="86"/>
                  </a:cubicBezTo>
                  <a:cubicBezTo>
                    <a:pt x="131" y="80"/>
                    <a:pt x="126" y="76"/>
                    <a:pt x="120" y="76"/>
                  </a:cubicBezTo>
                  <a:cubicBezTo>
                    <a:pt x="69" y="76"/>
                    <a:pt x="69" y="76"/>
                    <a:pt x="69" y="76"/>
                  </a:cubicBezTo>
                  <a:cubicBezTo>
                    <a:pt x="68" y="76"/>
                    <a:pt x="66" y="75"/>
                    <a:pt x="66" y="74"/>
                  </a:cubicBezTo>
                  <a:cubicBezTo>
                    <a:pt x="65" y="73"/>
                    <a:pt x="65" y="72"/>
                    <a:pt x="65" y="70"/>
                  </a:cubicBezTo>
                  <a:cubicBezTo>
                    <a:pt x="70" y="60"/>
                    <a:pt x="76" y="46"/>
                    <a:pt x="78" y="37"/>
                  </a:cubicBezTo>
                  <a:cubicBezTo>
                    <a:pt x="82" y="20"/>
                    <a:pt x="75" y="11"/>
                    <a:pt x="69" y="10"/>
                  </a:cubicBezTo>
                  <a:cubicBezTo>
                    <a:pt x="67" y="9"/>
                    <a:pt x="63" y="9"/>
                    <a:pt x="62" y="13"/>
                  </a:cubicBezTo>
                  <a:cubicBezTo>
                    <a:pt x="50" y="48"/>
                    <a:pt x="15" y="79"/>
                    <a:pt x="8" y="85"/>
                  </a:cubicBezTo>
                  <a:lnTo>
                    <a:pt x="8" y="1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8" name="Freeform 497">
              <a:extLst>
                <a:ext uri="{FF2B5EF4-FFF2-40B4-BE49-F238E27FC236}">
                  <a16:creationId xmlns:a16="http://schemas.microsoft.com/office/drawing/2014/main" id="{0E227F97-BA61-4AD7-7CCE-98C72305CC29}"/>
                </a:ext>
              </a:extLst>
            </p:cNvPr>
            <p:cNvSpPr>
              <a:spLocks noEditPoints="1"/>
            </p:cNvSpPr>
            <p:nvPr/>
          </p:nvSpPr>
          <p:spPr bwMode="auto">
            <a:xfrm>
              <a:off x="4566" y="5818"/>
              <a:ext cx="155" cy="271"/>
            </a:xfrm>
            <a:custGeom>
              <a:avLst/>
              <a:gdLst>
                <a:gd name="T0" fmla="*/ 44 w 52"/>
                <a:gd name="T1" fmla="*/ 91 h 91"/>
                <a:gd name="T2" fmla="*/ 9 w 52"/>
                <a:gd name="T3" fmla="*/ 91 h 91"/>
                <a:gd name="T4" fmla="*/ 0 w 52"/>
                <a:gd name="T5" fmla="*/ 83 h 91"/>
                <a:gd name="T6" fmla="*/ 0 w 52"/>
                <a:gd name="T7" fmla="*/ 8 h 91"/>
                <a:gd name="T8" fmla="*/ 9 w 52"/>
                <a:gd name="T9" fmla="*/ 0 h 91"/>
                <a:gd name="T10" fmla="*/ 44 w 52"/>
                <a:gd name="T11" fmla="*/ 0 h 91"/>
                <a:gd name="T12" fmla="*/ 52 w 52"/>
                <a:gd name="T13" fmla="*/ 8 h 91"/>
                <a:gd name="T14" fmla="*/ 52 w 52"/>
                <a:gd name="T15" fmla="*/ 83 h 91"/>
                <a:gd name="T16" fmla="*/ 44 w 52"/>
                <a:gd name="T17" fmla="*/ 91 h 91"/>
                <a:gd name="T18" fmla="*/ 9 w 52"/>
                <a:gd name="T19" fmla="*/ 8 h 91"/>
                <a:gd name="T20" fmla="*/ 8 w 52"/>
                <a:gd name="T21" fmla="*/ 8 h 91"/>
                <a:gd name="T22" fmla="*/ 8 w 52"/>
                <a:gd name="T23" fmla="*/ 83 h 91"/>
                <a:gd name="T24" fmla="*/ 9 w 52"/>
                <a:gd name="T25" fmla="*/ 83 h 91"/>
                <a:gd name="T26" fmla="*/ 44 w 52"/>
                <a:gd name="T27" fmla="*/ 83 h 91"/>
                <a:gd name="T28" fmla="*/ 44 w 52"/>
                <a:gd name="T29" fmla="*/ 83 h 91"/>
                <a:gd name="T30" fmla="*/ 44 w 52"/>
                <a:gd name="T31" fmla="*/ 8 h 91"/>
                <a:gd name="T32" fmla="*/ 44 w 52"/>
                <a:gd name="T33" fmla="*/ 8 h 91"/>
                <a:gd name="T34" fmla="*/ 9 w 52"/>
                <a:gd name="T35" fmla="*/ 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 h="91">
                  <a:moveTo>
                    <a:pt x="44" y="91"/>
                  </a:moveTo>
                  <a:cubicBezTo>
                    <a:pt x="9" y="91"/>
                    <a:pt x="9" y="91"/>
                    <a:pt x="9" y="91"/>
                  </a:cubicBezTo>
                  <a:cubicBezTo>
                    <a:pt x="4" y="91"/>
                    <a:pt x="0" y="87"/>
                    <a:pt x="0" y="83"/>
                  </a:cubicBezTo>
                  <a:cubicBezTo>
                    <a:pt x="0" y="8"/>
                    <a:pt x="0" y="8"/>
                    <a:pt x="0" y="8"/>
                  </a:cubicBezTo>
                  <a:cubicBezTo>
                    <a:pt x="0" y="4"/>
                    <a:pt x="4" y="0"/>
                    <a:pt x="9" y="0"/>
                  </a:cubicBezTo>
                  <a:cubicBezTo>
                    <a:pt x="44" y="0"/>
                    <a:pt x="44" y="0"/>
                    <a:pt x="44" y="0"/>
                  </a:cubicBezTo>
                  <a:cubicBezTo>
                    <a:pt x="48" y="0"/>
                    <a:pt x="52" y="4"/>
                    <a:pt x="52" y="8"/>
                  </a:cubicBezTo>
                  <a:cubicBezTo>
                    <a:pt x="52" y="83"/>
                    <a:pt x="52" y="83"/>
                    <a:pt x="52" y="83"/>
                  </a:cubicBezTo>
                  <a:cubicBezTo>
                    <a:pt x="52" y="87"/>
                    <a:pt x="48" y="91"/>
                    <a:pt x="44" y="91"/>
                  </a:cubicBezTo>
                  <a:close/>
                  <a:moveTo>
                    <a:pt x="9" y="8"/>
                  </a:moveTo>
                  <a:cubicBezTo>
                    <a:pt x="8" y="8"/>
                    <a:pt x="8" y="8"/>
                    <a:pt x="8" y="8"/>
                  </a:cubicBezTo>
                  <a:cubicBezTo>
                    <a:pt x="8" y="83"/>
                    <a:pt x="8" y="83"/>
                    <a:pt x="8" y="83"/>
                  </a:cubicBezTo>
                  <a:cubicBezTo>
                    <a:pt x="8" y="83"/>
                    <a:pt x="8" y="83"/>
                    <a:pt x="9" y="83"/>
                  </a:cubicBezTo>
                  <a:cubicBezTo>
                    <a:pt x="44" y="83"/>
                    <a:pt x="44" y="83"/>
                    <a:pt x="44" y="83"/>
                  </a:cubicBezTo>
                  <a:cubicBezTo>
                    <a:pt x="44" y="83"/>
                    <a:pt x="44" y="83"/>
                    <a:pt x="44" y="83"/>
                  </a:cubicBezTo>
                  <a:cubicBezTo>
                    <a:pt x="44" y="8"/>
                    <a:pt x="44" y="8"/>
                    <a:pt x="44" y="8"/>
                  </a:cubicBezTo>
                  <a:cubicBezTo>
                    <a:pt x="44" y="8"/>
                    <a:pt x="44" y="8"/>
                    <a:pt x="44" y="8"/>
                  </a:cubicBezTo>
                  <a:lnTo>
                    <a:pt x="9"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Tree>
    <p:extLst>
      <p:ext uri="{BB962C8B-B14F-4D97-AF65-F5344CB8AC3E}">
        <p14:creationId xmlns:p14="http://schemas.microsoft.com/office/powerpoint/2010/main" val="14451955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8D50F0F-5139-E337-B0F7-C14416E74355}"/>
              </a:ext>
            </a:extLst>
          </p:cNvPr>
          <p:cNvSpPr>
            <a:spLocks noGrp="1"/>
          </p:cNvSpPr>
          <p:nvPr>
            <p:ph type="title"/>
          </p:nvPr>
        </p:nvSpPr>
        <p:spPr/>
        <p:txBody>
          <a:bodyPr/>
          <a:lstStyle/>
          <a:p>
            <a:r>
              <a:rPr lang="en-US"/>
              <a:t>VA plus Medicare Advantage</a:t>
            </a:r>
            <a:br>
              <a:rPr lang="en-US"/>
            </a:br>
            <a:r>
              <a:rPr lang="en-US"/>
              <a:t>(MA/MAPD)</a:t>
            </a:r>
          </a:p>
        </p:txBody>
      </p:sp>
      <p:cxnSp>
        <p:nvCxnSpPr>
          <p:cNvPr id="8" name="Straight Connector 7">
            <a:extLst>
              <a:ext uri="{FF2B5EF4-FFF2-40B4-BE49-F238E27FC236}">
                <a16:creationId xmlns:a16="http://schemas.microsoft.com/office/drawing/2014/main" id="{E6E2486E-0A97-231D-7561-C77F55179101}"/>
              </a:ext>
            </a:extLst>
          </p:cNvPr>
          <p:cNvCxnSpPr>
            <a:cxnSpLocks/>
            <a:endCxn id="9" idx="1"/>
          </p:cNvCxnSpPr>
          <p:nvPr/>
        </p:nvCxnSpPr>
        <p:spPr>
          <a:xfrm flipV="1">
            <a:off x="6490190" y="1183047"/>
            <a:ext cx="1462470" cy="234142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94C34BA8-A0C6-2BCB-E145-AEC82D55E28F}"/>
              </a:ext>
            </a:extLst>
          </p:cNvPr>
          <p:cNvSpPr txBox="1"/>
          <p:nvPr/>
        </p:nvSpPr>
        <p:spPr>
          <a:xfrm>
            <a:off x="7952660" y="859881"/>
            <a:ext cx="3271838" cy="646331"/>
          </a:xfrm>
          <a:prstGeom prst="rect">
            <a:avLst/>
          </a:prstGeom>
          <a:noFill/>
        </p:spPr>
        <p:txBody>
          <a:bodyPr wrap="square" rtlCol="0">
            <a:spAutoFit/>
          </a:bodyPr>
          <a:lstStyle/>
          <a:p>
            <a:r>
              <a:rPr lang="en-US"/>
              <a:t>Fill potential coverage gaps for dental, vision and hearing</a:t>
            </a:r>
          </a:p>
        </p:txBody>
      </p:sp>
      <p:cxnSp>
        <p:nvCxnSpPr>
          <p:cNvPr id="10" name="Straight Connector 9">
            <a:extLst>
              <a:ext uri="{FF2B5EF4-FFF2-40B4-BE49-F238E27FC236}">
                <a16:creationId xmlns:a16="http://schemas.microsoft.com/office/drawing/2014/main" id="{9721019F-DBB4-9D85-6457-D6FF94641B99}"/>
              </a:ext>
            </a:extLst>
          </p:cNvPr>
          <p:cNvCxnSpPr>
            <a:cxnSpLocks/>
            <a:endCxn id="12" idx="1"/>
          </p:cNvCxnSpPr>
          <p:nvPr/>
        </p:nvCxnSpPr>
        <p:spPr>
          <a:xfrm flipV="1">
            <a:off x="6490190" y="2548254"/>
            <a:ext cx="1983899" cy="100352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601BB78E-531D-3D20-802F-131669FD1B7A}"/>
              </a:ext>
            </a:extLst>
          </p:cNvPr>
          <p:cNvSpPr txBox="1"/>
          <p:nvPr/>
        </p:nvSpPr>
        <p:spPr>
          <a:xfrm>
            <a:off x="8474089" y="2225088"/>
            <a:ext cx="2981566" cy="646331"/>
          </a:xfrm>
          <a:prstGeom prst="rect">
            <a:avLst/>
          </a:prstGeom>
          <a:noFill/>
        </p:spPr>
        <p:txBody>
          <a:bodyPr wrap="square" rtlCol="0">
            <a:spAutoFit/>
          </a:bodyPr>
          <a:lstStyle/>
          <a:p>
            <a:r>
              <a:rPr lang="en-US"/>
              <a:t>Expand care access outside VA system</a:t>
            </a:r>
          </a:p>
        </p:txBody>
      </p:sp>
      <p:cxnSp>
        <p:nvCxnSpPr>
          <p:cNvPr id="13" name="Straight Connector 12">
            <a:extLst>
              <a:ext uri="{FF2B5EF4-FFF2-40B4-BE49-F238E27FC236}">
                <a16:creationId xmlns:a16="http://schemas.microsoft.com/office/drawing/2014/main" id="{BD919D89-B20C-33E9-E277-9C290ACCBE87}"/>
              </a:ext>
            </a:extLst>
          </p:cNvPr>
          <p:cNvCxnSpPr>
            <a:cxnSpLocks/>
            <a:endCxn id="15" idx="1"/>
          </p:cNvCxnSpPr>
          <p:nvPr/>
        </p:nvCxnSpPr>
        <p:spPr>
          <a:xfrm>
            <a:off x="6463818" y="3524471"/>
            <a:ext cx="2210538" cy="42585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EDEE8336-6143-1ADC-7114-BB305A174B1D}"/>
              </a:ext>
            </a:extLst>
          </p:cNvPr>
          <p:cNvSpPr txBox="1"/>
          <p:nvPr/>
        </p:nvSpPr>
        <p:spPr>
          <a:xfrm>
            <a:off x="8674356" y="3627160"/>
            <a:ext cx="2981566" cy="646331"/>
          </a:xfrm>
          <a:prstGeom prst="rect">
            <a:avLst/>
          </a:prstGeom>
          <a:noFill/>
        </p:spPr>
        <p:txBody>
          <a:bodyPr wrap="square" rtlCol="0">
            <a:spAutoFit/>
          </a:bodyPr>
          <a:lstStyle/>
          <a:p>
            <a:r>
              <a:rPr lang="en-US"/>
              <a:t>Part B giveback available on some plans</a:t>
            </a:r>
          </a:p>
        </p:txBody>
      </p:sp>
      <p:cxnSp>
        <p:nvCxnSpPr>
          <p:cNvPr id="16" name="Straight Connector 15">
            <a:extLst>
              <a:ext uri="{FF2B5EF4-FFF2-40B4-BE49-F238E27FC236}">
                <a16:creationId xmlns:a16="http://schemas.microsoft.com/office/drawing/2014/main" id="{2653AD61-9931-63D9-6B5C-F03D284E187A}"/>
              </a:ext>
            </a:extLst>
          </p:cNvPr>
          <p:cNvCxnSpPr>
            <a:cxnSpLocks/>
            <a:endCxn id="19" idx="1"/>
          </p:cNvCxnSpPr>
          <p:nvPr/>
        </p:nvCxnSpPr>
        <p:spPr>
          <a:xfrm>
            <a:off x="6490190" y="3524471"/>
            <a:ext cx="1436694" cy="1663416"/>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E70CA24-29B8-54E1-6EA3-0F9D12917A43}"/>
              </a:ext>
            </a:extLst>
          </p:cNvPr>
          <p:cNvSpPr txBox="1"/>
          <p:nvPr/>
        </p:nvSpPr>
        <p:spPr>
          <a:xfrm>
            <a:off x="7926884" y="4864721"/>
            <a:ext cx="3729038" cy="646331"/>
          </a:xfrm>
          <a:prstGeom prst="rect">
            <a:avLst/>
          </a:prstGeom>
          <a:noFill/>
        </p:spPr>
        <p:txBody>
          <a:bodyPr wrap="square" lIns="91440" tIns="45720" rIns="91440" bIns="45720" rtlCol="0" anchor="t">
            <a:spAutoFit/>
          </a:bodyPr>
          <a:lstStyle/>
          <a:p>
            <a:r>
              <a:rPr lang="en-US"/>
              <a:t>Possible extras like </a:t>
            </a:r>
            <a:r>
              <a:rPr lang="en-US" err="1"/>
              <a:t>SilverSneakers</a:t>
            </a:r>
            <a:r>
              <a:rPr lang="en-US"/>
              <a:t>®, allowances and more</a:t>
            </a:r>
          </a:p>
        </p:txBody>
      </p:sp>
      <p:grpSp>
        <p:nvGrpSpPr>
          <p:cNvPr id="20" name="Group 19">
            <a:extLst>
              <a:ext uri="{FF2B5EF4-FFF2-40B4-BE49-F238E27FC236}">
                <a16:creationId xmlns:a16="http://schemas.microsoft.com/office/drawing/2014/main" id="{2FD9AC0D-ABE5-8302-3FEF-D2ACF7DDBDC5}"/>
              </a:ext>
            </a:extLst>
          </p:cNvPr>
          <p:cNvGrpSpPr/>
          <p:nvPr/>
        </p:nvGrpSpPr>
        <p:grpSpPr>
          <a:xfrm>
            <a:off x="736345" y="2260883"/>
            <a:ext cx="7004559" cy="2554171"/>
            <a:chOff x="736345" y="2665999"/>
            <a:chExt cx="7004559" cy="2554171"/>
          </a:xfrm>
          <a:solidFill>
            <a:schemeClr val="accent1"/>
          </a:solidFill>
        </p:grpSpPr>
        <p:sp>
          <p:nvSpPr>
            <p:cNvPr id="21" name="Freeform 20">
              <a:extLst>
                <a:ext uri="{FF2B5EF4-FFF2-40B4-BE49-F238E27FC236}">
                  <a16:creationId xmlns:a16="http://schemas.microsoft.com/office/drawing/2014/main" id="{7D38D3DF-F324-7834-D606-5C76C28CF111}"/>
                </a:ext>
              </a:extLst>
            </p:cNvPr>
            <p:cNvSpPr/>
            <p:nvPr/>
          </p:nvSpPr>
          <p:spPr>
            <a:xfrm>
              <a:off x="736345" y="2665999"/>
              <a:ext cx="2554171" cy="2554171"/>
            </a:xfrm>
            <a:custGeom>
              <a:avLst/>
              <a:gdLst>
                <a:gd name="connsiteX0" fmla="*/ 0 w 2554171"/>
                <a:gd name="connsiteY0" fmla="*/ 1277086 h 2554171"/>
                <a:gd name="connsiteX1" fmla="*/ 1277086 w 2554171"/>
                <a:gd name="connsiteY1" fmla="*/ 0 h 2554171"/>
                <a:gd name="connsiteX2" fmla="*/ 2554172 w 2554171"/>
                <a:gd name="connsiteY2" fmla="*/ 1277086 h 2554171"/>
                <a:gd name="connsiteX3" fmla="*/ 1277086 w 2554171"/>
                <a:gd name="connsiteY3" fmla="*/ 2554172 h 2554171"/>
                <a:gd name="connsiteX4" fmla="*/ 0 w 2554171"/>
                <a:gd name="connsiteY4" fmla="*/ 1277086 h 2554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4171" h="2554171">
                  <a:moveTo>
                    <a:pt x="0" y="1277086"/>
                  </a:moveTo>
                  <a:cubicBezTo>
                    <a:pt x="0" y="571771"/>
                    <a:pt x="571771" y="0"/>
                    <a:pt x="1277086" y="0"/>
                  </a:cubicBezTo>
                  <a:cubicBezTo>
                    <a:pt x="1982401" y="0"/>
                    <a:pt x="2554172" y="571771"/>
                    <a:pt x="2554172" y="1277086"/>
                  </a:cubicBezTo>
                  <a:cubicBezTo>
                    <a:pt x="2554172" y="1982401"/>
                    <a:pt x="1982401" y="2554172"/>
                    <a:pt x="1277086" y="2554172"/>
                  </a:cubicBezTo>
                  <a:cubicBezTo>
                    <a:pt x="571771" y="2554172"/>
                    <a:pt x="0" y="1982401"/>
                    <a:pt x="0" y="1277086"/>
                  </a:cubicBezTo>
                  <a:close/>
                </a:path>
              </a:pathLst>
            </a:cu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13420" tIns="413420" rIns="413420" bIns="413420" numCol="1" spcCol="1270" anchor="ctr" anchorCtr="0">
              <a:noAutofit/>
            </a:bodyPr>
            <a:lstStyle/>
            <a:p>
              <a:pPr marL="0" lvl="0" indent="0" algn="ctr" defTabSz="1377950">
                <a:lnSpc>
                  <a:spcPct val="90000"/>
                </a:lnSpc>
                <a:spcBef>
                  <a:spcPct val="0"/>
                </a:spcBef>
                <a:spcAft>
                  <a:spcPct val="35000"/>
                </a:spcAft>
                <a:buNone/>
              </a:pPr>
              <a:r>
                <a:rPr lang="en-US" sz="3000" b="1" kern="1200">
                  <a:solidFill>
                    <a:schemeClr val="accent1"/>
                  </a:solidFill>
                </a:rPr>
                <a:t>VA healthcare</a:t>
              </a:r>
            </a:p>
          </p:txBody>
        </p:sp>
        <p:sp>
          <p:nvSpPr>
            <p:cNvPr id="23" name="Freeform 22">
              <a:extLst>
                <a:ext uri="{FF2B5EF4-FFF2-40B4-BE49-F238E27FC236}">
                  <a16:creationId xmlns:a16="http://schemas.microsoft.com/office/drawing/2014/main" id="{DC834E83-C8F5-921B-1807-0AFA3C64B21B}"/>
                </a:ext>
              </a:extLst>
            </p:cNvPr>
            <p:cNvSpPr/>
            <p:nvPr/>
          </p:nvSpPr>
          <p:spPr>
            <a:xfrm>
              <a:off x="5186733" y="2665999"/>
              <a:ext cx="2554171" cy="2554171"/>
            </a:xfrm>
            <a:custGeom>
              <a:avLst/>
              <a:gdLst>
                <a:gd name="connsiteX0" fmla="*/ 0 w 2554171"/>
                <a:gd name="connsiteY0" fmla="*/ 1277086 h 2554171"/>
                <a:gd name="connsiteX1" fmla="*/ 1277086 w 2554171"/>
                <a:gd name="connsiteY1" fmla="*/ 0 h 2554171"/>
                <a:gd name="connsiteX2" fmla="*/ 2554172 w 2554171"/>
                <a:gd name="connsiteY2" fmla="*/ 1277086 h 2554171"/>
                <a:gd name="connsiteX3" fmla="*/ 1277086 w 2554171"/>
                <a:gd name="connsiteY3" fmla="*/ 2554172 h 2554171"/>
                <a:gd name="connsiteX4" fmla="*/ 0 w 2554171"/>
                <a:gd name="connsiteY4" fmla="*/ 1277086 h 2554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4171" h="2554171">
                  <a:moveTo>
                    <a:pt x="0" y="1277086"/>
                  </a:moveTo>
                  <a:cubicBezTo>
                    <a:pt x="0" y="571771"/>
                    <a:pt x="571771" y="0"/>
                    <a:pt x="1277086" y="0"/>
                  </a:cubicBezTo>
                  <a:cubicBezTo>
                    <a:pt x="1982401" y="0"/>
                    <a:pt x="2554172" y="571771"/>
                    <a:pt x="2554172" y="1277086"/>
                  </a:cubicBezTo>
                  <a:cubicBezTo>
                    <a:pt x="2554172" y="1982401"/>
                    <a:pt x="1982401" y="2554172"/>
                    <a:pt x="1277086" y="2554172"/>
                  </a:cubicBezTo>
                  <a:cubicBezTo>
                    <a:pt x="571771" y="2554172"/>
                    <a:pt x="0" y="1982401"/>
                    <a:pt x="0" y="1277086"/>
                  </a:cubicBezTo>
                  <a:close/>
                </a:path>
              </a:pathLst>
            </a:cu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13420" tIns="413420" rIns="413420" bIns="413420" numCol="1" spcCol="1270" anchor="ctr" anchorCtr="0">
              <a:noAutofit/>
            </a:bodyPr>
            <a:lstStyle/>
            <a:p>
              <a:pPr marL="0" lvl="0" indent="0" algn="ctr" defTabSz="1377950">
                <a:lnSpc>
                  <a:spcPct val="90000"/>
                </a:lnSpc>
                <a:spcBef>
                  <a:spcPct val="0"/>
                </a:spcBef>
                <a:spcAft>
                  <a:spcPct val="35000"/>
                </a:spcAft>
                <a:buNone/>
              </a:pPr>
              <a:r>
                <a:rPr lang="en-US" sz="3000" b="1" kern="1200">
                  <a:solidFill>
                    <a:schemeClr val="tx2"/>
                  </a:solidFill>
                </a:rPr>
                <a:t>Medicare Advantage</a:t>
              </a:r>
            </a:p>
          </p:txBody>
        </p:sp>
      </p:grpSp>
      <p:cxnSp>
        <p:nvCxnSpPr>
          <p:cNvPr id="33" name="Straight Connector 32">
            <a:extLst>
              <a:ext uri="{FF2B5EF4-FFF2-40B4-BE49-F238E27FC236}">
                <a16:creationId xmlns:a16="http://schemas.microsoft.com/office/drawing/2014/main" id="{12342BB3-EB10-D2F3-50E8-4D59B1B65808}"/>
              </a:ext>
            </a:extLst>
          </p:cNvPr>
          <p:cNvCxnSpPr>
            <a:cxnSpLocks/>
          </p:cNvCxnSpPr>
          <p:nvPr/>
        </p:nvCxnSpPr>
        <p:spPr>
          <a:xfrm>
            <a:off x="4247909" y="3224512"/>
            <a:ext cx="0" cy="682906"/>
          </a:xfrm>
          <a:prstGeom prst="line">
            <a:avLst/>
          </a:prstGeom>
          <a:ln w="28575" cap="sq">
            <a:solidFill>
              <a:schemeClr val="bg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9B928065-93E8-B1F0-D4AF-EDB11EC0CFB9}"/>
              </a:ext>
            </a:extLst>
          </p:cNvPr>
          <p:cNvCxnSpPr>
            <a:cxnSpLocks/>
          </p:cNvCxnSpPr>
          <p:nvPr/>
        </p:nvCxnSpPr>
        <p:spPr>
          <a:xfrm>
            <a:off x="3906456" y="3565965"/>
            <a:ext cx="682906" cy="0"/>
          </a:xfrm>
          <a:prstGeom prst="line">
            <a:avLst/>
          </a:prstGeom>
          <a:ln w="28575" cap="sq">
            <a:solidFill>
              <a:schemeClr val="bg1"/>
            </a:solidFill>
            <a:beve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92442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C6BEDB-B0A8-A4D3-4337-39F672CA01C8}"/>
              </a:ext>
            </a:extLst>
          </p:cNvPr>
          <p:cNvSpPr>
            <a:spLocks noGrp="1"/>
          </p:cNvSpPr>
          <p:nvPr>
            <p:ph type="title"/>
          </p:nvPr>
        </p:nvSpPr>
        <p:spPr>
          <a:xfrm>
            <a:off x="4945283" y="303768"/>
            <a:ext cx="6050666" cy="603504"/>
          </a:xfrm>
        </p:spPr>
        <p:txBody>
          <a:bodyPr/>
          <a:lstStyle/>
          <a:p>
            <a:r>
              <a:rPr lang="en-US"/>
              <a:t>Humana plans designed with veterans in mind</a:t>
            </a:r>
          </a:p>
        </p:txBody>
      </p:sp>
      <p:sp>
        <p:nvSpPr>
          <p:cNvPr id="4" name="TextBox 3">
            <a:extLst>
              <a:ext uri="{FF2B5EF4-FFF2-40B4-BE49-F238E27FC236}">
                <a16:creationId xmlns:a16="http://schemas.microsoft.com/office/drawing/2014/main" id="{5C8D26BE-F7EB-158A-A448-54901959ED34}"/>
              </a:ext>
            </a:extLst>
          </p:cNvPr>
          <p:cNvSpPr txBox="1"/>
          <p:nvPr/>
        </p:nvSpPr>
        <p:spPr>
          <a:xfrm>
            <a:off x="4960348" y="1142242"/>
            <a:ext cx="2711314" cy="2521524"/>
          </a:xfrm>
          <a:prstGeom prst="rect">
            <a:avLst/>
          </a:prstGeom>
          <a:noFill/>
        </p:spPr>
        <p:txBody>
          <a:bodyPr wrap="square" lIns="91440" tIns="45720" rIns="91440" bIns="45720" rtlCol="0" anchor="t">
            <a:spAutoFit/>
          </a:bodyPr>
          <a:lstStyle/>
          <a:p>
            <a:pPr>
              <a:lnSpc>
                <a:spcPct val="150000"/>
              </a:lnSpc>
            </a:pPr>
            <a:r>
              <a:rPr lang="en-US" b="1">
                <a:solidFill>
                  <a:schemeClr val="accent2"/>
                </a:solidFill>
              </a:rPr>
              <a:t>2023 HONOR PLANS</a:t>
            </a:r>
          </a:p>
          <a:p>
            <a:pPr>
              <a:lnSpc>
                <a:spcPct val="150000"/>
              </a:lnSpc>
            </a:pPr>
            <a:r>
              <a:rPr lang="en-US" sz="1600"/>
              <a:t>100% of plans include:</a:t>
            </a:r>
            <a:endParaRPr lang="en-US" sz="1600">
              <a:cs typeface="Calibri"/>
            </a:endParaRPr>
          </a:p>
          <a:p>
            <a:pPr marL="182880" indent="-285750">
              <a:spcBef>
                <a:spcPts val="400"/>
              </a:spcBef>
              <a:spcAft>
                <a:spcPts val="400"/>
              </a:spcAft>
              <a:buClr>
                <a:schemeClr val="accent1"/>
              </a:buClr>
              <a:buFont typeface="Arial" panose="020B0604020202020204" pitchFamily="34" charset="0"/>
              <a:buChar char="•"/>
            </a:pPr>
            <a:r>
              <a:rPr lang="en-US" sz="1600"/>
              <a:t>Part B giveback ($25–  170/month)</a:t>
            </a:r>
            <a:endParaRPr lang="en-US" sz="1600">
              <a:cs typeface="Calibri"/>
            </a:endParaRPr>
          </a:p>
          <a:p>
            <a:pPr marL="182880" indent="-285750">
              <a:spcBef>
                <a:spcPts val="400"/>
              </a:spcBef>
              <a:spcAft>
                <a:spcPts val="400"/>
              </a:spcAft>
              <a:buClr>
                <a:schemeClr val="accent1"/>
              </a:buClr>
              <a:buFont typeface="Arial" panose="020B0604020202020204" pitchFamily="34" charset="0"/>
              <a:buChar char="•"/>
            </a:pPr>
            <a:r>
              <a:rPr lang="en-US" sz="1600"/>
              <a:t>Dental, vision and hearing</a:t>
            </a:r>
            <a:endParaRPr lang="en-US" sz="1600">
              <a:cs typeface="Calibri"/>
            </a:endParaRPr>
          </a:p>
          <a:p>
            <a:pPr>
              <a:lnSpc>
                <a:spcPct val="150000"/>
              </a:lnSpc>
            </a:pPr>
            <a:r>
              <a:rPr lang="en-US" sz="1600"/>
              <a:t>Many have OTC offering $100–1,200/year</a:t>
            </a:r>
            <a:endParaRPr lang="en-US" sz="1600">
              <a:cs typeface="Calibri"/>
            </a:endParaRPr>
          </a:p>
        </p:txBody>
      </p:sp>
      <p:sp>
        <p:nvSpPr>
          <p:cNvPr id="14" name="TextBox 13">
            <a:extLst>
              <a:ext uri="{FF2B5EF4-FFF2-40B4-BE49-F238E27FC236}">
                <a16:creationId xmlns:a16="http://schemas.microsoft.com/office/drawing/2014/main" id="{E5D78F12-E9B4-0238-60B1-E51D86C50523}"/>
              </a:ext>
            </a:extLst>
          </p:cNvPr>
          <p:cNvSpPr txBox="1"/>
          <p:nvPr/>
        </p:nvSpPr>
        <p:spPr>
          <a:xfrm>
            <a:off x="4856175" y="5238463"/>
            <a:ext cx="7216220" cy="1323439"/>
          </a:xfrm>
          <a:prstGeom prst="rect">
            <a:avLst/>
          </a:prstGeom>
          <a:noFill/>
        </p:spPr>
        <p:txBody>
          <a:bodyPr wrap="square">
            <a:spAutoFit/>
          </a:bodyPr>
          <a:lstStyle/>
          <a:p>
            <a:pPr marL="0" marR="0">
              <a:spcBef>
                <a:spcPts val="0"/>
              </a:spcBef>
              <a:spcAft>
                <a:spcPts val="0"/>
              </a:spcAft>
            </a:pPr>
            <a:r>
              <a:rPr lang="en-US" sz="1000" i="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All Medicare beneficiaries are eligible to enroll in a Humana Honor Plan or USAA Honor with Rx Plan, where available, and Medicare-eligible veterans can enroll in any Medicare plan.</a:t>
            </a:r>
          </a:p>
          <a:p>
            <a:pPr marL="0" marR="0">
              <a:spcBef>
                <a:spcPts val="0"/>
              </a:spcBef>
              <a:spcAft>
                <a:spcPts val="0"/>
              </a:spcAft>
            </a:pPr>
            <a:endParaRPr lang="en-US" sz="1000" i="1">
              <a:effectLst/>
              <a:latin typeface="Calibri" panose="020F0502020204030204" pitchFamily="34" charset="0"/>
              <a:ea typeface="Calibri" panose="020F0502020204030204" pitchFamily="34" charset="0"/>
              <a:cs typeface="Arial" panose="020B0604020202020204" pitchFamily="34" charset="0"/>
            </a:endParaRPr>
          </a:p>
          <a:p>
            <a:r>
              <a:rPr lang="en-US" sz="1000" i="1">
                <a:effectLst/>
                <a:latin typeface="Calibri" panose="020F0502020204030204" pitchFamily="34" charset="0"/>
                <a:ea typeface="Calibri" panose="020F0502020204030204" pitchFamily="34" charset="0"/>
                <a:cs typeface="Arial" panose="020B0604020202020204" pitchFamily="34" charset="0"/>
              </a:rPr>
              <a:t>Humana Insurance Company pays royalty fees to USAA for the use of its intellectual property. USAA means United Services Automobile Association and its affiliates. Use of the term “USAA member” or “USAA membership” refers to membership in USAA Membership Services and does not convey any legal or ownership rights in USAA. Restrictions apply and are subject to change. USAA and the USAA Logo are registered trademarks of the United Services Automobile Association. All rights reserved. No Department of Defense or government agency endorsement. </a:t>
            </a:r>
          </a:p>
        </p:txBody>
      </p:sp>
      <p:sp>
        <p:nvSpPr>
          <p:cNvPr id="8" name="TextBox 7">
            <a:extLst>
              <a:ext uri="{FF2B5EF4-FFF2-40B4-BE49-F238E27FC236}">
                <a16:creationId xmlns:a16="http://schemas.microsoft.com/office/drawing/2014/main" id="{CB5E0CB1-6B97-9EDF-6976-E67550042545}"/>
              </a:ext>
            </a:extLst>
          </p:cNvPr>
          <p:cNvSpPr txBox="1"/>
          <p:nvPr/>
        </p:nvSpPr>
        <p:spPr>
          <a:xfrm>
            <a:off x="7870784" y="1141145"/>
            <a:ext cx="4062911" cy="4006225"/>
          </a:xfrm>
          <a:prstGeom prst="rect">
            <a:avLst/>
          </a:prstGeom>
          <a:noFill/>
        </p:spPr>
        <p:txBody>
          <a:bodyPr wrap="square">
            <a:spAutoFit/>
          </a:bodyPr>
          <a:lstStyle/>
          <a:p>
            <a:pPr>
              <a:lnSpc>
                <a:spcPct val="150000"/>
              </a:lnSpc>
            </a:pPr>
            <a:r>
              <a:rPr lang="en-US" b="1">
                <a:solidFill>
                  <a:schemeClr val="accent2"/>
                </a:solidFill>
              </a:rPr>
              <a:t>2023 USAA HONOR WITH RX PLANS</a:t>
            </a:r>
            <a:endParaRPr lang="en-US" b="1">
              <a:solidFill>
                <a:schemeClr val="accent2"/>
              </a:solidFill>
              <a:cs typeface="Calibri"/>
            </a:endParaRPr>
          </a:p>
          <a:p>
            <a:pPr>
              <a:lnSpc>
                <a:spcPct val="150000"/>
              </a:lnSpc>
            </a:pPr>
            <a:r>
              <a:rPr lang="en-US" sz="1600"/>
              <a:t>100% of plans include:</a:t>
            </a:r>
            <a:endParaRPr lang="en-US" sz="1600">
              <a:cs typeface="Calibri"/>
            </a:endParaRPr>
          </a:p>
          <a:p>
            <a:pPr marL="182880" indent="-285750">
              <a:spcBef>
                <a:spcPts val="400"/>
              </a:spcBef>
              <a:spcAft>
                <a:spcPts val="400"/>
              </a:spcAft>
              <a:buClr>
                <a:schemeClr val="accent1"/>
              </a:buClr>
              <a:buFont typeface="Arial" panose="020B0604020202020204" pitchFamily="34" charset="0"/>
              <a:buChar char="•"/>
            </a:pPr>
            <a:r>
              <a:rPr lang="en-US" sz="1600"/>
              <a:t>Part B giveback ($40–75/month)</a:t>
            </a:r>
            <a:endParaRPr lang="en-US" sz="1600">
              <a:cs typeface="Calibri"/>
            </a:endParaRPr>
          </a:p>
          <a:p>
            <a:pPr marL="182880" indent="-285750">
              <a:spcBef>
                <a:spcPts val="400"/>
              </a:spcBef>
              <a:spcAft>
                <a:spcPts val="400"/>
              </a:spcAft>
              <a:buClr>
                <a:schemeClr val="accent1"/>
              </a:buClr>
              <a:buFont typeface="Arial" panose="020B0604020202020204" pitchFamily="34" charset="0"/>
              <a:buChar char="•"/>
            </a:pPr>
            <a:r>
              <a:rPr lang="en-US" sz="1600"/>
              <a:t>Cost at in-network retail pharmacies for up</a:t>
            </a:r>
            <a:br>
              <a:rPr lang="en-US" sz="1600"/>
            </a:br>
            <a:r>
              <a:rPr lang="en-US" sz="1600"/>
              <a:t>   to a 30-day supply:</a:t>
            </a:r>
            <a:endParaRPr lang="en-US" sz="1600">
              <a:cs typeface="Calibri"/>
            </a:endParaRPr>
          </a:p>
          <a:p>
            <a:pPr marL="182880" lvl="1" indent="-285750">
              <a:spcBef>
                <a:spcPts val="400"/>
              </a:spcBef>
              <a:spcAft>
                <a:spcPts val="400"/>
              </a:spcAft>
              <a:buClr>
                <a:schemeClr val="accent1"/>
              </a:buClr>
              <a:buFont typeface="Arial" panose="020B0604020202020204" pitchFamily="34" charset="0"/>
              <a:buChar char="•"/>
            </a:pPr>
            <a:r>
              <a:rPr lang="en-US" sz="1600"/>
              <a:t>$0 copay for Tier 1 prescriptions</a:t>
            </a:r>
            <a:endParaRPr lang="en-US" sz="1600">
              <a:cs typeface="Calibri"/>
            </a:endParaRPr>
          </a:p>
          <a:p>
            <a:pPr marL="182880" lvl="1" indent="-285750">
              <a:spcBef>
                <a:spcPts val="400"/>
              </a:spcBef>
              <a:spcAft>
                <a:spcPts val="400"/>
              </a:spcAft>
              <a:buClr>
                <a:schemeClr val="accent1"/>
              </a:buClr>
              <a:buFont typeface="Arial" panose="020B0604020202020204" pitchFamily="34" charset="0"/>
              <a:buChar char="•"/>
            </a:pPr>
            <a:r>
              <a:rPr lang="en-US" sz="1600"/>
              <a:t>$5 or less copay for Tier 2 prescriptions</a:t>
            </a:r>
            <a:endParaRPr lang="en-US" sz="1600">
              <a:cs typeface="Calibri"/>
            </a:endParaRPr>
          </a:p>
          <a:p>
            <a:pPr marL="182880" lvl="1" indent="-285750">
              <a:spcBef>
                <a:spcPts val="400"/>
              </a:spcBef>
              <a:spcAft>
                <a:spcPts val="400"/>
              </a:spcAft>
              <a:buClr>
                <a:schemeClr val="accent1"/>
              </a:buClr>
              <a:buFont typeface="Arial" panose="020B0604020202020204" pitchFamily="34" charset="0"/>
              <a:buChar char="•"/>
            </a:pPr>
            <a:r>
              <a:rPr lang="en-US" sz="1600"/>
              <a:t>No deductibles and coverage through the</a:t>
            </a:r>
            <a:br>
              <a:rPr lang="en-US" sz="1600"/>
            </a:br>
            <a:r>
              <a:rPr lang="en-US" sz="1600"/>
              <a:t>  gap for Tier 1 and 2</a:t>
            </a:r>
            <a:endParaRPr lang="en-US" sz="1600">
              <a:cs typeface="Calibri"/>
            </a:endParaRPr>
          </a:p>
          <a:p>
            <a:pPr marL="182880" indent="-285750">
              <a:spcBef>
                <a:spcPts val="400"/>
              </a:spcBef>
              <a:spcAft>
                <a:spcPts val="400"/>
              </a:spcAft>
              <a:buClr>
                <a:schemeClr val="accent1"/>
              </a:buClr>
              <a:buFont typeface="Arial" panose="020B0604020202020204" pitchFamily="34" charset="0"/>
              <a:buChar char="•"/>
            </a:pPr>
            <a:r>
              <a:rPr lang="en-US" sz="1600"/>
              <a:t>$250 USAA Health Flex Card</a:t>
            </a:r>
            <a:endParaRPr lang="en-US" sz="1600">
              <a:cs typeface="Calibri"/>
            </a:endParaRPr>
          </a:p>
          <a:p>
            <a:pPr marL="182880" indent="-285750">
              <a:spcBef>
                <a:spcPts val="400"/>
              </a:spcBef>
              <a:spcAft>
                <a:spcPts val="400"/>
              </a:spcAft>
              <a:buClr>
                <a:schemeClr val="accent1"/>
              </a:buClr>
              <a:buFont typeface="Arial" panose="020B0604020202020204" pitchFamily="34" charset="0"/>
              <a:buChar char="•"/>
            </a:pPr>
            <a:r>
              <a:rPr lang="en-US" sz="1600"/>
              <a:t>Preventive dental coverage or $1,000+ to</a:t>
            </a:r>
            <a:br>
              <a:rPr lang="en-US" sz="1600"/>
            </a:br>
            <a:r>
              <a:rPr lang="en-US" sz="1600"/>
              <a:t>  cover many dental bills, excluding cosmetic</a:t>
            </a:r>
            <a:endParaRPr lang="en-US" sz="1600">
              <a:cs typeface="Calibri"/>
            </a:endParaRPr>
          </a:p>
        </p:txBody>
      </p:sp>
      <p:pic>
        <p:nvPicPr>
          <p:cNvPr id="6" name="Picture 5" descr="A picture containing person, clothing, vehicle, person&#10;&#10;Description automatically generated">
            <a:extLst>
              <a:ext uri="{FF2B5EF4-FFF2-40B4-BE49-F238E27FC236}">
                <a16:creationId xmlns:a16="http://schemas.microsoft.com/office/drawing/2014/main" id="{D4D37152-4EFA-39C3-E616-6ED1230F69A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2331" y="1"/>
            <a:ext cx="4635501" cy="6858000"/>
          </a:xfrm>
          <a:prstGeom prst="rect">
            <a:avLst/>
          </a:prstGeom>
        </p:spPr>
      </p:pic>
    </p:spTree>
    <p:extLst>
      <p:ext uri="{BB962C8B-B14F-4D97-AF65-F5344CB8AC3E}">
        <p14:creationId xmlns:p14="http://schemas.microsoft.com/office/powerpoint/2010/main" val="31253452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C6BEDB-B0A8-A4D3-4337-39F672CA01C8}"/>
              </a:ext>
            </a:extLst>
          </p:cNvPr>
          <p:cNvSpPr>
            <a:spLocks noGrp="1"/>
          </p:cNvSpPr>
          <p:nvPr>
            <p:ph type="title"/>
          </p:nvPr>
        </p:nvSpPr>
        <p:spPr/>
        <p:txBody>
          <a:bodyPr/>
          <a:lstStyle/>
          <a:p>
            <a:r>
              <a:rPr lang="en-US"/>
              <a:t>Honor plan markets</a:t>
            </a:r>
          </a:p>
        </p:txBody>
      </p:sp>
      <p:pic>
        <p:nvPicPr>
          <p:cNvPr id="5" name="Picture 4">
            <a:extLst>
              <a:ext uri="{FF2B5EF4-FFF2-40B4-BE49-F238E27FC236}">
                <a16:creationId xmlns:a16="http://schemas.microsoft.com/office/drawing/2014/main" id="{474282AC-9C98-451F-8512-1E142F376FF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50072" y="624070"/>
            <a:ext cx="7100778" cy="4223195"/>
          </a:xfrm>
          <a:prstGeom prst="rect">
            <a:avLst/>
          </a:prstGeom>
        </p:spPr>
      </p:pic>
      <p:pic>
        <p:nvPicPr>
          <p:cNvPr id="7" name="Picture 6" descr="Timeline&#10;&#10;Description automatically generated">
            <a:extLst>
              <a:ext uri="{FF2B5EF4-FFF2-40B4-BE49-F238E27FC236}">
                <a16:creationId xmlns:a16="http://schemas.microsoft.com/office/drawing/2014/main" id="{413C4108-5E2B-9272-05DA-5FD78356610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42534" y="2673495"/>
            <a:ext cx="3405186" cy="1544118"/>
          </a:xfrm>
          <a:prstGeom prst="rect">
            <a:avLst/>
          </a:prstGeom>
        </p:spPr>
      </p:pic>
      <p:sp>
        <p:nvSpPr>
          <p:cNvPr id="14" name="TextBox 13">
            <a:extLst>
              <a:ext uri="{FF2B5EF4-FFF2-40B4-BE49-F238E27FC236}">
                <a16:creationId xmlns:a16="http://schemas.microsoft.com/office/drawing/2014/main" id="{E5D78F12-E9B4-0238-60B1-E51D86C50523}"/>
              </a:ext>
            </a:extLst>
          </p:cNvPr>
          <p:cNvSpPr txBox="1"/>
          <p:nvPr/>
        </p:nvSpPr>
        <p:spPr>
          <a:xfrm>
            <a:off x="822893" y="5202990"/>
            <a:ext cx="11139424" cy="861774"/>
          </a:xfrm>
          <a:prstGeom prst="rect">
            <a:avLst/>
          </a:prstGeom>
          <a:noFill/>
        </p:spPr>
        <p:txBody>
          <a:bodyPr wrap="square">
            <a:spAutoFit/>
          </a:bodyPr>
          <a:lstStyle/>
          <a:p>
            <a:pPr marL="0" marR="0">
              <a:spcBef>
                <a:spcPts val="0"/>
              </a:spcBef>
              <a:spcAft>
                <a:spcPts val="0"/>
              </a:spcAft>
            </a:pPr>
            <a:r>
              <a:rPr lang="en-US" sz="1000" i="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All Medicare beneficiaries are eligible to enroll in a Humana Honor Plan or USAA Honor with Rx Plan, where available, and Medicare-eligible veterans can enroll in any Medicare plan.</a:t>
            </a:r>
          </a:p>
          <a:p>
            <a:endParaRPr lang="en-US" sz="1000" i="1">
              <a:effectLst/>
              <a:latin typeface="Calibri" panose="020F0502020204030204" pitchFamily="34" charset="0"/>
              <a:ea typeface="Calibri" panose="020F0502020204030204" pitchFamily="34" charset="0"/>
              <a:cs typeface="Arial" panose="020B0604020202020204" pitchFamily="34" charset="0"/>
            </a:endParaRPr>
          </a:p>
          <a:p>
            <a:r>
              <a:rPr lang="en-US" sz="1000" i="1">
                <a:effectLst/>
                <a:latin typeface="Calibri" panose="020F0502020204030204" pitchFamily="34" charset="0"/>
                <a:ea typeface="Calibri" panose="020F0502020204030204" pitchFamily="34" charset="0"/>
                <a:cs typeface="Arial" panose="020B0604020202020204" pitchFamily="34" charset="0"/>
              </a:rPr>
              <a:t>Humana Insurance Company pays royalty fees to USAA for the use of its intellectual property. USAA means United Services Automobile Association and its affiliates. Use of the term “USAA member” or “USAA membership” refers to membership in USAA Membership Services and does not convey any legal or ownership rights in USAA. Restrictions apply and are subject to change. USAA and the USAA Logo are registered trademarks of the United Services Automobile Association. All rights reserved. No Department of Defense or government agency endorsement. </a:t>
            </a:r>
          </a:p>
        </p:txBody>
      </p:sp>
      <p:pic>
        <p:nvPicPr>
          <p:cNvPr id="4" name="Picture 3">
            <a:extLst>
              <a:ext uri="{FF2B5EF4-FFF2-40B4-BE49-F238E27FC236}">
                <a16:creationId xmlns:a16="http://schemas.microsoft.com/office/drawing/2014/main" id="{0AEFEDEB-0FE7-EE6F-BAB0-55CEF0336750}"/>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l="55007"/>
          <a:stretch/>
        </p:blipFill>
        <p:spPr>
          <a:xfrm>
            <a:off x="1142534" y="958300"/>
            <a:ext cx="3621966" cy="1819545"/>
          </a:xfrm>
          <a:prstGeom prst="rect">
            <a:avLst/>
          </a:prstGeom>
        </p:spPr>
      </p:pic>
    </p:spTree>
    <p:extLst>
      <p:ext uri="{BB962C8B-B14F-4D97-AF65-F5344CB8AC3E}">
        <p14:creationId xmlns:p14="http://schemas.microsoft.com/office/powerpoint/2010/main" val="23197159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E9B5DD-B3A9-9770-9AF1-867F286CE1EA}"/>
              </a:ext>
            </a:extLst>
          </p:cNvPr>
          <p:cNvSpPr>
            <a:spLocks noGrp="1"/>
          </p:cNvSpPr>
          <p:nvPr>
            <p:ph type="title"/>
          </p:nvPr>
        </p:nvSpPr>
        <p:spPr/>
        <p:txBody>
          <a:bodyPr/>
          <a:lstStyle/>
          <a:p>
            <a:r>
              <a:rPr lang="en-US"/>
              <a:t>Plans that perform</a:t>
            </a:r>
            <a:r>
              <a:rPr lang="en-US" baseline="30000"/>
              <a:t>8</a:t>
            </a:r>
          </a:p>
        </p:txBody>
      </p:sp>
      <p:sp>
        <p:nvSpPr>
          <p:cNvPr id="4" name="Oval 3">
            <a:extLst>
              <a:ext uri="{FF2B5EF4-FFF2-40B4-BE49-F238E27FC236}">
                <a16:creationId xmlns:a16="http://schemas.microsoft.com/office/drawing/2014/main" id="{5B405EC0-71B9-049E-2CA4-C289F6AA393F}"/>
              </a:ext>
            </a:extLst>
          </p:cNvPr>
          <p:cNvSpPr/>
          <p:nvPr/>
        </p:nvSpPr>
        <p:spPr>
          <a:xfrm>
            <a:off x="910937" y="1721469"/>
            <a:ext cx="1246909" cy="12399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2"/>
                </a:solidFill>
              </a:rPr>
              <a:t>First</a:t>
            </a:r>
          </a:p>
        </p:txBody>
      </p:sp>
      <p:sp>
        <p:nvSpPr>
          <p:cNvPr id="5" name="Oval 4">
            <a:extLst>
              <a:ext uri="{FF2B5EF4-FFF2-40B4-BE49-F238E27FC236}">
                <a16:creationId xmlns:a16="http://schemas.microsoft.com/office/drawing/2014/main" id="{48BA8455-06C1-D7F2-2560-F0541AC73332}"/>
              </a:ext>
            </a:extLst>
          </p:cNvPr>
          <p:cNvSpPr/>
          <p:nvPr/>
        </p:nvSpPr>
        <p:spPr>
          <a:xfrm>
            <a:off x="2721555" y="1749178"/>
            <a:ext cx="1246909" cy="123998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2"/>
                </a:solidFill>
              </a:rPr>
              <a:t>Largest</a:t>
            </a:r>
          </a:p>
        </p:txBody>
      </p:sp>
      <p:sp>
        <p:nvSpPr>
          <p:cNvPr id="6" name="Oval 5">
            <a:extLst>
              <a:ext uri="{FF2B5EF4-FFF2-40B4-BE49-F238E27FC236}">
                <a16:creationId xmlns:a16="http://schemas.microsoft.com/office/drawing/2014/main" id="{D4C2D241-C108-2F1E-9DEA-770BA22F9E53}"/>
              </a:ext>
            </a:extLst>
          </p:cNvPr>
          <p:cNvSpPr/>
          <p:nvPr/>
        </p:nvSpPr>
        <p:spPr>
          <a:xfrm>
            <a:off x="4532174" y="1749178"/>
            <a:ext cx="1246909" cy="12399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2"/>
                </a:solidFill>
              </a:rPr>
              <a:t>Only</a:t>
            </a:r>
          </a:p>
        </p:txBody>
      </p:sp>
      <p:sp>
        <p:nvSpPr>
          <p:cNvPr id="7" name="Rounded Rectangle 6">
            <a:extLst>
              <a:ext uri="{FF2B5EF4-FFF2-40B4-BE49-F238E27FC236}">
                <a16:creationId xmlns:a16="http://schemas.microsoft.com/office/drawing/2014/main" id="{04B8222F-08D2-6007-1797-88B1F5D3D5C5}"/>
              </a:ext>
            </a:extLst>
          </p:cNvPr>
          <p:cNvSpPr/>
          <p:nvPr/>
        </p:nvSpPr>
        <p:spPr>
          <a:xfrm>
            <a:off x="708313" y="3231615"/>
            <a:ext cx="1652156" cy="1479665"/>
          </a:xfrm>
          <a:prstGeom prst="round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First carrier to design plans with veterans in mind</a:t>
            </a:r>
          </a:p>
        </p:txBody>
      </p:sp>
      <p:sp>
        <p:nvSpPr>
          <p:cNvPr id="10" name="Rounded Rectangle 9">
            <a:extLst>
              <a:ext uri="{FF2B5EF4-FFF2-40B4-BE49-F238E27FC236}">
                <a16:creationId xmlns:a16="http://schemas.microsoft.com/office/drawing/2014/main" id="{F66C1AEE-BCFB-0C9F-89BB-20CAE39AD4F7}"/>
              </a:ext>
            </a:extLst>
          </p:cNvPr>
          <p:cNvSpPr/>
          <p:nvPr/>
        </p:nvSpPr>
        <p:spPr>
          <a:xfrm>
            <a:off x="2518931" y="3231616"/>
            <a:ext cx="1652156" cy="1479666"/>
          </a:xfrm>
          <a:prstGeom prst="round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Largest carrier of plans designed with veterans in mind nationally</a:t>
            </a:r>
          </a:p>
        </p:txBody>
      </p:sp>
      <p:sp>
        <p:nvSpPr>
          <p:cNvPr id="11" name="Rounded Rectangle 10">
            <a:extLst>
              <a:ext uri="{FF2B5EF4-FFF2-40B4-BE49-F238E27FC236}">
                <a16:creationId xmlns:a16="http://schemas.microsoft.com/office/drawing/2014/main" id="{257AD759-B2E7-E53B-A536-95B38758612F}"/>
              </a:ext>
            </a:extLst>
          </p:cNvPr>
          <p:cNvSpPr/>
          <p:nvPr/>
        </p:nvSpPr>
        <p:spPr>
          <a:xfrm>
            <a:off x="4329551" y="3231613"/>
            <a:ext cx="1652157" cy="1479666"/>
          </a:xfrm>
          <a:prstGeom prst="roundRect">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Only Medicare Advantage carrier recommended by USAA</a:t>
            </a:r>
          </a:p>
        </p:txBody>
      </p:sp>
      <p:graphicFrame>
        <p:nvGraphicFramePr>
          <p:cNvPr id="12" name="Chart 11">
            <a:extLst>
              <a:ext uri="{FF2B5EF4-FFF2-40B4-BE49-F238E27FC236}">
                <a16:creationId xmlns:a16="http://schemas.microsoft.com/office/drawing/2014/main" id="{85FC4571-5B75-937A-1544-D84B84ECA88A}"/>
              </a:ext>
            </a:extLst>
          </p:cNvPr>
          <p:cNvGraphicFramePr/>
          <p:nvPr>
            <p:extLst>
              <p:ext uri="{D42A27DB-BD31-4B8C-83A1-F6EECF244321}">
                <p14:modId xmlns:p14="http://schemas.microsoft.com/office/powerpoint/2010/main" val="679763886"/>
              </p:ext>
            </p:extLst>
          </p:nvPr>
        </p:nvGraphicFramePr>
        <p:xfrm>
          <a:off x="5678853" y="972897"/>
          <a:ext cx="6426194" cy="491220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6763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riangle 39">
            <a:extLst>
              <a:ext uri="{FF2B5EF4-FFF2-40B4-BE49-F238E27FC236}">
                <a16:creationId xmlns:a16="http://schemas.microsoft.com/office/drawing/2014/main" id="{902F2DA0-8DA3-46FD-ACEA-16C48E6CA074}"/>
              </a:ext>
            </a:extLst>
          </p:cNvPr>
          <p:cNvSpPr/>
          <p:nvPr/>
        </p:nvSpPr>
        <p:spPr>
          <a:xfrm rot="10800000">
            <a:off x="4504764" y="2829676"/>
            <a:ext cx="3137927" cy="2395305"/>
          </a:xfrm>
          <a:prstGeom prst="triangl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2" name="Title 1">
            <a:extLst>
              <a:ext uri="{FF2B5EF4-FFF2-40B4-BE49-F238E27FC236}">
                <a16:creationId xmlns:a16="http://schemas.microsoft.com/office/drawing/2014/main" id="{44392EA4-89C3-DD2E-D1BD-B16AE2D59140}"/>
              </a:ext>
            </a:extLst>
          </p:cNvPr>
          <p:cNvSpPr>
            <a:spLocks noGrp="1"/>
          </p:cNvSpPr>
          <p:nvPr>
            <p:ph type="title"/>
          </p:nvPr>
        </p:nvSpPr>
        <p:spPr/>
        <p:txBody>
          <a:bodyPr/>
          <a:lstStyle/>
          <a:p>
            <a:r>
              <a:rPr lang="en-US"/>
              <a:t>Which plan is best with TFL and CHAMPVA</a:t>
            </a:r>
          </a:p>
        </p:txBody>
      </p:sp>
      <p:sp>
        <p:nvSpPr>
          <p:cNvPr id="4" name="Oval 3">
            <a:extLst>
              <a:ext uri="{FF2B5EF4-FFF2-40B4-BE49-F238E27FC236}">
                <a16:creationId xmlns:a16="http://schemas.microsoft.com/office/drawing/2014/main" id="{D1BFE94E-9FD9-02BA-0A51-F84133AB5D27}"/>
              </a:ext>
            </a:extLst>
          </p:cNvPr>
          <p:cNvSpPr/>
          <p:nvPr/>
        </p:nvSpPr>
        <p:spPr>
          <a:xfrm>
            <a:off x="3746966" y="1885485"/>
            <a:ext cx="1828800" cy="1828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2"/>
                </a:solidFill>
              </a:rPr>
              <a:t>TFL or CHAMPVA</a:t>
            </a:r>
          </a:p>
        </p:txBody>
      </p:sp>
      <p:sp>
        <p:nvSpPr>
          <p:cNvPr id="5" name="Oval 4">
            <a:extLst>
              <a:ext uri="{FF2B5EF4-FFF2-40B4-BE49-F238E27FC236}">
                <a16:creationId xmlns:a16="http://schemas.microsoft.com/office/drawing/2014/main" id="{6CDFA6AA-D44F-6703-2F0B-578C9F39333F}"/>
              </a:ext>
            </a:extLst>
          </p:cNvPr>
          <p:cNvSpPr/>
          <p:nvPr/>
        </p:nvSpPr>
        <p:spPr>
          <a:xfrm>
            <a:off x="6728291" y="1885485"/>
            <a:ext cx="1828800" cy="1828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2"/>
                </a:solidFill>
              </a:rPr>
              <a:t>Original Medicare</a:t>
            </a:r>
          </a:p>
        </p:txBody>
      </p:sp>
      <p:sp>
        <p:nvSpPr>
          <p:cNvPr id="6" name="Oval 5">
            <a:extLst>
              <a:ext uri="{FF2B5EF4-FFF2-40B4-BE49-F238E27FC236}">
                <a16:creationId xmlns:a16="http://schemas.microsoft.com/office/drawing/2014/main" id="{C17345DE-D354-6C69-5C78-008E072BAE57}"/>
              </a:ext>
            </a:extLst>
          </p:cNvPr>
          <p:cNvSpPr/>
          <p:nvPr/>
        </p:nvSpPr>
        <p:spPr>
          <a:xfrm>
            <a:off x="5170953" y="4223873"/>
            <a:ext cx="1828800" cy="1828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tx2"/>
                </a:solidFill>
              </a:rPr>
              <a:t>Dental, vision and/or hearing coverage through government or private carrier</a:t>
            </a:r>
          </a:p>
        </p:txBody>
      </p:sp>
      <p:cxnSp>
        <p:nvCxnSpPr>
          <p:cNvPr id="16" name="Straight Connector 15">
            <a:extLst>
              <a:ext uri="{FF2B5EF4-FFF2-40B4-BE49-F238E27FC236}">
                <a16:creationId xmlns:a16="http://schemas.microsoft.com/office/drawing/2014/main" id="{705B7F70-D788-970F-5E5D-8F1A74D57080}"/>
              </a:ext>
            </a:extLst>
          </p:cNvPr>
          <p:cNvCxnSpPr>
            <a:cxnSpLocks/>
          </p:cNvCxnSpPr>
          <p:nvPr/>
        </p:nvCxnSpPr>
        <p:spPr>
          <a:xfrm>
            <a:off x="8762407" y="2799885"/>
            <a:ext cx="43762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697D6044-FB4B-89B0-7404-D74984A2DEA2}"/>
              </a:ext>
            </a:extLst>
          </p:cNvPr>
          <p:cNvSpPr txBox="1"/>
          <p:nvPr/>
        </p:nvSpPr>
        <p:spPr>
          <a:xfrm>
            <a:off x="9361393" y="2338220"/>
            <a:ext cx="2147888" cy="923330"/>
          </a:xfrm>
          <a:prstGeom prst="rect">
            <a:avLst/>
          </a:prstGeom>
          <a:noFill/>
        </p:spPr>
        <p:txBody>
          <a:bodyPr wrap="square" rtlCol="0">
            <a:spAutoFit/>
          </a:bodyPr>
          <a:lstStyle/>
          <a:p>
            <a:r>
              <a:rPr lang="en-US"/>
              <a:t>Maintain freedom of provider choice and ease of use</a:t>
            </a:r>
          </a:p>
        </p:txBody>
      </p:sp>
      <p:cxnSp>
        <p:nvCxnSpPr>
          <p:cNvPr id="18" name="Straight Connector 17">
            <a:extLst>
              <a:ext uri="{FF2B5EF4-FFF2-40B4-BE49-F238E27FC236}">
                <a16:creationId xmlns:a16="http://schemas.microsoft.com/office/drawing/2014/main" id="{1602FC7C-FBC9-5C7E-316F-C18584CC43AE}"/>
              </a:ext>
            </a:extLst>
          </p:cNvPr>
          <p:cNvCxnSpPr>
            <a:cxnSpLocks/>
          </p:cNvCxnSpPr>
          <p:nvPr/>
        </p:nvCxnSpPr>
        <p:spPr>
          <a:xfrm>
            <a:off x="7237879" y="5116936"/>
            <a:ext cx="40481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83BEA885-F05D-AED6-BFED-1D9416F81254}"/>
              </a:ext>
            </a:extLst>
          </p:cNvPr>
          <p:cNvSpPr txBox="1"/>
          <p:nvPr/>
        </p:nvSpPr>
        <p:spPr>
          <a:xfrm>
            <a:off x="7763714" y="4733525"/>
            <a:ext cx="2305050" cy="923330"/>
          </a:xfrm>
          <a:prstGeom prst="rect">
            <a:avLst/>
          </a:prstGeom>
          <a:noFill/>
        </p:spPr>
        <p:txBody>
          <a:bodyPr wrap="square" rtlCol="0">
            <a:spAutoFit/>
          </a:bodyPr>
          <a:lstStyle/>
          <a:p>
            <a:r>
              <a:rPr lang="en-US"/>
              <a:t>Provide coverage as needed for gaps in TFL and Original Medicare</a:t>
            </a:r>
          </a:p>
        </p:txBody>
      </p:sp>
      <p:cxnSp>
        <p:nvCxnSpPr>
          <p:cNvPr id="22" name="Straight Connector 21">
            <a:extLst>
              <a:ext uri="{FF2B5EF4-FFF2-40B4-BE49-F238E27FC236}">
                <a16:creationId xmlns:a16="http://schemas.microsoft.com/office/drawing/2014/main" id="{4E737DE9-93C4-F712-169F-10BE633F0A03}"/>
              </a:ext>
            </a:extLst>
          </p:cNvPr>
          <p:cNvCxnSpPr>
            <a:cxnSpLocks/>
          </p:cNvCxnSpPr>
          <p:nvPr/>
        </p:nvCxnSpPr>
        <p:spPr>
          <a:xfrm>
            <a:off x="3102906" y="2799885"/>
            <a:ext cx="415181"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05C3AC2D-2051-D034-0D92-91543B12F50F}"/>
              </a:ext>
            </a:extLst>
          </p:cNvPr>
          <p:cNvSpPr txBox="1"/>
          <p:nvPr/>
        </p:nvSpPr>
        <p:spPr>
          <a:xfrm>
            <a:off x="591672" y="2366795"/>
            <a:ext cx="2417106" cy="923330"/>
          </a:xfrm>
          <a:prstGeom prst="rect">
            <a:avLst/>
          </a:prstGeom>
          <a:noFill/>
        </p:spPr>
        <p:txBody>
          <a:bodyPr wrap="square" lIns="91440" tIns="45720" rIns="91440" bIns="45720" rtlCol="0" anchor="t">
            <a:spAutoFit/>
          </a:bodyPr>
          <a:lstStyle/>
          <a:p>
            <a:pPr algn="r"/>
            <a:r>
              <a:rPr lang="en-US"/>
              <a:t>Like a Med Supp plan, but with prescription drug coverage</a:t>
            </a:r>
          </a:p>
        </p:txBody>
      </p:sp>
      <p:grpSp>
        <p:nvGrpSpPr>
          <p:cNvPr id="7" name="Group 293" title="Prescription Bottle icon">
            <a:extLst>
              <a:ext uri="{FF2B5EF4-FFF2-40B4-BE49-F238E27FC236}">
                <a16:creationId xmlns:a16="http://schemas.microsoft.com/office/drawing/2014/main" id="{AE9E97ED-C2F8-8E46-74AA-23652F7B8EC7}"/>
              </a:ext>
            </a:extLst>
          </p:cNvPr>
          <p:cNvGrpSpPr>
            <a:grpSpLocks noChangeAspect="1"/>
          </p:cNvGrpSpPr>
          <p:nvPr/>
        </p:nvGrpSpPr>
        <p:grpSpPr bwMode="auto">
          <a:xfrm>
            <a:off x="1728788" y="1576105"/>
            <a:ext cx="404283" cy="586317"/>
            <a:chOff x="3708" y="4534"/>
            <a:chExt cx="382" cy="554"/>
          </a:xfrm>
          <a:solidFill>
            <a:schemeClr val="accent1"/>
          </a:solidFill>
        </p:grpSpPr>
        <p:sp>
          <p:nvSpPr>
            <p:cNvPr id="9" name="Freeform 294">
              <a:extLst>
                <a:ext uri="{FF2B5EF4-FFF2-40B4-BE49-F238E27FC236}">
                  <a16:creationId xmlns:a16="http://schemas.microsoft.com/office/drawing/2014/main" id="{1D39DD46-D992-32D8-BD3F-81D9681793DB}"/>
                </a:ext>
              </a:extLst>
            </p:cNvPr>
            <p:cNvSpPr>
              <a:spLocks noEditPoints="1"/>
            </p:cNvSpPr>
            <p:nvPr/>
          </p:nvSpPr>
          <p:spPr bwMode="auto">
            <a:xfrm>
              <a:off x="3708" y="4534"/>
              <a:ext cx="382" cy="554"/>
            </a:xfrm>
            <a:custGeom>
              <a:avLst/>
              <a:gdLst>
                <a:gd name="T0" fmla="*/ 110 w 128"/>
                <a:gd name="T1" fmla="*/ 0 h 186"/>
                <a:gd name="T2" fmla="*/ 18 w 128"/>
                <a:gd name="T3" fmla="*/ 0 h 186"/>
                <a:gd name="T4" fmla="*/ 0 w 128"/>
                <a:gd name="T5" fmla="*/ 18 h 186"/>
                <a:gd name="T6" fmla="*/ 0 w 128"/>
                <a:gd name="T7" fmla="*/ 29 h 186"/>
                <a:gd name="T8" fmla="*/ 8 w 128"/>
                <a:gd name="T9" fmla="*/ 37 h 186"/>
                <a:gd name="T10" fmla="*/ 11 w 128"/>
                <a:gd name="T11" fmla="*/ 37 h 186"/>
                <a:gd name="T12" fmla="*/ 11 w 128"/>
                <a:gd name="T13" fmla="*/ 168 h 186"/>
                <a:gd name="T14" fmla="*/ 29 w 128"/>
                <a:gd name="T15" fmla="*/ 186 h 186"/>
                <a:gd name="T16" fmla="*/ 99 w 128"/>
                <a:gd name="T17" fmla="*/ 186 h 186"/>
                <a:gd name="T18" fmla="*/ 117 w 128"/>
                <a:gd name="T19" fmla="*/ 168 h 186"/>
                <a:gd name="T20" fmla="*/ 117 w 128"/>
                <a:gd name="T21" fmla="*/ 37 h 186"/>
                <a:gd name="T22" fmla="*/ 120 w 128"/>
                <a:gd name="T23" fmla="*/ 37 h 186"/>
                <a:gd name="T24" fmla="*/ 128 w 128"/>
                <a:gd name="T25" fmla="*/ 29 h 186"/>
                <a:gd name="T26" fmla="*/ 128 w 128"/>
                <a:gd name="T27" fmla="*/ 18 h 186"/>
                <a:gd name="T28" fmla="*/ 110 w 128"/>
                <a:gd name="T29" fmla="*/ 0 h 186"/>
                <a:gd name="T30" fmla="*/ 110 w 128"/>
                <a:gd name="T31" fmla="*/ 65 h 186"/>
                <a:gd name="T32" fmla="*/ 110 w 128"/>
                <a:gd name="T33" fmla="*/ 156 h 186"/>
                <a:gd name="T34" fmla="*/ 42 w 128"/>
                <a:gd name="T35" fmla="*/ 156 h 186"/>
                <a:gd name="T36" fmla="*/ 42 w 128"/>
                <a:gd name="T37" fmla="*/ 65 h 186"/>
                <a:gd name="T38" fmla="*/ 110 w 128"/>
                <a:gd name="T39" fmla="*/ 65 h 186"/>
                <a:gd name="T40" fmla="*/ 34 w 128"/>
                <a:gd name="T41" fmla="*/ 65 h 186"/>
                <a:gd name="T42" fmla="*/ 34 w 128"/>
                <a:gd name="T43" fmla="*/ 156 h 186"/>
                <a:gd name="T44" fmla="*/ 42 w 128"/>
                <a:gd name="T45" fmla="*/ 164 h 186"/>
                <a:gd name="T46" fmla="*/ 110 w 128"/>
                <a:gd name="T47" fmla="*/ 164 h 186"/>
                <a:gd name="T48" fmla="*/ 110 w 128"/>
                <a:gd name="T49" fmla="*/ 168 h 186"/>
                <a:gd name="T50" fmla="*/ 99 w 128"/>
                <a:gd name="T51" fmla="*/ 178 h 186"/>
                <a:gd name="T52" fmla="*/ 29 w 128"/>
                <a:gd name="T53" fmla="*/ 178 h 186"/>
                <a:gd name="T54" fmla="*/ 18 w 128"/>
                <a:gd name="T55" fmla="*/ 168 h 186"/>
                <a:gd name="T56" fmla="*/ 18 w 128"/>
                <a:gd name="T57" fmla="*/ 37 h 186"/>
                <a:gd name="T58" fmla="*/ 110 w 128"/>
                <a:gd name="T59" fmla="*/ 37 h 186"/>
                <a:gd name="T60" fmla="*/ 110 w 128"/>
                <a:gd name="T61" fmla="*/ 58 h 186"/>
                <a:gd name="T62" fmla="*/ 42 w 128"/>
                <a:gd name="T63" fmla="*/ 58 h 186"/>
                <a:gd name="T64" fmla="*/ 34 w 128"/>
                <a:gd name="T65" fmla="*/ 65 h 186"/>
                <a:gd name="T66" fmla="*/ 121 w 128"/>
                <a:gd name="T67" fmla="*/ 18 h 186"/>
                <a:gd name="T68" fmla="*/ 121 w 128"/>
                <a:gd name="T69" fmla="*/ 29 h 186"/>
                <a:gd name="T70" fmla="*/ 120 w 128"/>
                <a:gd name="T71" fmla="*/ 30 h 186"/>
                <a:gd name="T72" fmla="*/ 8 w 128"/>
                <a:gd name="T73" fmla="*/ 30 h 186"/>
                <a:gd name="T74" fmla="*/ 7 w 128"/>
                <a:gd name="T75" fmla="*/ 29 h 186"/>
                <a:gd name="T76" fmla="*/ 7 w 128"/>
                <a:gd name="T77" fmla="*/ 18 h 186"/>
                <a:gd name="T78" fmla="*/ 18 w 128"/>
                <a:gd name="T79" fmla="*/ 7 h 186"/>
                <a:gd name="T80" fmla="*/ 110 w 128"/>
                <a:gd name="T81" fmla="*/ 7 h 186"/>
                <a:gd name="T82" fmla="*/ 121 w 128"/>
                <a:gd name="T83" fmla="*/ 1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86">
                  <a:moveTo>
                    <a:pt x="110" y="0"/>
                  </a:moveTo>
                  <a:cubicBezTo>
                    <a:pt x="18" y="0"/>
                    <a:pt x="18" y="0"/>
                    <a:pt x="18" y="0"/>
                  </a:cubicBezTo>
                  <a:cubicBezTo>
                    <a:pt x="8" y="0"/>
                    <a:pt x="0" y="8"/>
                    <a:pt x="0" y="18"/>
                  </a:cubicBezTo>
                  <a:cubicBezTo>
                    <a:pt x="0" y="29"/>
                    <a:pt x="0" y="29"/>
                    <a:pt x="0" y="29"/>
                  </a:cubicBezTo>
                  <a:cubicBezTo>
                    <a:pt x="0" y="34"/>
                    <a:pt x="3" y="37"/>
                    <a:pt x="8" y="37"/>
                  </a:cubicBezTo>
                  <a:cubicBezTo>
                    <a:pt x="11" y="37"/>
                    <a:pt x="11" y="37"/>
                    <a:pt x="11" y="37"/>
                  </a:cubicBezTo>
                  <a:cubicBezTo>
                    <a:pt x="11" y="168"/>
                    <a:pt x="11" y="168"/>
                    <a:pt x="11" y="168"/>
                  </a:cubicBezTo>
                  <a:cubicBezTo>
                    <a:pt x="11" y="178"/>
                    <a:pt x="19" y="186"/>
                    <a:pt x="29" y="186"/>
                  </a:cubicBezTo>
                  <a:cubicBezTo>
                    <a:pt x="99" y="186"/>
                    <a:pt x="99" y="186"/>
                    <a:pt x="99" y="186"/>
                  </a:cubicBezTo>
                  <a:cubicBezTo>
                    <a:pt x="109" y="186"/>
                    <a:pt x="117" y="178"/>
                    <a:pt x="117" y="168"/>
                  </a:cubicBezTo>
                  <a:cubicBezTo>
                    <a:pt x="117" y="37"/>
                    <a:pt x="117" y="37"/>
                    <a:pt x="117" y="37"/>
                  </a:cubicBezTo>
                  <a:cubicBezTo>
                    <a:pt x="120" y="37"/>
                    <a:pt x="120" y="37"/>
                    <a:pt x="120" y="37"/>
                  </a:cubicBezTo>
                  <a:cubicBezTo>
                    <a:pt x="125" y="37"/>
                    <a:pt x="128" y="34"/>
                    <a:pt x="128" y="29"/>
                  </a:cubicBezTo>
                  <a:cubicBezTo>
                    <a:pt x="128" y="18"/>
                    <a:pt x="128" y="18"/>
                    <a:pt x="128" y="18"/>
                  </a:cubicBezTo>
                  <a:cubicBezTo>
                    <a:pt x="128" y="8"/>
                    <a:pt x="120" y="0"/>
                    <a:pt x="110" y="0"/>
                  </a:cubicBezTo>
                  <a:close/>
                  <a:moveTo>
                    <a:pt x="110" y="65"/>
                  </a:moveTo>
                  <a:cubicBezTo>
                    <a:pt x="110" y="156"/>
                    <a:pt x="110" y="156"/>
                    <a:pt x="110" y="156"/>
                  </a:cubicBezTo>
                  <a:cubicBezTo>
                    <a:pt x="42" y="156"/>
                    <a:pt x="42" y="156"/>
                    <a:pt x="42" y="156"/>
                  </a:cubicBezTo>
                  <a:cubicBezTo>
                    <a:pt x="42" y="65"/>
                    <a:pt x="42" y="65"/>
                    <a:pt x="42" y="65"/>
                  </a:cubicBezTo>
                  <a:lnTo>
                    <a:pt x="110" y="65"/>
                  </a:lnTo>
                  <a:close/>
                  <a:moveTo>
                    <a:pt x="34" y="65"/>
                  </a:moveTo>
                  <a:cubicBezTo>
                    <a:pt x="34" y="156"/>
                    <a:pt x="34" y="156"/>
                    <a:pt x="34" y="156"/>
                  </a:cubicBezTo>
                  <a:cubicBezTo>
                    <a:pt x="34" y="160"/>
                    <a:pt x="37" y="164"/>
                    <a:pt x="42" y="164"/>
                  </a:cubicBezTo>
                  <a:cubicBezTo>
                    <a:pt x="110" y="164"/>
                    <a:pt x="110" y="164"/>
                    <a:pt x="110" y="164"/>
                  </a:cubicBezTo>
                  <a:cubicBezTo>
                    <a:pt x="110" y="168"/>
                    <a:pt x="110" y="168"/>
                    <a:pt x="110" y="168"/>
                  </a:cubicBezTo>
                  <a:cubicBezTo>
                    <a:pt x="110" y="174"/>
                    <a:pt x="105" y="178"/>
                    <a:pt x="99" y="178"/>
                  </a:cubicBezTo>
                  <a:cubicBezTo>
                    <a:pt x="29" y="178"/>
                    <a:pt x="29" y="178"/>
                    <a:pt x="29" y="178"/>
                  </a:cubicBezTo>
                  <a:cubicBezTo>
                    <a:pt x="23" y="178"/>
                    <a:pt x="18" y="174"/>
                    <a:pt x="18" y="168"/>
                  </a:cubicBezTo>
                  <a:cubicBezTo>
                    <a:pt x="18" y="37"/>
                    <a:pt x="18" y="37"/>
                    <a:pt x="18" y="37"/>
                  </a:cubicBezTo>
                  <a:cubicBezTo>
                    <a:pt x="110" y="37"/>
                    <a:pt x="110" y="37"/>
                    <a:pt x="110" y="37"/>
                  </a:cubicBezTo>
                  <a:cubicBezTo>
                    <a:pt x="110" y="58"/>
                    <a:pt x="110" y="58"/>
                    <a:pt x="110" y="58"/>
                  </a:cubicBezTo>
                  <a:cubicBezTo>
                    <a:pt x="42" y="58"/>
                    <a:pt x="42" y="58"/>
                    <a:pt x="42" y="58"/>
                  </a:cubicBezTo>
                  <a:cubicBezTo>
                    <a:pt x="37" y="58"/>
                    <a:pt x="34" y="61"/>
                    <a:pt x="34" y="65"/>
                  </a:cubicBezTo>
                  <a:close/>
                  <a:moveTo>
                    <a:pt x="121" y="18"/>
                  </a:moveTo>
                  <a:cubicBezTo>
                    <a:pt x="121" y="29"/>
                    <a:pt x="121" y="29"/>
                    <a:pt x="121" y="29"/>
                  </a:cubicBezTo>
                  <a:cubicBezTo>
                    <a:pt x="121" y="29"/>
                    <a:pt x="120" y="30"/>
                    <a:pt x="120" y="30"/>
                  </a:cubicBezTo>
                  <a:cubicBezTo>
                    <a:pt x="8" y="30"/>
                    <a:pt x="8" y="30"/>
                    <a:pt x="8" y="30"/>
                  </a:cubicBezTo>
                  <a:cubicBezTo>
                    <a:pt x="8" y="30"/>
                    <a:pt x="7" y="29"/>
                    <a:pt x="7" y="29"/>
                  </a:cubicBezTo>
                  <a:cubicBezTo>
                    <a:pt x="7" y="18"/>
                    <a:pt x="7" y="18"/>
                    <a:pt x="7" y="18"/>
                  </a:cubicBezTo>
                  <a:cubicBezTo>
                    <a:pt x="7" y="12"/>
                    <a:pt x="12" y="7"/>
                    <a:pt x="18" y="7"/>
                  </a:cubicBezTo>
                  <a:cubicBezTo>
                    <a:pt x="110" y="7"/>
                    <a:pt x="110" y="7"/>
                    <a:pt x="110" y="7"/>
                  </a:cubicBezTo>
                  <a:cubicBezTo>
                    <a:pt x="116" y="7"/>
                    <a:pt x="121" y="12"/>
                    <a:pt x="12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1" name="Freeform 295">
              <a:extLst>
                <a:ext uri="{FF2B5EF4-FFF2-40B4-BE49-F238E27FC236}">
                  <a16:creationId xmlns:a16="http://schemas.microsoft.com/office/drawing/2014/main" id="{5303DBF6-8B01-98E2-B534-9180A4D8F4AB}"/>
                </a:ext>
              </a:extLst>
            </p:cNvPr>
            <p:cNvSpPr>
              <a:spLocks noEditPoints="1"/>
            </p:cNvSpPr>
            <p:nvPr/>
          </p:nvSpPr>
          <p:spPr bwMode="auto">
            <a:xfrm>
              <a:off x="3935" y="4799"/>
              <a:ext cx="107" cy="149"/>
            </a:xfrm>
            <a:custGeom>
              <a:avLst/>
              <a:gdLst>
                <a:gd name="T0" fmla="*/ 36 w 36"/>
                <a:gd name="T1" fmla="*/ 48 h 50"/>
                <a:gd name="T2" fmla="*/ 30 w 36"/>
                <a:gd name="T3" fmla="*/ 40 h 50"/>
                <a:gd name="T4" fmla="*/ 28 w 36"/>
                <a:gd name="T5" fmla="*/ 37 h 50"/>
                <a:gd name="T6" fmla="*/ 27 w 36"/>
                <a:gd name="T7" fmla="*/ 36 h 50"/>
                <a:gd name="T8" fmla="*/ 35 w 36"/>
                <a:gd name="T9" fmla="*/ 24 h 50"/>
                <a:gd name="T10" fmla="*/ 35 w 36"/>
                <a:gd name="T11" fmla="*/ 23 h 50"/>
                <a:gd name="T12" fmla="*/ 32 w 36"/>
                <a:gd name="T13" fmla="*/ 22 h 50"/>
                <a:gd name="T14" fmla="*/ 31 w 36"/>
                <a:gd name="T15" fmla="*/ 22 h 50"/>
                <a:gd name="T16" fmla="*/ 27 w 36"/>
                <a:gd name="T17" fmla="*/ 24 h 50"/>
                <a:gd name="T18" fmla="*/ 23 w 36"/>
                <a:gd name="T19" fmla="*/ 30 h 50"/>
                <a:gd name="T20" fmla="*/ 18 w 36"/>
                <a:gd name="T21" fmla="*/ 21 h 50"/>
                <a:gd name="T22" fmla="*/ 20 w 36"/>
                <a:gd name="T23" fmla="*/ 20 h 50"/>
                <a:gd name="T24" fmla="*/ 24 w 36"/>
                <a:gd name="T25" fmla="*/ 11 h 50"/>
                <a:gd name="T26" fmla="*/ 21 w 36"/>
                <a:gd name="T27" fmla="*/ 4 h 50"/>
                <a:gd name="T28" fmla="*/ 10 w 36"/>
                <a:gd name="T29" fmla="*/ 0 h 50"/>
                <a:gd name="T30" fmla="*/ 3 w 36"/>
                <a:gd name="T31" fmla="*/ 0 h 50"/>
                <a:gd name="T32" fmla="*/ 0 w 36"/>
                <a:gd name="T33" fmla="*/ 2 h 50"/>
                <a:gd name="T34" fmla="*/ 0 w 36"/>
                <a:gd name="T35" fmla="*/ 35 h 50"/>
                <a:gd name="T36" fmla="*/ 4 w 36"/>
                <a:gd name="T37" fmla="*/ 36 h 50"/>
                <a:gd name="T38" fmla="*/ 4 w 36"/>
                <a:gd name="T39" fmla="*/ 36 h 50"/>
                <a:gd name="T40" fmla="*/ 8 w 36"/>
                <a:gd name="T41" fmla="*/ 35 h 50"/>
                <a:gd name="T42" fmla="*/ 8 w 36"/>
                <a:gd name="T43" fmla="*/ 19 h 50"/>
                <a:gd name="T44" fmla="*/ 16 w 36"/>
                <a:gd name="T45" fmla="*/ 32 h 50"/>
                <a:gd name="T46" fmla="*/ 17 w 36"/>
                <a:gd name="T47" fmla="*/ 34 h 50"/>
                <a:gd name="T48" fmla="*/ 18 w 36"/>
                <a:gd name="T49" fmla="*/ 35 h 50"/>
                <a:gd name="T50" fmla="*/ 19 w 36"/>
                <a:gd name="T51" fmla="*/ 36 h 50"/>
                <a:gd name="T52" fmla="*/ 11 w 36"/>
                <a:gd name="T53" fmla="*/ 48 h 50"/>
                <a:gd name="T54" fmla="*/ 11 w 36"/>
                <a:gd name="T55" fmla="*/ 49 h 50"/>
                <a:gd name="T56" fmla="*/ 14 w 36"/>
                <a:gd name="T57" fmla="*/ 50 h 50"/>
                <a:gd name="T58" fmla="*/ 15 w 36"/>
                <a:gd name="T59" fmla="*/ 50 h 50"/>
                <a:gd name="T60" fmla="*/ 19 w 36"/>
                <a:gd name="T61" fmla="*/ 49 h 50"/>
                <a:gd name="T62" fmla="*/ 23 w 36"/>
                <a:gd name="T63" fmla="*/ 42 h 50"/>
                <a:gd name="T64" fmla="*/ 27 w 36"/>
                <a:gd name="T65" fmla="*/ 49 h 50"/>
                <a:gd name="T66" fmla="*/ 31 w 36"/>
                <a:gd name="T67" fmla="*/ 50 h 50"/>
                <a:gd name="T68" fmla="*/ 32 w 36"/>
                <a:gd name="T69" fmla="*/ 50 h 50"/>
                <a:gd name="T70" fmla="*/ 36 w 36"/>
                <a:gd name="T71" fmla="*/ 49 h 50"/>
                <a:gd name="T72" fmla="*/ 36 w 36"/>
                <a:gd name="T73" fmla="*/ 48 h 50"/>
                <a:gd name="T74" fmla="*/ 14 w 36"/>
                <a:gd name="T75" fmla="*/ 15 h 50"/>
                <a:gd name="T76" fmla="*/ 10 w 36"/>
                <a:gd name="T77" fmla="*/ 16 h 50"/>
                <a:gd name="T78" fmla="*/ 8 w 36"/>
                <a:gd name="T79" fmla="*/ 16 h 50"/>
                <a:gd name="T80" fmla="*/ 8 w 36"/>
                <a:gd name="T81" fmla="*/ 8 h 50"/>
                <a:gd name="T82" fmla="*/ 10 w 36"/>
                <a:gd name="T83" fmla="*/ 8 h 50"/>
                <a:gd name="T84" fmla="*/ 14 w 36"/>
                <a:gd name="T85" fmla="*/ 9 h 50"/>
                <a:gd name="T86" fmla="*/ 15 w 36"/>
                <a:gd name="T87" fmla="*/ 11 h 50"/>
                <a:gd name="T88" fmla="*/ 14 w 36"/>
                <a:gd name="T89" fmla="*/ 1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 h="50">
                  <a:moveTo>
                    <a:pt x="36" y="48"/>
                  </a:moveTo>
                  <a:cubicBezTo>
                    <a:pt x="30" y="40"/>
                    <a:pt x="30" y="40"/>
                    <a:pt x="30" y="40"/>
                  </a:cubicBezTo>
                  <a:cubicBezTo>
                    <a:pt x="30" y="39"/>
                    <a:pt x="29" y="38"/>
                    <a:pt x="28" y="37"/>
                  </a:cubicBezTo>
                  <a:cubicBezTo>
                    <a:pt x="27" y="36"/>
                    <a:pt x="27" y="36"/>
                    <a:pt x="27" y="36"/>
                  </a:cubicBezTo>
                  <a:cubicBezTo>
                    <a:pt x="35" y="24"/>
                    <a:pt x="35" y="24"/>
                    <a:pt x="35" y="24"/>
                  </a:cubicBezTo>
                  <a:cubicBezTo>
                    <a:pt x="35" y="24"/>
                    <a:pt x="35" y="24"/>
                    <a:pt x="35" y="23"/>
                  </a:cubicBezTo>
                  <a:cubicBezTo>
                    <a:pt x="35" y="23"/>
                    <a:pt x="34" y="22"/>
                    <a:pt x="32" y="22"/>
                  </a:cubicBezTo>
                  <a:cubicBezTo>
                    <a:pt x="31" y="22"/>
                    <a:pt x="31" y="22"/>
                    <a:pt x="31" y="22"/>
                  </a:cubicBezTo>
                  <a:cubicBezTo>
                    <a:pt x="29" y="22"/>
                    <a:pt x="28" y="23"/>
                    <a:pt x="27" y="24"/>
                  </a:cubicBezTo>
                  <a:cubicBezTo>
                    <a:pt x="23" y="30"/>
                    <a:pt x="23" y="30"/>
                    <a:pt x="23" y="30"/>
                  </a:cubicBezTo>
                  <a:cubicBezTo>
                    <a:pt x="18" y="21"/>
                    <a:pt x="18" y="21"/>
                    <a:pt x="18" y="21"/>
                  </a:cubicBezTo>
                  <a:cubicBezTo>
                    <a:pt x="20" y="20"/>
                    <a:pt x="20" y="20"/>
                    <a:pt x="20" y="20"/>
                  </a:cubicBezTo>
                  <a:cubicBezTo>
                    <a:pt x="23" y="18"/>
                    <a:pt x="24" y="15"/>
                    <a:pt x="24" y="11"/>
                  </a:cubicBezTo>
                  <a:cubicBezTo>
                    <a:pt x="24" y="8"/>
                    <a:pt x="23" y="5"/>
                    <a:pt x="21" y="4"/>
                  </a:cubicBezTo>
                  <a:cubicBezTo>
                    <a:pt x="19" y="1"/>
                    <a:pt x="16" y="0"/>
                    <a:pt x="10" y="0"/>
                  </a:cubicBezTo>
                  <a:cubicBezTo>
                    <a:pt x="3" y="0"/>
                    <a:pt x="3" y="0"/>
                    <a:pt x="3" y="0"/>
                  </a:cubicBezTo>
                  <a:cubicBezTo>
                    <a:pt x="0" y="0"/>
                    <a:pt x="0" y="1"/>
                    <a:pt x="0" y="2"/>
                  </a:cubicBezTo>
                  <a:cubicBezTo>
                    <a:pt x="0" y="35"/>
                    <a:pt x="0" y="35"/>
                    <a:pt x="0" y="35"/>
                  </a:cubicBezTo>
                  <a:cubicBezTo>
                    <a:pt x="0" y="36"/>
                    <a:pt x="0" y="36"/>
                    <a:pt x="4" y="36"/>
                  </a:cubicBezTo>
                  <a:cubicBezTo>
                    <a:pt x="4" y="36"/>
                    <a:pt x="4" y="36"/>
                    <a:pt x="4" y="36"/>
                  </a:cubicBezTo>
                  <a:cubicBezTo>
                    <a:pt x="8" y="36"/>
                    <a:pt x="8" y="36"/>
                    <a:pt x="8" y="35"/>
                  </a:cubicBezTo>
                  <a:cubicBezTo>
                    <a:pt x="8" y="19"/>
                    <a:pt x="8" y="19"/>
                    <a:pt x="8" y="19"/>
                  </a:cubicBezTo>
                  <a:cubicBezTo>
                    <a:pt x="16" y="32"/>
                    <a:pt x="16" y="32"/>
                    <a:pt x="16" y="32"/>
                  </a:cubicBezTo>
                  <a:cubicBezTo>
                    <a:pt x="16" y="33"/>
                    <a:pt x="17" y="33"/>
                    <a:pt x="17" y="34"/>
                  </a:cubicBezTo>
                  <a:cubicBezTo>
                    <a:pt x="18" y="34"/>
                    <a:pt x="18" y="35"/>
                    <a:pt x="18" y="35"/>
                  </a:cubicBezTo>
                  <a:cubicBezTo>
                    <a:pt x="19" y="36"/>
                    <a:pt x="19" y="36"/>
                    <a:pt x="19" y="36"/>
                  </a:cubicBezTo>
                  <a:cubicBezTo>
                    <a:pt x="11" y="48"/>
                    <a:pt x="11" y="48"/>
                    <a:pt x="11" y="48"/>
                  </a:cubicBezTo>
                  <a:cubicBezTo>
                    <a:pt x="11" y="48"/>
                    <a:pt x="11" y="49"/>
                    <a:pt x="11" y="49"/>
                  </a:cubicBezTo>
                  <a:cubicBezTo>
                    <a:pt x="11" y="50"/>
                    <a:pt x="12" y="50"/>
                    <a:pt x="14" y="50"/>
                  </a:cubicBezTo>
                  <a:cubicBezTo>
                    <a:pt x="15" y="50"/>
                    <a:pt x="15" y="50"/>
                    <a:pt x="15" y="50"/>
                  </a:cubicBezTo>
                  <a:cubicBezTo>
                    <a:pt x="17" y="50"/>
                    <a:pt x="18" y="50"/>
                    <a:pt x="19" y="49"/>
                  </a:cubicBezTo>
                  <a:cubicBezTo>
                    <a:pt x="23" y="42"/>
                    <a:pt x="23" y="42"/>
                    <a:pt x="23" y="42"/>
                  </a:cubicBezTo>
                  <a:cubicBezTo>
                    <a:pt x="27" y="49"/>
                    <a:pt x="27" y="49"/>
                    <a:pt x="27" y="49"/>
                  </a:cubicBezTo>
                  <a:cubicBezTo>
                    <a:pt x="28" y="50"/>
                    <a:pt x="28" y="50"/>
                    <a:pt x="31" y="50"/>
                  </a:cubicBezTo>
                  <a:cubicBezTo>
                    <a:pt x="32" y="50"/>
                    <a:pt x="32" y="50"/>
                    <a:pt x="32" y="50"/>
                  </a:cubicBezTo>
                  <a:cubicBezTo>
                    <a:pt x="35" y="50"/>
                    <a:pt x="36" y="50"/>
                    <a:pt x="36" y="49"/>
                  </a:cubicBezTo>
                  <a:cubicBezTo>
                    <a:pt x="36" y="49"/>
                    <a:pt x="36" y="48"/>
                    <a:pt x="36" y="48"/>
                  </a:cubicBezTo>
                  <a:close/>
                  <a:moveTo>
                    <a:pt x="14" y="15"/>
                  </a:moveTo>
                  <a:cubicBezTo>
                    <a:pt x="13" y="16"/>
                    <a:pt x="11" y="16"/>
                    <a:pt x="10" y="16"/>
                  </a:cubicBezTo>
                  <a:cubicBezTo>
                    <a:pt x="8" y="16"/>
                    <a:pt x="8" y="16"/>
                    <a:pt x="8" y="16"/>
                  </a:cubicBezTo>
                  <a:cubicBezTo>
                    <a:pt x="8" y="8"/>
                    <a:pt x="8" y="8"/>
                    <a:pt x="8" y="8"/>
                  </a:cubicBezTo>
                  <a:cubicBezTo>
                    <a:pt x="10" y="8"/>
                    <a:pt x="10" y="8"/>
                    <a:pt x="10" y="8"/>
                  </a:cubicBezTo>
                  <a:cubicBezTo>
                    <a:pt x="12" y="8"/>
                    <a:pt x="13" y="8"/>
                    <a:pt x="14" y="9"/>
                  </a:cubicBezTo>
                  <a:cubicBezTo>
                    <a:pt x="15" y="9"/>
                    <a:pt x="15" y="10"/>
                    <a:pt x="15" y="11"/>
                  </a:cubicBezTo>
                  <a:cubicBezTo>
                    <a:pt x="15" y="13"/>
                    <a:pt x="15" y="14"/>
                    <a:pt x="14"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12" name="Group 392" title="Physician Female icon">
            <a:extLst>
              <a:ext uri="{FF2B5EF4-FFF2-40B4-BE49-F238E27FC236}">
                <a16:creationId xmlns:a16="http://schemas.microsoft.com/office/drawing/2014/main" id="{9D5A6194-2693-FAAF-2327-8337E63A84F3}"/>
              </a:ext>
            </a:extLst>
          </p:cNvPr>
          <p:cNvGrpSpPr>
            <a:grpSpLocks noChangeAspect="1"/>
          </p:cNvGrpSpPr>
          <p:nvPr/>
        </p:nvGrpSpPr>
        <p:grpSpPr bwMode="auto">
          <a:xfrm>
            <a:off x="10109105" y="1602564"/>
            <a:ext cx="508000" cy="615950"/>
            <a:chOff x="4608" y="5574"/>
            <a:chExt cx="480" cy="582"/>
          </a:xfrm>
          <a:solidFill>
            <a:schemeClr val="accent1"/>
          </a:solidFill>
        </p:grpSpPr>
        <p:sp>
          <p:nvSpPr>
            <p:cNvPr id="13" name="Freeform 393">
              <a:extLst>
                <a:ext uri="{FF2B5EF4-FFF2-40B4-BE49-F238E27FC236}">
                  <a16:creationId xmlns:a16="http://schemas.microsoft.com/office/drawing/2014/main" id="{03763252-6109-F785-FC52-905B0A9B81B5}"/>
                </a:ext>
              </a:extLst>
            </p:cNvPr>
            <p:cNvSpPr>
              <a:spLocks/>
            </p:cNvSpPr>
            <p:nvPr/>
          </p:nvSpPr>
          <p:spPr bwMode="auto">
            <a:xfrm>
              <a:off x="4775" y="5826"/>
              <a:ext cx="43" cy="66"/>
            </a:xfrm>
            <a:custGeom>
              <a:avLst/>
              <a:gdLst>
                <a:gd name="T0" fmla="*/ 4 w 14"/>
                <a:gd name="T1" fmla="*/ 22 h 22"/>
                <a:gd name="T2" fmla="*/ 1 w 14"/>
                <a:gd name="T3" fmla="*/ 20 h 22"/>
                <a:gd name="T4" fmla="*/ 2 w 14"/>
                <a:gd name="T5" fmla="*/ 15 h 22"/>
                <a:gd name="T6" fmla="*/ 7 w 14"/>
                <a:gd name="T7" fmla="*/ 4 h 22"/>
                <a:gd name="T8" fmla="*/ 10 w 14"/>
                <a:gd name="T9" fmla="*/ 0 h 22"/>
                <a:gd name="T10" fmla="*/ 14 w 14"/>
                <a:gd name="T11" fmla="*/ 4 h 22"/>
                <a:gd name="T12" fmla="*/ 6 w 14"/>
                <a:gd name="T13" fmla="*/ 21 h 22"/>
                <a:gd name="T14" fmla="*/ 4 w 14"/>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22">
                  <a:moveTo>
                    <a:pt x="4" y="22"/>
                  </a:moveTo>
                  <a:cubicBezTo>
                    <a:pt x="3" y="22"/>
                    <a:pt x="2" y="21"/>
                    <a:pt x="1" y="20"/>
                  </a:cubicBezTo>
                  <a:cubicBezTo>
                    <a:pt x="0" y="19"/>
                    <a:pt x="0" y="16"/>
                    <a:pt x="2" y="15"/>
                  </a:cubicBezTo>
                  <a:cubicBezTo>
                    <a:pt x="2" y="15"/>
                    <a:pt x="7" y="12"/>
                    <a:pt x="7" y="4"/>
                  </a:cubicBezTo>
                  <a:cubicBezTo>
                    <a:pt x="7" y="2"/>
                    <a:pt x="9" y="0"/>
                    <a:pt x="10" y="0"/>
                  </a:cubicBezTo>
                  <a:cubicBezTo>
                    <a:pt x="12" y="0"/>
                    <a:pt x="14" y="2"/>
                    <a:pt x="14" y="4"/>
                  </a:cubicBezTo>
                  <a:cubicBezTo>
                    <a:pt x="14" y="15"/>
                    <a:pt x="6" y="21"/>
                    <a:pt x="6" y="21"/>
                  </a:cubicBezTo>
                  <a:cubicBezTo>
                    <a:pt x="5" y="21"/>
                    <a:pt x="5" y="22"/>
                    <a:pt x="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5" name="Freeform 394">
              <a:extLst>
                <a:ext uri="{FF2B5EF4-FFF2-40B4-BE49-F238E27FC236}">
                  <a16:creationId xmlns:a16="http://schemas.microsoft.com/office/drawing/2014/main" id="{35B6CA84-8576-DF6F-D2EB-2655390A75DC}"/>
                </a:ext>
              </a:extLst>
            </p:cNvPr>
            <p:cNvSpPr>
              <a:spLocks/>
            </p:cNvSpPr>
            <p:nvPr/>
          </p:nvSpPr>
          <p:spPr bwMode="auto">
            <a:xfrm>
              <a:off x="4881" y="5826"/>
              <a:ext cx="43" cy="66"/>
            </a:xfrm>
            <a:custGeom>
              <a:avLst/>
              <a:gdLst>
                <a:gd name="T0" fmla="*/ 10 w 14"/>
                <a:gd name="T1" fmla="*/ 22 h 22"/>
                <a:gd name="T2" fmla="*/ 8 w 14"/>
                <a:gd name="T3" fmla="*/ 21 h 22"/>
                <a:gd name="T4" fmla="*/ 0 w 14"/>
                <a:gd name="T5" fmla="*/ 4 h 22"/>
                <a:gd name="T6" fmla="*/ 3 w 14"/>
                <a:gd name="T7" fmla="*/ 0 h 22"/>
                <a:gd name="T8" fmla="*/ 7 w 14"/>
                <a:gd name="T9" fmla="*/ 4 h 22"/>
                <a:gd name="T10" fmla="*/ 12 w 14"/>
                <a:gd name="T11" fmla="*/ 15 h 22"/>
                <a:gd name="T12" fmla="*/ 12 w 14"/>
                <a:gd name="T13" fmla="*/ 20 h 22"/>
                <a:gd name="T14" fmla="*/ 10 w 14"/>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22">
                  <a:moveTo>
                    <a:pt x="10" y="22"/>
                  </a:moveTo>
                  <a:cubicBezTo>
                    <a:pt x="9" y="22"/>
                    <a:pt x="8" y="21"/>
                    <a:pt x="8" y="21"/>
                  </a:cubicBezTo>
                  <a:cubicBezTo>
                    <a:pt x="7" y="21"/>
                    <a:pt x="0" y="15"/>
                    <a:pt x="0" y="4"/>
                  </a:cubicBezTo>
                  <a:cubicBezTo>
                    <a:pt x="0" y="2"/>
                    <a:pt x="1" y="0"/>
                    <a:pt x="3" y="0"/>
                  </a:cubicBezTo>
                  <a:cubicBezTo>
                    <a:pt x="5" y="0"/>
                    <a:pt x="7" y="2"/>
                    <a:pt x="7" y="4"/>
                  </a:cubicBezTo>
                  <a:cubicBezTo>
                    <a:pt x="7" y="12"/>
                    <a:pt x="11" y="15"/>
                    <a:pt x="12" y="15"/>
                  </a:cubicBezTo>
                  <a:cubicBezTo>
                    <a:pt x="13" y="16"/>
                    <a:pt x="14" y="19"/>
                    <a:pt x="12" y="20"/>
                  </a:cubicBezTo>
                  <a:cubicBezTo>
                    <a:pt x="12" y="21"/>
                    <a:pt x="11" y="22"/>
                    <a:pt x="1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9" name="Freeform 395">
              <a:extLst>
                <a:ext uri="{FF2B5EF4-FFF2-40B4-BE49-F238E27FC236}">
                  <a16:creationId xmlns:a16="http://schemas.microsoft.com/office/drawing/2014/main" id="{7E4A2C11-6C2E-B183-71A3-1FB93CBC80B2}"/>
                </a:ext>
              </a:extLst>
            </p:cNvPr>
            <p:cNvSpPr>
              <a:spLocks/>
            </p:cNvSpPr>
            <p:nvPr/>
          </p:nvSpPr>
          <p:spPr bwMode="auto">
            <a:xfrm>
              <a:off x="4608" y="5871"/>
              <a:ext cx="480" cy="285"/>
            </a:xfrm>
            <a:custGeom>
              <a:avLst/>
              <a:gdLst>
                <a:gd name="T0" fmla="*/ 79 w 158"/>
                <a:gd name="T1" fmla="*/ 94 h 94"/>
                <a:gd name="T2" fmla="*/ 30 w 158"/>
                <a:gd name="T3" fmla="*/ 84 h 94"/>
                <a:gd name="T4" fmla="*/ 0 w 158"/>
                <a:gd name="T5" fmla="*/ 67 h 94"/>
                <a:gd name="T6" fmla="*/ 58 w 158"/>
                <a:gd name="T7" fmla="*/ 0 h 94"/>
                <a:gd name="T8" fmla="*/ 59 w 158"/>
                <a:gd name="T9" fmla="*/ 6 h 94"/>
                <a:gd name="T10" fmla="*/ 7 w 158"/>
                <a:gd name="T11" fmla="*/ 67 h 94"/>
                <a:gd name="T12" fmla="*/ 31 w 158"/>
                <a:gd name="T13" fmla="*/ 77 h 94"/>
                <a:gd name="T14" fmla="*/ 34 w 158"/>
                <a:gd name="T15" fmla="*/ 78 h 94"/>
                <a:gd name="T16" fmla="*/ 79 w 158"/>
                <a:gd name="T17" fmla="*/ 87 h 94"/>
                <a:gd name="T18" fmla="*/ 124 w 158"/>
                <a:gd name="T19" fmla="*/ 78 h 94"/>
                <a:gd name="T20" fmla="*/ 127 w 158"/>
                <a:gd name="T21" fmla="*/ 77 h 94"/>
                <a:gd name="T22" fmla="*/ 151 w 158"/>
                <a:gd name="T23" fmla="*/ 67 h 94"/>
                <a:gd name="T24" fmla="*/ 99 w 158"/>
                <a:gd name="T25" fmla="*/ 7 h 94"/>
                <a:gd name="T26" fmla="*/ 100 w 158"/>
                <a:gd name="T27" fmla="*/ 0 h 94"/>
                <a:gd name="T28" fmla="*/ 158 w 158"/>
                <a:gd name="T29" fmla="*/ 67 h 94"/>
                <a:gd name="T30" fmla="*/ 129 w 158"/>
                <a:gd name="T31" fmla="*/ 84 h 94"/>
                <a:gd name="T32" fmla="*/ 79 w 158"/>
                <a:gd name="T3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94">
                  <a:moveTo>
                    <a:pt x="79" y="94"/>
                  </a:moveTo>
                  <a:cubicBezTo>
                    <a:pt x="67" y="94"/>
                    <a:pt x="38" y="93"/>
                    <a:pt x="30" y="84"/>
                  </a:cubicBezTo>
                  <a:cubicBezTo>
                    <a:pt x="21" y="83"/>
                    <a:pt x="0" y="81"/>
                    <a:pt x="0" y="67"/>
                  </a:cubicBezTo>
                  <a:cubicBezTo>
                    <a:pt x="0" y="49"/>
                    <a:pt x="6" y="8"/>
                    <a:pt x="58" y="0"/>
                  </a:cubicBezTo>
                  <a:cubicBezTo>
                    <a:pt x="59" y="6"/>
                    <a:pt x="59" y="6"/>
                    <a:pt x="59" y="6"/>
                  </a:cubicBezTo>
                  <a:cubicBezTo>
                    <a:pt x="14" y="14"/>
                    <a:pt x="7" y="47"/>
                    <a:pt x="7" y="67"/>
                  </a:cubicBezTo>
                  <a:cubicBezTo>
                    <a:pt x="7" y="72"/>
                    <a:pt x="15" y="76"/>
                    <a:pt x="31" y="77"/>
                  </a:cubicBezTo>
                  <a:cubicBezTo>
                    <a:pt x="33" y="77"/>
                    <a:pt x="33" y="78"/>
                    <a:pt x="34" y="78"/>
                  </a:cubicBezTo>
                  <a:cubicBezTo>
                    <a:pt x="38" y="84"/>
                    <a:pt x="60" y="87"/>
                    <a:pt x="79" y="87"/>
                  </a:cubicBezTo>
                  <a:cubicBezTo>
                    <a:pt x="98" y="87"/>
                    <a:pt x="120" y="84"/>
                    <a:pt x="124" y="78"/>
                  </a:cubicBezTo>
                  <a:cubicBezTo>
                    <a:pt x="125" y="78"/>
                    <a:pt x="126" y="77"/>
                    <a:pt x="127" y="77"/>
                  </a:cubicBezTo>
                  <a:cubicBezTo>
                    <a:pt x="143" y="76"/>
                    <a:pt x="151" y="72"/>
                    <a:pt x="151" y="67"/>
                  </a:cubicBezTo>
                  <a:cubicBezTo>
                    <a:pt x="151" y="47"/>
                    <a:pt x="144" y="14"/>
                    <a:pt x="99" y="7"/>
                  </a:cubicBezTo>
                  <a:cubicBezTo>
                    <a:pt x="100" y="0"/>
                    <a:pt x="100" y="0"/>
                    <a:pt x="100" y="0"/>
                  </a:cubicBezTo>
                  <a:cubicBezTo>
                    <a:pt x="152" y="8"/>
                    <a:pt x="158" y="49"/>
                    <a:pt x="158" y="67"/>
                  </a:cubicBezTo>
                  <a:cubicBezTo>
                    <a:pt x="158" y="81"/>
                    <a:pt x="137" y="83"/>
                    <a:pt x="129" y="84"/>
                  </a:cubicBezTo>
                  <a:cubicBezTo>
                    <a:pt x="120" y="93"/>
                    <a:pt x="91" y="94"/>
                    <a:pt x="79"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1" name="Freeform 396">
              <a:extLst>
                <a:ext uri="{FF2B5EF4-FFF2-40B4-BE49-F238E27FC236}">
                  <a16:creationId xmlns:a16="http://schemas.microsoft.com/office/drawing/2014/main" id="{83B3EF93-3759-3EB6-8A5A-89D17F3AAE57}"/>
                </a:ext>
              </a:extLst>
            </p:cNvPr>
            <p:cNvSpPr>
              <a:spLocks/>
            </p:cNvSpPr>
            <p:nvPr/>
          </p:nvSpPr>
          <p:spPr bwMode="auto">
            <a:xfrm>
              <a:off x="4693" y="5968"/>
              <a:ext cx="21" cy="158"/>
            </a:xfrm>
            <a:custGeom>
              <a:avLst/>
              <a:gdLst>
                <a:gd name="T0" fmla="*/ 3 w 7"/>
                <a:gd name="T1" fmla="*/ 52 h 52"/>
                <a:gd name="T2" fmla="*/ 0 w 7"/>
                <a:gd name="T3" fmla="*/ 48 h 52"/>
                <a:gd name="T4" fmla="*/ 0 w 7"/>
                <a:gd name="T5" fmla="*/ 4 h 52"/>
                <a:gd name="T6" fmla="*/ 3 w 7"/>
                <a:gd name="T7" fmla="*/ 0 h 52"/>
                <a:gd name="T8" fmla="*/ 7 w 7"/>
                <a:gd name="T9" fmla="*/ 4 h 52"/>
                <a:gd name="T10" fmla="*/ 7 w 7"/>
                <a:gd name="T11" fmla="*/ 48 h 52"/>
                <a:gd name="T12" fmla="*/ 3 w 7"/>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7" h="52">
                  <a:moveTo>
                    <a:pt x="3" y="52"/>
                  </a:moveTo>
                  <a:cubicBezTo>
                    <a:pt x="1" y="52"/>
                    <a:pt x="0" y="50"/>
                    <a:pt x="0" y="48"/>
                  </a:cubicBezTo>
                  <a:cubicBezTo>
                    <a:pt x="0" y="4"/>
                    <a:pt x="0" y="4"/>
                    <a:pt x="0" y="4"/>
                  </a:cubicBezTo>
                  <a:cubicBezTo>
                    <a:pt x="0" y="2"/>
                    <a:pt x="1" y="0"/>
                    <a:pt x="3" y="0"/>
                  </a:cubicBezTo>
                  <a:cubicBezTo>
                    <a:pt x="5" y="0"/>
                    <a:pt x="7" y="2"/>
                    <a:pt x="7" y="4"/>
                  </a:cubicBezTo>
                  <a:cubicBezTo>
                    <a:pt x="7" y="48"/>
                    <a:pt x="7" y="48"/>
                    <a:pt x="7" y="48"/>
                  </a:cubicBezTo>
                  <a:cubicBezTo>
                    <a:pt x="7" y="50"/>
                    <a:pt x="5" y="52"/>
                    <a:pt x="3"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4" name="Freeform 397">
              <a:extLst>
                <a:ext uri="{FF2B5EF4-FFF2-40B4-BE49-F238E27FC236}">
                  <a16:creationId xmlns:a16="http://schemas.microsoft.com/office/drawing/2014/main" id="{CF628E39-38F6-F60F-BD42-032D5DEDF0FD}"/>
                </a:ext>
              </a:extLst>
            </p:cNvPr>
            <p:cNvSpPr>
              <a:spLocks/>
            </p:cNvSpPr>
            <p:nvPr/>
          </p:nvSpPr>
          <p:spPr bwMode="auto">
            <a:xfrm>
              <a:off x="4985" y="5968"/>
              <a:ext cx="18" cy="158"/>
            </a:xfrm>
            <a:custGeom>
              <a:avLst/>
              <a:gdLst>
                <a:gd name="T0" fmla="*/ 3 w 6"/>
                <a:gd name="T1" fmla="*/ 52 h 52"/>
                <a:gd name="T2" fmla="*/ 0 w 6"/>
                <a:gd name="T3" fmla="*/ 48 h 52"/>
                <a:gd name="T4" fmla="*/ 0 w 6"/>
                <a:gd name="T5" fmla="*/ 4 h 52"/>
                <a:gd name="T6" fmla="*/ 3 w 6"/>
                <a:gd name="T7" fmla="*/ 0 h 52"/>
                <a:gd name="T8" fmla="*/ 6 w 6"/>
                <a:gd name="T9" fmla="*/ 4 h 52"/>
                <a:gd name="T10" fmla="*/ 6 w 6"/>
                <a:gd name="T11" fmla="*/ 48 h 52"/>
                <a:gd name="T12" fmla="*/ 3 w 6"/>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6" h="52">
                  <a:moveTo>
                    <a:pt x="3" y="52"/>
                  </a:moveTo>
                  <a:cubicBezTo>
                    <a:pt x="1" y="52"/>
                    <a:pt x="0" y="50"/>
                    <a:pt x="0" y="48"/>
                  </a:cubicBezTo>
                  <a:cubicBezTo>
                    <a:pt x="0" y="4"/>
                    <a:pt x="0" y="4"/>
                    <a:pt x="0" y="4"/>
                  </a:cubicBezTo>
                  <a:cubicBezTo>
                    <a:pt x="0" y="2"/>
                    <a:pt x="1" y="0"/>
                    <a:pt x="3" y="0"/>
                  </a:cubicBezTo>
                  <a:cubicBezTo>
                    <a:pt x="5" y="0"/>
                    <a:pt x="6" y="2"/>
                    <a:pt x="6" y="4"/>
                  </a:cubicBezTo>
                  <a:cubicBezTo>
                    <a:pt x="6" y="48"/>
                    <a:pt x="6" y="48"/>
                    <a:pt x="6" y="48"/>
                  </a:cubicBezTo>
                  <a:cubicBezTo>
                    <a:pt x="6" y="50"/>
                    <a:pt x="5" y="52"/>
                    <a:pt x="3"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5" name="Freeform 398">
              <a:extLst>
                <a:ext uri="{FF2B5EF4-FFF2-40B4-BE49-F238E27FC236}">
                  <a16:creationId xmlns:a16="http://schemas.microsoft.com/office/drawing/2014/main" id="{9B80C648-FDCD-9139-3564-D8DE0BEDBCF8}"/>
                </a:ext>
              </a:extLst>
            </p:cNvPr>
            <p:cNvSpPr>
              <a:spLocks/>
            </p:cNvSpPr>
            <p:nvPr/>
          </p:nvSpPr>
          <p:spPr bwMode="auto">
            <a:xfrm>
              <a:off x="4775" y="5868"/>
              <a:ext cx="85" cy="100"/>
            </a:xfrm>
            <a:custGeom>
              <a:avLst/>
              <a:gdLst>
                <a:gd name="T0" fmla="*/ 24 w 28"/>
                <a:gd name="T1" fmla="*/ 33 h 33"/>
                <a:gd name="T2" fmla="*/ 21 w 28"/>
                <a:gd name="T3" fmla="*/ 32 h 33"/>
                <a:gd name="T4" fmla="*/ 1 w 28"/>
                <a:gd name="T5" fmla="*/ 6 h 33"/>
                <a:gd name="T6" fmla="*/ 1 w 28"/>
                <a:gd name="T7" fmla="*/ 1 h 33"/>
                <a:gd name="T8" fmla="*/ 6 w 28"/>
                <a:gd name="T9" fmla="*/ 2 h 33"/>
                <a:gd name="T10" fmla="*/ 27 w 28"/>
                <a:gd name="T11" fmla="*/ 28 h 33"/>
                <a:gd name="T12" fmla="*/ 26 w 28"/>
                <a:gd name="T13" fmla="*/ 33 h 33"/>
                <a:gd name="T14" fmla="*/ 24 w 28"/>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33">
                  <a:moveTo>
                    <a:pt x="24" y="33"/>
                  </a:moveTo>
                  <a:cubicBezTo>
                    <a:pt x="23" y="33"/>
                    <a:pt x="22" y="33"/>
                    <a:pt x="21" y="32"/>
                  </a:cubicBezTo>
                  <a:cubicBezTo>
                    <a:pt x="1" y="6"/>
                    <a:pt x="1" y="6"/>
                    <a:pt x="1" y="6"/>
                  </a:cubicBezTo>
                  <a:cubicBezTo>
                    <a:pt x="0" y="5"/>
                    <a:pt x="0" y="3"/>
                    <a:pt x="1" y="1"/>
                  </a:cubicBezTo>
                  <a:cubicBezTo>
                    <a:pt x="3" y="0"/>
                    <a:pt x="5" y="1"/>
                    <a:pt x="6" y="2"/>
                  </a:cubicBezTo>
                  <a:cubicBezTo>
                    <a:pt x="27" y="28"/>
                    <a:pt x="27" y="28"/>
                    <a:pt x="27" y="28"/>
                  </a:cubicBezTo>
                  <a:cubicBezTo>
                    <a:pt x="28" y="29"/>
                    <a:pt x="28" y="31"/>
                    <a:pt x="26" y="33"/>
                  </a:cubicBezTo>
                  <a:cubicBezTo>
                    <a:pt x="26" y="33"/>
                    <a:pt x="25" y="33"/>
                    <a:pt x="24"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6" name="Freeform 399">
              <a:extLst>
                <a:ext uri="{FF2B5EF4-FFF2-40B4-BE49-F238E27FC236}">
                  <a16:creationId xmlns:a16="http://schemas.microsoft.com/office/drawing/2014/main" id="{D12DF2EC-D2D3-ACCA-A378-90D9D4658916}"/>
                </a:ext>
              </a:extLst>
            </p:cNvPr>
            <p:cNvSpPr>
              <a:spLocks/>
            </p:cNvSpPr>
            <p:nvPr/>
          </p:nvSpPr>
          <p:spPr bwMode="auto">
            <a:xfrm>
              <a:off x="4836" y="5868"/>
              <a:ext cx="88" cy="100"/>
            </a:xfrm>
            <a:custGeom>
              <a:avLst/>
              <a:gdLst>
                <a:gd name="T0" fmla="*/ 4 w 29"/>
                <a:gd name="T1" fmla="*/ 33 h 33"/>
                <a:gd name="T2" fmla="*/ 2 w 29"/>
                <a:gd name="T3" fmla="*/ 33 h 33"/>
                <a:gd name="T4" fmla="*/ 1 w 29"/>
                <a:gd name="T5" fmla="*/ 28 h 33"/>
                <a:gd name="T6" fmla="*/ 22 w 29"/>
                <a:gd name="T7" fmla="*/ 2 h 33"/>
                <a:gd name="T8" fmla="*/ 27 w 29"/>
                <a:gd name="T9" fmla="*/ 1 h 33"/>
                <a:gd name="T10" fmla="*/ 27 w 29"/>
                <a:gd name="T11" fmla="*/ 6 h 33"/>
                <a:gd name="T12" fmla="*/ 7 w 29"/>
                <a:gd name="T13" fmla="*/ 32 h 33"/>
                <a:gd name="T14" fmla="*/ 4 w 29"/>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33">
                  <a:moveTo>
                    <a:pt x="4" y="33"/>
                  </a:moveTo>
                  <a:cubicBezTo>
                    <a:pt x="3" y="33"/>
                    <a:pt x="3" y="33"/>
                    <a:pt x="2" y="33"/>
                  </a:cubicBezTo>
                  <a:cubicBezTo>
                    <a:pt x="1" y="31"/>
                    <a:pt x="0" y="29"/>
                    <a:pt x="1" y="28"/>
                  </a:cubicBezTo>
                  <a:cubicBezTo>
                    <a:pt x="22" y="2"/>
                    <a:pt x="22" y="2"/>
                    <a:pt x="22" y="2"/>
                  </a:cubicBezTo>
                  <a:cubicBezTo>
                    <a:pt x="23" y="1"/>
                    <a:pt x="25" y="0"/>
                    <a:pt x="27" y="1"/>
                  </a:cubicBezTo>
                  <a:cubicBezTo>
                    <a:pt x="28" y="3"/>
                    <a:pt x="29" y="5"/>
                    <a:pt x="27" y="6"/>
                  </a:cubicBezTo>
                  <a:cubicBezTo>
                    <a:pt x="7" y="32"/>
                    <a:pt x="7" y="32"/>
                    <a:pt x="7" y="32"/>
                  </a:cubicBezTo>
                  <a:cubicBezTo>
                    <a:pt x="6" y="33"/>
                    <a:pt x="5" y="33"/>
                    <a:pt x="4"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7" name="Freeform 400">
              <a:extLst>
                <a:ext uri="{FF2B5EF4-FFF2-40B4-BE49-F238E27FC236}">
                  <a16:creationId xmlns:a16="http://schemas.microsoft.com/office/drawing/2014/main" id="{7527F81A-ED12-91CA-16B0-605035C0638E}"/>
                </a:ext>
              </a:extLst>
            </p:cNvPr>
            <p:cNvSpPr>
              <a:spLocks noEditPoints="1"/>
            </p:cNvSpPr>
            <p:nvPr/>
          </p:nvSpPr>
          <p:spPr bwMode="auto">
            <a:xfrm>
              <a:off x="4736" y="5638"/>
              <a:ext cx="227" cy="227"/>
            </a:xfrm>
            <a:custGeom>
              <a:avLst/>
              <a:gdLst>
                <a:gd name="T0" fmla="*/ 37 w 75"/>
                <a:gd name="T1" fmla="*/ 75 h 75"/>
                <a:gd name="T2" fmla="*/ 7 w 75"/>
                <a:gd name="T3" fmla="*/ 46 h 75"/>
                <a:gd name="T4" fmla="*/ 0 w 75"/>
                <a:gd name="T5" fmla="*/ 31 h 75"/>
                <a:gd name="T6" fmla="*/ 10 w 75"/>
                <a:gd name="T7" fmla="*/ 17 h 75"/>
                <a:gd name="T8" fmla="*/ 41 w 75"/>
                <a:gd name="T9" fmla="*/ 1 h 75"/>
                <a:gd name="T10" fmla="*/ 44 w 75"/>
                <a:gd name="T11" fmla="*/ 0 h 75"/>
                <a:gd name="T12" fmla="*/ 47 w 75"/>
                <a:gd name="T13" fmla="*/ 2 h 75"/>
                <a:gd name="T14" fmla="*/ 65 w 75"/>
                <a:gd name="T15" fmla="*/ 17 h 75"/>
                <a:gd name="T16" fmla="*/ 75 w 75"/>
                <a:gd name="T17" fmla="*/ 31 h 75"/>
                <a:gd name="T18" fmla="*/ 67 w 75"/>
                <a:gd name="T19" fmla="*/ 46 h 75"/>
                <a:gd name="T20" fmla="*/ 37 w 75"/>
                <a:gd name="T21" fmla="*/ 75 h 75"/>
                <a:gd name="T22" fmla="*/ 11 w 75"/>
                <a:gd name="T23" fmla="*/ 41 h 75"/>
                <a:gd name="T24" fmla="*/ 13 w 75"/>
                <a:gd name="T25" fmla="*/ 43 h 75"/>
                <a:gd name="T26" fmla="*/ 37 w 75"/>
                <a:gd name="T27" fmla="*/ 68 h 75"/>
                <a:gd name="T28" fmla="*/ 61 w 75"/>
                <a:gd name="T29" fmla="*/ 43 h 75"/>
                <a:gd name="T30" fmla="*/ 63 w 75"/>
                <a:gd name="T31" fmla="*/ 41 h 75"/>
                <a:gd name="T32" fmla="*/ 68 w 75"/>
                <a:gd name="T33" fmla="*/ 31 h 75"/>
                <a:gd name="T34" fmla="*/ 65 w 75"/>
                <a:gd name="T35" fmla="*/ 24 h 75"/>
                <a:gd name="T36" fmla="*/ 43 w 75"/>
                <a:gd name="T37" fmla="*/ 9 h 75"/>
                <a:gd name="T38" fmla="*/ 10 w 75"/>
                <a:gd name="T39" fmla="*/ 24 h 75"/>
                <a:gd name="T40" fmla="*/ 6 w 75"/>
                <a:gd name="T41" fmla="*/ 31 h 75"/>
                <a:gd name="T42" fmla="*/ 11 w 75"/>
                <a:gd name="T43" fmla="*/ 41 h 75"/>
                <a:gd name="T44" fmla="*/ 11 w 75"/>
                <a:gd name="T45" fmla="*/ 41 h 75"/>
                <a:gd name="T46" fmla="*/ 11 w 75"/>
                <a:gd name="T47" fmla="*/ 41 h 75"/>
                <a:gd name="T48" fmla="*/ 65 w 75"/>
                <a:gd name="T49" fmla="*/ 41 h 75"/>
                <a:gd name="T50" fmla="*/ 65 w 75"/>
                <a:gd name="T51" fmla="*/ 41 h 75"/>
                <a:gd name="T52" fmla="*/ 65 w 75"/>
                <a:gd name="T53" fmla="*/ 41 h 75"/>
                <a:gd name="T54" fmla="*/ 10 w 75"/>
                <a:gd name="T55" fmla="*/ 41 h 75"/>
                <a:gd name="T56" fmla="*/ 10 w 75"/>
                <a:gd name="T57" fmla="*/ 41 h 75"/>
                <a:gd name="T58" fmla="*/ 10 w 75"/>
                <a:gd name="T59" fmla="*/ 41 h 75"/>
                <a:gd name="T60" fmla="*/ 65 w 75"/>
                <a:gd name="T61" fmla="*/ 41 h 75"/>
                <a:gd name="T62" fmla="*/ 65 w 75"/>
                <a:gd name="T63" fmla="*/ 41 h 75"/>
                <a:gd name="T64" fmla="*/ 65 w 75"/>
                <a:gd name="T65" fmla="*/ 41 h 75"/>
                <a:gd name="T66" fmla="*/ 10 w 75"/>
                <a:gd name="T67" fmla="*/ 41 h 75"/>
                <a:gd name="T68" fmla="*/ 10 w 75"/>
                <a:gd name="T69" fmla="*/ 41 h 75"/>
                <a:gd name="T70" fmla="*/ 10 w 75"/>
                <a:gd name="T71" fmla="*/ 4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 h="75">
                  <a:moveTo>
                    <a:pt x="37" y="75"/>
                  </a:moveTo>
                  <a:cubicBezTo>
                    <a:pt x="25" y="75"/>
                    <a:pt x="13" y="64"/>
                    <a:pt x="7" y="46"/>
                  </a:cubicBezTo>
                  <a:cubicBezTo>
                    <a:pt x="3" y="43"/>
                    <a:pt x="0" y="36"/>
                    <a:pt x="0" y="31"/>
                  </a:cubicBezTo>
                  <a:cubicBezTo>
                    <a:pt x="0" y="21"/>
                    <a:pt x="3" y="17"/>
                    <a:pt x="10" y="17"/>
                  </a:cubicBezTo>
                  <a:cubicBezTo>
                    <a:pt x="28" y="17"/>
                    <a:pt x="41" y="1"/>
                    <a:pt x="41" y="1"/>
                  </a:cubicBezTo>
                  <a:cubicBezTo>
                    <a:pt x="42" y="0"/>
                    <a:pt x="43" y="0"/>
                    <a:pt x="44" y="0"/>
                  </a:cubicBezTo>
                  <a:cubicBezTo>
                    <a:pt x="46" y="0"/>
                    <a:pt x="47" y="1"/>
                    <a:pt x="47" y="2"/>
                  </a:cubicBezTo>
                  <a:cubicBezTo>
                    <a:pt x="47" y="2"/>
                    <a:pt x="53" y="17"/>
                    <a:pt x="65" y="17"/>
                  </a:cubicBezTo>
                  <a:cubicBezTo>
                    <a:pt x="71" y="17"/>
                    <a:pt x="75" y="21"/>
                    <a:pt x="75" y="31"/>
                  </a:cubicBezTo>
                  <a:cubicBezTo>
                    <a:pt x="75" y="36"/>
                    <a:pt x="71" y="43"/>
                    <a:pt x="67" y="46"/>
                  </a:cubicBezTo>
                  <a:cubicBezTo>
                    <a:pt x="61" y="64"/>
                    <a:pt x="49" y="75"/>
                    <a:pt x="37" y="75"/>
                  </a:cubicBezTo>
                  <a:close/>
                  <a:moveTo>
                    <a:pt x="11" y="41"/>
                  </a:moveTo>
                  <a:cubicBezTo>
                    <a:pt x="12" y="42"/>
                    <a:pt x="13" y="42"/>
                    <a:pt x="13" y="43"/>
                  </a:cubicBezTo>
                  <a:cubicBezTo>
                    <a:pt x="18" y="58"/>
                    <a:pt x="28" y="68"/>
                    <a:pt x="37" y="68"/>
                  </a:cubicBezTo>
                  <a:cubicBezTo>
                    <a:pt x="46" y="68"/>
                    <a:pt x="56" y="58"/>
                    <a:pt x="61" y="43"/>
                  </a:cubicBezTo>
                  <a:cubicBezTo>
                    <a:pt x="62" y="42"/>
                    <a:pt x="62" y="42"/>
                    <a:pt x="63" y="41"/>
                  </a:cubicBezTo>
                  <a:cubicBezTo>
                    <a:pt x="64" y="40"/>
                    <a:pt x="68" y="35"/>
                    <a:pt x="68" y="31"/>
                  </a:cubicBezTo>
                  <a:cubicBezTo>
                    <a:pt x="68" y="25"/>
                    <a:pt x="67" y="24"/>
                    <a:pt x="65" y="24"/>
                  </a:cubicBezTo>
                  <a:cubicBezTo>
                    <a:pt x="54" y="24"/>
                    <a:pt x="47" y="15"/>
                    <a:pt x="43" y="9"/>
                  </a:cubicBezTo>
                  <a:cubicBezTo>
                    <a:pt x="38" y="14"/>
                    <a:pt x="26" y="24"/>
                    <a:pt x="10" y="24"/>
                  </a:cubicBezTo>
                  <a:cubicBezTo>
                    <a:pt x="7" y="24"/>
                    <a:pt x="6" y="25"/>
                    <a:pt x="6" y="31"/>
                  </a:cubicBezTo>
                  <a:cubicBezTo>
                    <a:pt x="6" y="35"/>
                    <a:pt x="10" y="40"/>
                    <a:pt x="11" y="41"/>
                  </a:cubicBezTo>
                  <a:close/>
                  <a:moveTo>
                    <a:pt x="11" y="41"/>
                  </a:moveTo>
                  <a:cubicBezTo>
                    <a:pt x="11" y="41"/>
                    <a:pt x="11" y="41"/>
                    <a:pt x="11" y="41"/>
                  </a:cubicBezTo>
                  <a:close/>
                  <a:moveTo>
                    <a:pt x="65" y="41"/>
                  </a:moveTo>
                  <a:cubicBezTo>
                    <a:pt x="65" y="41"/>
                    <a:pt x="65" y="41"/>
                    <a:pt x="65" y="41"/>
                  </a:cubicBezTo>
                  <a:cubicBezTo>
                    <a:pt x="65" y="41"/>
                    <a:pt x="65" y="41"/>
                    <a:pt x="65" y="41"/>
                  </a:cubicBezTo>
                  <a:close/>
                  <a:moveTo>
                    <a:pt x="10" y="41"/>
                  </a:moveTo>
                  <a:cubicBezTo>
                    <a:pt x="10" y="41"/>
                    <a:pt x="10" y="41"/>
                    <a:pt x="10" y="41"/>
                  </a:cubicBezTo>
                  <a:cubicBezTo>
                    <a:pt x="10" y="41"/>
                    <a:pt x="10" y="41"/>
                    <a:pt x="10" y="41"/>
                  </a:cubicBezTo>
                  <a:close/>
                  <a:moveTo>
                    <a:pt x="65" y="41"/>
                  </a:moveTo>
                  <a:cubicBezTo>
                    <a:pt x="65" y="41"/>
                    <a:pt x="65" y="41"/>
                    <a:pt x="65" y="41"/>
                  </a:cubicBezTo>
                  <a:cubicBezTo>
                    <a:pt x="65" y="41"/>
                    <a:pt x="65" y="41"/>
                    <a:pt x="65" y="41"/>
                  </a:cubicBezTo>
                  <a:close/>
                  <a:moveTo>
                    <a:pt x="10" y="41"/>
                  </a:moveTo>
                  <a:cubicBezTo>
                    <a:pt x="10" y="41"/>
                    <a:pt x="10" y="41"/>
                    <a:pt x="10" y="41"/>
                  </a:cubicBezTo>
                  <a:cubicBezTo>
                    <a:pt x="10" y="41"/>
                    <a:pt x="10" y="41"/>
                    <a:pt x="1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8" name="Freeform 401">
              <a:extLst>
                <a:ext uri="{FF2B5EF4-FFF2-40B4-BE49-F238E27FC236}">
                  <a16:creationId xmlns:a16="http://schemas.microsoft.com/office/drawing/2014/main" id="{14910DB1-631B-A36D-E322-996FD4F6A0FB}"/>
                </a:ext>
              </a:extLst>
            </p:cNvPr>
            <p:cNvSpPr>
              <a:spLocks/>
            </p:cNvSpPr>
            <p:nvPr/>
          </p:nvSpPr>
          <p:spPr bwMode="auto">
            <a:xfrm>
              <a:off x="4690" y="5574"/>
              <a:ext cx="316" cy="346"/>
            </a:xfrm>
            <a:custGeom>
              <a:avLst/>
              <a:gdLst>
                <a:gd name="T0" fmla="*/ 100 w 104"/>
                <a:gd name="T1" fmla="*/ 113 h 114"/>
                <a:gd name="T2" fmla="*/ 97 w 104"/>
                <a:gd name="T3" fmla="*/ 111 h 114"/>
                <a:gd name="T4" fmla="*/ 83 w 104"/>
                <a:gd name="T5" fmla="*/ 45 h 114"/>
                <a:gd name="T6" fmla="*/ 52 w 104"/>
                <a:gd name="T7" fmla="*/ 7 h 114"/>
                <a:gd name="T8" fmla="*/ 21 w 104"/>
                <a:gd name="T9" fmla="*/ 45 h 114"/>
                <a:gd name="T10" fmla="*/ 7 w 104"/>
                <a:gd name="T11" fmla="*/ 111 h 114"/>
                <a:gd name="T12" fmla="*/ 3 w 104"/>
                <a:gd name="T13" fmla="*/ 113 h 114"/>
                <a:gd name="T14" fmla="*/ 1 w 104"/>
                <a:gd name="T15" fmla="*/ 108 h 114"/>
                <a:gd name="T16" fmla="*/ 15 w 104"/>
                <a:gd name="T17" fmla="*/ 45 h 114"/>
                <a:gd name="T18" fmla="*/ 52 w 104"/>
                <a:gd name="T19" fmla="*/ 0 h 114"/>
                <a:gd name="T20" fmla="*/ 90 w 104"/>
                <a:gd name="T21" fmla="*/ 45 h 114"/>
                <a:gd name="T22" fmla="*/ 103 w 104"/>
                <a:gd name="T23" fmla="*/ 108 h 114"/>
                <a:gd name="T24" fmla="*/ 101 w 104"/>
                <a:gd name="T25" fmla="*/ 113 h 114"/>
                <a:gd name="T26" fmla="*/ 100 w 104"/>
                <a:gd name="T27" fmla="*/ 11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 h="114">
                  <a:moveTo>
                    <a:pt x="100" y="113"/>
                  </a:moveTo>
                  <a:cubicBezTo>
                    <a:pt x="99" y="113"/>
                    <a:pt x="97" y="112"/>
                    <a:pt x="97" y="111"/>
                  </a:cubicBezTo>
                  <a:cubicBezTo>
                    <a:pt x="83" y="77"/>
                    <a:pt x="83" y="46"/>
                    <a:pt x="83" y="45"/>
                  </a:cubicBezTo>
                  <a:cubicBezTo>
                    <a:pt x="83" y="33"/>
                    <a:pt x="80" y="7"/>
                    <a:pt x="52" y="7"/>
                  </a:cubicBezTo>
                  <a:cubicBezTo>
                    <a:pt x="24" y="7"/>
                    <a:pt x="21" y="33"/>
                    <a:pt x="21" y="45"/>
                  </a:cubicBezTo>
                  <a:cubicBezTo>
                    <a:pt x="21" y="46"/>
                    <a:pt x="21" y="77"/>
                    <a:pt x="7" y="111"/>
                  </a:cubicBezTo>
                  <a:cubicBezTo>
                    <a:pt x="7" y="113"/>
                    <a:pt x="5" y="114"/>
                    <a:pt x="3" y="113"/>
                  </a:cubicBezTo>
                  <a:cubicBezTo>
                    <a:pt x="1" y="112"/>
                    <a:pt x="0" y="110"/>
                    <a:pt x="1" y="108"/>
                  </a:cubicBezTo>
                  <a:cubicBezTo>
                    <a:pt x="14" y="75"/>
                    <a:pt x="15" y="45"/>
                    <a:pt x="15" y="45"/>
                  </a:cubicBezTo>
                  <a:cubicBezTo>
                    <a:pt x="15" y="17"/>
                    <a:pt x="29" y="0"/>
                    <a:pt x="52" y="0"/>
                  </a:cubicBezTo>
                  <a:cubicBezTo>
                    <a:pt x="76" y="0"/>
                    <a:pt x="90" y="17"/>
                    <a:pt x="90" y="45"/>
                  </a:cubicBezTo>
                  <a:cubicBezTo>
                    <a:pt x="90" y="45"/>
                    <a:pt x="90" y="75"/>
                    <a:pt x="103" y="108"/>
                  </a:cubicBezTo>
                  <a:cubicBezTo>
                    <a:pt x="104" y="110"/>
                    <a:pt x="103" y="112"/>
                    <a:pt x="101" y="113"/>
                  </a:cubicBezTo>
                  <a:cubicBezTo>
                    <a:pt x="101" y="113"/>
                    <a:pt x="100" y="113"/>
                    <a:pt x="100"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0" name="Freeform 402">
              <a:extLst>
                <a:ext uri="{FF2B5EF4-FFF2-40B4-BE49-F238E27FC236}">
                  <a16:creationId xmlns:a16="http://schemas.microsoft.com/office/drawing/2014/main" id="{1BB984C5-C650-493B-E115-0E779E07A41E}"/>
                </a:ext>
              </a:extLst>
            </p:cNvPr>
            <p:cNvSpPr>
              <a:spLocks/>
            </p:cNvSpPr>
            <p:nvPr/>
          </p:nvSpPr>
          <p:spPr bwMode="auto">
            <a:xfrm>
              <a:off x="4742" y="5880"/>
              <a:ext cx="36" cy="152"/>
            </a:xfrm>
            <a:custGeom>
              <a:avLst/>
              <a:gdLst>
                <a:gd name="T0" fmla="*/ 8 w 12"/>
                <a:gd name="T1" fmla="*/ 50 h 50"/>
                <a:gd name="T2" fmla="*/ 5 w 12"/>
                <a:gd name="T3" fmla="*/ 48 h 50"/>
                <a:gd name="T4" fmla="*/ 0 w 12"/>
                <a:gd name="T5" fmla="*/ 3 h 50"/>
                <a:gd name="T6" fmla="*/ 3 w 12"/>
                <a:gd name="T7" fmla="*/ 0 h 50"/>
                <a:gd name="T8" fmla="*/ 6 w 12"/>
                <a:gd name="T9" fmla="*/ 3 h 50"/>
                <a:gd name="T10" fmla="*/ 12 w 12"/>
                <a:gd name="T11" fmla="*/ 46 h 50"/>
                <a:gd name="T12" fmla="*/ 9 w 12"/>
                <a:gd name="T13" fmla="*/ 50 h 50"/>
                <a:gd name="T14" fmla="*/ 8 w 12"/>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50">
                  <a:moveTo>
                    <a:pt x="8" y="50"/>
                  </a:moveTo>
                  <a:cubicBezTo>
                    <a:pt x="7" y="50"/>
                    <a:pt x="6" y="49"/>
                    <a:pt x="5" y="48"/>
                  </a:cubicBezTo>
                  <a:cubicBezTo>
                    <a:pt x="5" y="47"/>
                    <a:pt x="0" y="27"/>
                    <a:pt x="0" y="3"/>
                  </a:cubicBezTo>
                  <a:cubicBezTo>
                    <a:pt x="0" y="2"/>
                    <a:pt x="1" y="0"/>
                    <a:pt x="3" y="0"/>
                  </a:cubicBezTo>
                  <a:cubicBezTo>
                    <a:pt x="5" y="0"/>
                    <a:pt x="6" y="2"/>
                    <a:pt x="6" y="3"/>
                  </a:cubicBezTo>
                  <a:cubicBezTo>
                    <a:pt x="6" y="26"/>
                    <a:pt x="12" y="46"/>
                    <a:pt x="12" y="46"/>
                  </a:cubicBezTo>
                  <a:cubicBezTo>
                    <a:pt x="12" y="48"/>
                    <a:pt x="11" y="50"/>
                    <a:pt x="9" y="50"/>
                  </a:cubicBezTo>
                  <a:cubicBezTo>
                    <a:pt x="9" y="50"/>
                    <a:pt x="9" y="50"/>
                    <a:pt x="8"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1" name="Freeform 403">
              <a:extLst>
                <a:ext uri="{FF2B5EF4-FFF2-40B4-BE49-F238E27FC236}">
                  <a16:creationId xmlns:a16="http://schemas.microsoft.com/office/drawing/2014/main" id="{8EBD5608-1CA7-974A-DDB1-12E1D2CAD627}"/>
                </a:ext>
              </a:extLst>
            </p:cNvPr>
            <p:cNvSpPr>
              <a:spLocks noEditPoints="1"/>
            </p:cNvSpPr>
            <p:nvPr/>
          </p:nvSpPr>
          <p:spPr bwMode="auto">
            <a:xfrm>
              <a:off x="4739" y="6011"/>
              <a:ext cx="63" cy="63"/>
            </a:xfrm>
            <a:custGeom>
              <a:avLst/>
              <a:gdLst>
                <a:gd name="T0" fmla="*/ 10 w 21"/>
                <a:gd name="T1" fmla="*/ 21 h 21"/>
                <a:gd name="T2" fmla="*/ 0 w 21"/>
                <a:gd name="T3" fmla="*/ 11 h 21"/>
                <a:gd name="T4" fmla="*/ 10 w 21"/>
                <a:gd name="T5" fmla="*/ 0 h 21"/>
                <a:gd name="T6" fmla="*/ 21 w 21"/>
                <a:gd name="T7" fmla="*/ 11 h 21"/>
                <a:gd name="T8" fmla="*/ 10 w 21"/>
                <a:gd name="T9" fmla="*/ 21 h 21"/>
                <a:gd name="T10" fmla="*/ 10 w 21"/>
                <a:gd name="T11" fmla="*/ 7 h 21"/>
                <a:gd name="T12" fmla="*/ 7 w 21"/>
                <a:gd name="T13" fmla="*/ 11 h 21"/>
                <a:gd name="T14" fmla="*/ 10 w 21"/>
                <a:gd name="T15" fmla="*/ 14 h 21"/>
                <a:gd name="T16" fmla="*/ 14 w 21"/>
                <a:gd name="T17" fmla="*/ 11 h 21"/>
                <a:gd name="T18" fmla="*/ 10 w 21"/>
                <a:gd name="T19" fmla="*/ 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0" y="21"/>
                  </a:moveTo>
                  <a:cubicBezTo>
                    <a:pt x="5" y="21"/>
                    <a:pt x="0" y="16"/>
                    <a:pt x="0" y="11"/>
                  </a:cubicBezTo>
                  <a:cubicBezTo>
                    <a:pt x="0" y="5"/>
                    <a:pt x="5" y="0"/>
                    <a:pt x="10" y="0"/>
                  </a:cubicBezTo>
                  <a:cubicBezTo>
                    <a:pt x="16" y="0"/>
                    <a:pt x="21" y="5"/>
                    <a:pt x="21" y="11"/>
                  </a:cubicBezTo>
                  <a:cubicBezTo>
                    <a:pt x="21" y="16"/>
                    <a:pt x="16" y="21"/>
                    <a:pt x="10" y="21"/>
                  </a:cubicBezTo>
                  <a:close/>
                  <a:moveTo>
                    <a:pt x="10" y="7"/>
                  </a:moveTo>
                  <a:cubicBezTo>
                    <a:pt x="8" y="7"/>
                    <a:pt x="7" y="9"/>
                    <a:pt x="7" y="11"/>
                  </a:cubicBezTo>
                  <a:cubicBezTo>
                    <a:pt x="7" y="13"/>
                    <a:pt x="8" y="14"/>
                    <a:pt x="10" y="14"/>
                  </a:cubicBezTo>
                  <a:cubicBezTo>
                    <a:pt x="12" y="14"/>
                    <a:pt x="14" y="13"/>
                    <a:pt x="14" y="11"/>
                  </a:cubicBezTo>
                  <a:cubicBezTo>
                    <a:pt x="14" y="9"/>
                    <a:pt x="12"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2" name="Freeform 404">
              <a:extLst>
                <a:ext uri="{FF2B5EF4-FFF2-40B4-BE49-F238E27FC236}">
                  <a16:creationId xmlns:a16="http://schemas.microsoft.com/office/drawing/2014/main" id="{972F3224-CF74-C57E-2521-21EC66A5243C}"/>
                </a:ext>
              </a:extLst>
            </p:cNvPr>
            <p:cNvSpPr>
              <a:spLocks/>
            </p:cNvSpPr>
            <p:nvPr/>
          </p:nvSpPr>
          <p:spPr bwMode="auto">
            <a:xfrm>
              <a:off x="4927" y="5880"/>
              <a:ext cx="33" cy="103"/>
            </a:xfrm>
            <a:custGeom>
              <a:avLst/>
              <a:gdLst>
                <a:gd name="T0" fmla="*/ 4 w 11"/>
                <a:gd name="T1" fmla="*/ 34 h 34"/>
                <a:gd name="T2" fmla="*/ 3 w 11"/>
                <a:gd name="T3" fmla="*/ 34 h 34"/>
                <a:gd name="T4" fmla="*/ 0 w 11"/>
                <a:gd name="T5" fmla="*/ 30 h 34"/>
                <a:gd name="T6" fmla="*/ 4 w 11"/>
                <a:gd name="T7" fmla="*/ 3 h 34"/>
                <a:gd name="T8" fmla="*/ 7 w 11"/>
                <a:gd name="T9" fmla="*/ 0 h 34"/>
                <a:gd name="T10" fmla="*/ 11 w 11"/>
                <a:gd name="T11" fmla="*/ 3 h 34"/>
                <a:gd name="T12" fmla="*/ 7 w 11"/>
                <a:gd name="T13" fmla="*/ 32 h 34"/>
                <a:gd name="T14" fmla="*/ 4 w 11"/>
                <a:gd name="T15" fmla="*/ 34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34">
                  <a:moveTo>
                    <a:pt x="4" y="34"/>
                  </a:moveTo>
                  <a:cubicBezTo>
                    <a:pt x="3" y="34"/>
                    <a:pt x="3" y="34"/>
                    <a:pt x="3" y="34"/>
                  </a:cubicBezTo>
                  <a:cubicBezTo>
                    <a:pt x="1" y="34"/>
                    <a:pt x="0" y="32"/>
                    <a:pt x="0" y="30"/>
                  </a:cubicBezTo>
                  <a:cubicBezTo>
                    <a:pt x="0" y="30"/>
                    <a:pt x="4" y="14"/>
                    <a:pt x="4" y="3"/>
                  </a:cubicBezTo>
                  <a:cubicBezTo>
                    <a:pt x="4" y="2"/>
                    <a:pt x="5" y="0"/>
                    <a:pt x="7" y="0"/>
                  </a:cubicBezTo>
                  <a:cubicBezTo>
                    <a:pt x="9" y="0"/>
                    <a:pt x="11" y="2"/>
                    <a:pt x="11" y="3"/>
                  </a:cubicBezTo>
                  <a:cubicBezTo>
                    <a:pt x="11" y="15"/>
                    <a:pt x="7" y="31"/>
                    <a:pt x="7" y="32"/>
                  </a:cubicBezTo>
                  <a:cubicBezTo>
                    <a:pt x="7" y="33"/>
                    <a:pt x="5" y="34"/>
                    <a:pt x="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3" name="Freeform 405">
              <a:extLst>
                <a:ext uri="{FF2B5EF4-FFF2-40B4-BE49-F238E27FC236}">
                  <a16:creationId xmlns:a16="http://schemas.microsoft.com/office/drawing/2014/main" id="{51877AF7-9D5D-E786-1235-0A2AFAF37E41}"/>
                </a:ext>
              </a:extLst>
            </p:cNvPr>
            <p:cNvSpPr>
              <a:spLocks noEditPoints="1"/>
            </p:cNvSpPr>
            <p:nvPr/>
          </p:nvSpPr>
          <p:spPr bwMode="auto">
            <a:xfrm>
              <a:off x="4860" y="6035"/>
              <a:ext cx="46" cy="42"/>
            </a:xfrm>
            <a:custGeom>
              <a:avLst/>
              <a:gdLst>
                <a:gd name="T0" fmla="*/ 8 w 15"/>
                <a:gd name="T1" fmla="*/ 14 h 14"/>
                <a:gd name="T2" fmla="*/ 6 w 15"/>
                <a:gd name="T3" fmla="*/ 14 h 14"/>
                <a:gd name="T4" fmla="*/ 1 w 15"/>
                <a:gd name="T5" fmla="*/ 6 h 14"/>
                <a:gd name="T6" fmla="*/ 5 w 15"/>
                <a:gd name="T7" fmla="*/ 1 h 14"/>
                <a:gd name="T8" fmla="*/ 10 w 15"/>
                <a:gd name="T9" fmla="*/ 1 h 14"/>
                <a:gd name="T10" fmla="*/ 14 w 15"/>
                <a:gd name="T11" fmla="*/ 4 h 14"/>
                <a:gd name="T12" fmla="*/ 15 w 15"/>
                <a:gd name="T13" fmla="*/ 9 h 14"/>
                <a:gd name="T14" fmla="*/ 15 w 15"/>
                <a:gd name="T15" fmla="*/ 9 h 14"/>
                <a:gd name="T16" fmla="*/ 8 w 15"/>
                <a:gd name="T17" fmla="*/ 14 h 14"/>
                <a:gd name="T18" fmla="*/ 11 w 15"/>
                <a:gd name="T19" fmla="*/ 8 h 14"/>
                <a:gd name="T20" fmla="*/ 11 w 15"/>
                <a:gd name="T21"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4">
                  <a:moveTo>
                    <a:pt x="8" y="14"/>
                  </a:moveTo>
                  <a:cubicBezTo>
                    <a:pt x="7" y="14"/>
                    <a:pt x="7" y="14"/>
                    <a:pt x="6" y="14"/>
                  </a:cubicBezTo>
                  <a:cubicBezTo>
                    <a:pt x="3" y="13"/>
                    <a:pt x="0" y="9"/>
                    <a:pt x="1" y="6"/>
                  </a:cubicBezTo>
                  <a:cubicBezTo>
                    <a:pt x="2" y="4"/>
                    <a:pt x="3" y="2"/>
                    <a:pt x="5" y="1"/>
                  </a:cubicBezTo>
                  <a:cubicBezTo>
                    <a:pt x="6" y="0"/>
                    <a:pt x="8" y="0"/>
                    <a:pt x="10" y="1"/>
                  </a:cubicBezTo>
                  <a:cubicBezTo>
                    <a:pt x="11" y="1"/>
                    <a:pt x="13" y="2"/>
                    <a:pt x="14" y="4"/>
                  </a:cubicBezTo>
                  <a:cubicBezTo>
                    <a:pt x="15" y="5"/>
                    <a:pt x="15" y="7"/>
                    <a:pt x="15" y="9"/>
                  </a:cubicBezTo>
                  <a:cubicBezTo>
                    <a:pt x="15" y="9"/>
                    <a:pt x="15" y="9"/>
                    <a:pt x="15" y="9"/>
                  </a:cubicBezTo>
                  <a:cubicBezTo>
                    <a:pt x="14" y="12"/>
                    <a:pt x="11" y="14"/>
                    <a:pt x="8" y="14"/>
                  </a:cubicBezTo>
                  <a:close/>
                  <a:moveTo>
                    <a:pt x="11" y="8"/>
                  </a:moveTo>
                  <a:cubicBezTo>
                    <a:pt x="11" y="8"/>
                    <a:pt x="11" y="8"/>
                    <a:pt x="1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4" name="Freeform 406">
              <a:extLst>
                <a:ext uri="{FF2B5EF4-FFF2-40B4-BE49-F238E27FC236}">
                  <a16:creationId xmlns:a16="http://schemas.microsoft.com/office/drawing/2014/main" id="{95253AEE-1820-0B3B-BB6D-B6FBFBF78144}"/>
                </a:ext>
              </a:extLst>
            </p:cNvPr>
            <p:cNvSpPr>
              <a:spLocks noEditPoints="1"/>
            </p:cNvSpPr>
            <p:nvPr/>
          </p:nvSpPr>
          <p:spPr bwMode="auto">
            <a:xfrm>
              <a:off x="4921" y="6050"/>
              <a:ext cx="45" cy="42"/>
            </a:xfrm>
            <a:custGeom>
              <a:avLst/>
              <a:gdLst>
                <a:gd name="T0" fmla="*/ 8 w 15"/>
                <a:gd name="T1" fmla="*/ 14 h 14"/>
                <a:gd name="T2" fmla="*/ 6 w 15"/>
                <a:gd name="T3" fmla="*/ 14 h 14"/>
                <a:gd name="T4" fmla="*/ 1 w 15"/>
                <a:gd name="T5" fmla="*/ 6 h 14"/>
                <a:gd name="T6" fmla="*/ 1 w 15"/>
                <a:gd name="T7" fmla="*/ 6 h 14"/>
                <a:gd name="T8" fmla="*/ 4 w 15"/>
                <a:gd name="T9" fmla="*/ 1 h 14"/>
                <a:gd name="T10" fmla="*/ 10 w 15"/>
                <a:gd name="T11" fmla="*/ 1 h 14"/>
                <a:gd name="T12" fmla="*/ 14 w 15"/>
                <a:gd name="T13" fmla="*/ 4 h 14"/>
                <a:gd name="T14" fmla="*/ 15 w 15"/>
                <a:gd name="T15" fmla="*/ 9 h 14"/>
                <a:gd name="T16" fmla="*/ 8 w 15"/>
                <a:gd name="T17" fmla="*/ 14 h 14"/>
                <a:gd name="T18" fmla="*/ 5 w 15"/>
                <a:gd name="T19" fmla="*/ 7 h 14"/>
                <a:gd name="T20" fmla="*/ 5 w 15"/>
                <a:gd name="T21"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4">
                  <a:moveTo>
                    <a:pt x="8" y="14"/>
                  </a:moveTo>
                  <a:cubicBezTo>
                    <a:pt x="7" y="14"/>
                    <a:pt x="7" y="14"/>
                    <a:pt x="6" y="14"/>
                  </a:cubicBezTo>
                  <a:cubicBezTo>
                    <a:pt x="3" y="13"/>
                    <a:pt x="0" y="9"/>
                    <a:pt x="1" y="6"/>
                  </a:cubicBezTo>
                  <a:cubicBezTo>
                    <a:pt x="1" y="6"/>
                    <a:pt x="1" y="6"/>
                    <a:pt x="1" y="6"/>
                  </a:cubicBezTo>
                  <a:cubicBezTo>
                    <a:pt x="2" y="4"/>
                    <a:pt x="3" y="2"/>
                    <a:pt x="4" y="1"/>
                  </a:cubicBezTo>
                  <a:cubicBezTo>
                    <a:pt x="6" y="1"/>
                    <a:pt x="8" y="0"/>
                    <a:pt x="10" y="1"/>
                  </a:cubicBezTo>
                  <a:cubicBezTo>
                    <a:pt x="11" y="1"/>
                    <a:pt x="13" y="2"/>
                    <a:pt x="14" y="4"/>
                  </a:cubicBezTo>
                  <a:cubicBezTo>
                    <a:pt x="15" y="5"/>
                    <a:pt x="15" y="7"/>
                    <a:pt x="15" y="9"/>
                  </a:cubicBezTo>
                  <a:cubicBezTo>
                    <a:pt x="14" y="12"/>
                    <a:pt x="11" y="14"/>
                    <a:pt x="8" y="14"/>
                  </a:cubicBezTo>
                  <a:close/>
                  <a:moveTo>
                    <a:pt x="5" y="7"/>
                  </a:moveTo>
                  <a:cubicBezTo>
                    <a:pt x="5" y="7"/>
                    <a:pt x="5" y="7"/>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5" name="Freeform 407">
              <a:extLst>
                <a:ext uri="{FF2B5EF4-FFF2-40B4-BE49-F238E27FC236}">
                  <a16:creationId xmlns:a16="http://schemas.microsoft.com/office/drawing/2014/main" id="{21EC83FB-177B-7B97-358E-951BD133D601}"/>
                </a:ext>
              </a:extLst>
            </p:cNvPr>
            <p:cNvSpPr>
              <a:spLocks/>
            </p:cNvSpPr>
            <p:nvPr/>
          </p:nvSpPr>
          <p:spPr bwMode="auto">
            <a:xfrm>
              <a:off x="4863" y="5962"/>
              <a:ext cx="119" cy="124"/>
            </a:xfrm>
            <a:custGeom>
              <a:avLst/>
              <a:gdLst>
                <a:gd name="T0" fmla="*/ 30 w 39"/>
                <a:gd name="T1" fmla="*/ 41 h 41"/>
                <a:gd name="T2" fmla="*/ 29 w 39"/>
                <a:gd name="T3" fmla="*/ 41 h 41"/>
                <a:gd name="T4" fmla="*/ 27 w 39"/>
                <a:gd name="T5" fmla="*/ 36 h 41"/>
                <a:gd name="T6" fmla="*/ 31 w 39"/>
                <a:gd name="T7" fmla="*/ 20 h 41"/>
                <a:gd name="T8" fmla="*/ 30 w 39"/>
                <a:gd name="T9" fmla="*/ 12 h 41"/>
                <a:gd name="T10" fmla="*/ 24 w 39"/>
                <a:gd name="T11" fmla="*/ 7 h 41"/>
                <a:gd name="T12" fmla="*/ 16 w 39"/>
                <a:gd name="T13" fmla="*/ 8 h 41"/>
                <a:gd name="T14" fmla="*/ 11 w 39"/>
                <a:gd name="T15" fmla="*/ 15 h 41"/>
                <a:gd name="T16" fmla="*/ 7 w 39"/>
                <a:gd name="T17" fmla="*/ 31 h 41"/>
                <a:gd name="T18" fmla="*/ 3 w 39"/>
                <a:gd name="T19" fmla="*/ 34 h 41"/>
                <a:gd name="T20" fmla="*/ 0 w 39"/>
                <a:gd name="T21" fmla="*/ 30 h 41"/>
                <a:gd name="T22" fmla="*/ 5 w 39"/>
                <a:gd name="T23" fmla="*/ 13 h 41"/>
                <a:gd name="T24" fmla="*/ 13 w 39"/>
                <a:gd name="T25" fmla="*/ 2 h 41"/>
                <a:gd name="T26" fmla="*/ 26 w 39"/>
                <a:gd name="T27" fmla="*/ 1 h 41"/>
                <a:gd name="T28" fmla="*/ 36 w 39"/>
                <a:gd name="T29" fmla="*/ 9 h 41"/>
                <a:gd name="T30" fmla="*/ 38 w 39"/>
                <a:gd name="T31" fmla="*/ 22 h 41"/>
                <a:gd name="T32" fmla="*/ 34 w 39"/>
                <a:gd name="T33" fmla="*/ 38 h 41"/>
                <a:gd name="T34" fmla="*/ 30 w 39"/>
                <a:gd name="T35"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41">
                  <a:moveTo>
                    <a:pt x="30" y="41"/>
                  </a:moveTo>
                  <a:cubicBezTo>
                    <a:pt x="30" y="41"/>
                    <a:pt x="30" y="41"/>
                    <a:pt x="29" y="41"/>
                  </a:cubicBezTo>
                  <a:cubicBezTo>
                    <a:pt x="28" y="40"/>
                    <a:pt x="26" y="38"/>
                    <a:pt x="27" y="36"/>
                  </a:cubicBezTo>
                  <a:cubicBezTo>
                    <a:pt x="31" y="20"/>
                    <a:pt x="31" y="20"/>
                    <a:pt x="31" y="20"/>
                  </a:cubicBezTo>
                  <a:cubicBezTo>
                    <a:pt x="32" y="17"/>
                    <a:pt x="31" y="14"/>
                    <a:pt x="30" y="12"/>
                  </a:cubicBezTo>
                  <a:cubicBezTo>
                    <a:pt x="29" y="10"/>
                    <a:pt x="26" y="8"/>
                    <a:pt x="24" y="7"/>
                  </a:cubicBezTo>
                  <a:cubicBezTo>
                    <a:pt x="21" y="7"/>
                    <a:pt x="18" y="7"/>
                    <a:pt x="16" y="8"/>
                  </a:cubicBezTo>
                  <a:cubicBezTo>
                    <a:pt x="14" y="10"/>
                    <a:pt x="12" y="12"/>
                    <a:pt x="11" y="15"/>
                  </a:cubicBezTo>
                  <a:cubicBezTo>
                    <a:pt x="7" y="31"/>
                    <a:pt x="7" y="31"/>
                    <a:pt x="7" y="31"/>
                  </a:cubicBezTo>
                  <a:cubicBezTo>
                    <a:pt x="7" y="33"/>
                    <a:pt x="5" y="34"/>
                    <a:pt x="3" y="34"/>
                  </a:cubicBezTo>
                  <a:cubicBezTo>
                    <a:pt x="1" y="33"/>
                    <a:pt x="0" y="31"/>
                    <a:pt x="0" y="30"/>
                  </a:cubicBezTo>
                  <a:cubicBezTo>
                    <a:pt x="5" y="13"/>
                    <a:pt x="5" y="13"/>
                    <a:pt x="5" y="13"/>
                  </a:cubicBezTo>
                  <a:cubicBezTo>
                    <a:pt x="6" y="9"/>
                    <a:pt x="9" y="5"/>
                    <a:pt x="13" y="2"/>
                  </a:cubicBezTo>
                  <a:cubicBezTo>
                    <a:pt x="16" y="0"/>
                    <a:pt x="21" y="0"/>
                    <a:pt x="26" y="1"/>
                  </a:cubicBezTo>
                  <a:cubicBezTo>
                    <a:pt x="30" y="2"/>
                    <a:pt x="34" y="5"/>
                    <a:pt x="36" y="9"/>
                  </a:cubicBezTo>
                  <a:cubicBezTo>
                    <a:pt x="38" y="12"/>
                    <a:pt x="39" y="17"/>
                    <a:pt x="38" y="22"/>
                  </a:cubicBezTo>
                  <a:cubicBezTo>
                    <a:pt x="34" y="38"/>
                    <a:pt x="34" y="38"/>
                    <a:pt x="34" y="38"/>
                  </a:cubicBezTo>
                  <a:cubicBezTo>
                    <a:pt x="33" y="40"/>
                    <a:pt x="32" y="41"/>
                    <a:pt x="3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36" name="Group 194" title="360 Heart icon">
            <a:extLst>
              <a:ext uri="{FF2B5EF4-FFF2-40B4-BE49-F238E27FC236}">
                <a16:creationId xmlns:a16="http://schemas.microsoft.com/office/drawing/2014/main" id="{66824C28-706B-DF08-F6C0-885F900506A4}"/>
              </a:ext>
            </a:extLst>
          </p:cNvPr>
          <p:cNvGrpSpPr>
            <a:grpSpLocks noChangeAspect="1"/>
          </p:cNvGrpSpPr>
          <p:nvPr/>
        </p:nvGrpSpPr>
        <p:grpSpPr bwMode="auto">
          <a:xfrm>
            <a:off x="8602972" y="4005921"/>
            <a:ext cx="626533" cy="560917"/>
            <a:chOff x="761" y="3504"/>
            <a:chExt cx="592" cy="530"/>
          </a:xfrm>
          <a:solidFill>
            <a:schemeClr val="accent1"/>
          </a:solidFill>
        </p:grpSpPr>
        <p:sp>
          <p:nvSpPr>
            <p:cNvPr id="37" name="Freeform 195">
              <a:extLst>
                <a:ext uri="{FF2B5EF4-FFF2-40B4-BE49-F238E27FC236}">
                  <a16:creationId xmlns:a16="http://schemas.microsoft.com/office/drawing/2014/main" id="{2D9D69D0-B48E-6947-68D4-CF6F51B4DF64}"/>
                </a:ext>
              </a:extLst>
            </p:cNvPr>
            <p:cNvSpPr>
              <a:spLocks/>
            </p:cNvSpPr>
            <p:nvPr/>
          </p:nvSpPr>
          <p:spPr bwMode="auto">
            <a:xfrm>
              <a:off x="761" y="3504"/>
              <a:ext cx="530" cy="530"/>
            </a:xfrm>
            <a:custGeom>
              <a:avLst/>
              <a:gdLst>
                <a:gd name="T0" fmla="*/ 90 w 179"/>
                <a:gd name="T1" fmla="*/ 179 h 179"/>
                <a:gd name="T2" fmla="*/ 0 w 179"/>
                <a:gd name="T3" fmla="*/ 89 h 179"/>
                <a:gd name="T4" fmla="*/ 90 w 179"/>
                <a:gd name="T5" fmla="*/ 0 h 179"/>
                <a:gd name="T6" fmla="*/ 179 w 179"/>
                <a:gd name="T7" fmla="*/ 89 h 179"/>
                <a:gd name="T8" fmla="*/ 175 w 179"/>
                <a:gd name="T9" fmla="*/ 93 h 179"/>
                <a:gd name="T10" fmla="*/ 172 w 179"/>
                <a:gd name="T11" fmla="*/ 89 h 179"/>
                <a:gd name="T12" fmla="*/ 90 w 179"/>
                <a:gd name="T13" fmla="*/ 7 h 179"/>
                <a:gd name="T14" fmla="*/ 8 w 179"/>
                <a:gd name="T15" fmla="*/ 89 h 179"/>
                <a:gd name="T16" fmla="*/ 90 w 179"/>
                <a:gd name="T17" fmla="*/ 171 h 179"/>
                <a:gd name="T18" fmla="*/ 168 w 179"/>
                <a:gd name="T19" fmla="*/ 114 h 179"/>
                <a:gd name="T20" fmla="*/ 172 w 179"/>
                <a:gd name="T21" fmla="*/ 112 h 179"/>
                <a:gd name="T22" fmla="*/ 175 w 179"/>
                <a:gd name="T23" fmla="*/ 116 h 179"/>
                <a:gd name="T24" fmla="*/ 90 w 179"/>
                <a:gd name="T25" fmla="*/ 17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9" h="179">
                  <a:moveTo>
                    <a:pt x="90" y="179"/>
                  </a:moveTo>
                  <a:cubicBezTo>
                    <a:pt x="40" y="179"/>
                    <a:pt x="0" y="138"/>
                    <a:pt x="0" y="89"/>
                  </a:cubicBezTo>
                  <a:cubicBezTo>
                    <a:pt x="0" y="40"/>
                    <a:pt x="40" y="0"/>
                    <a:pt x="90" y="0"/>
                  </a:cubicBezTo>
                  <a:cubicBezTo>
                    <a:pt x="139" y="0"/>
                    <a:pt x="179" y="40"/>
                    <a:pt x="179" y="89"/>
                  </a:cubicBezTo>
                  <a:cubicBezTo>
                    <a:pt x="179" y="91"/>
                    <a:pt x="177" y="93"/>
                    <a:pt x="175" y="93"/>
                  </a:cubicBezTo>
                  <a:cubicBezTo>
                    <a:pt x="173" y="93"/>
                    <a:pt x="172" y="91"/>
                    <a:pt x="172" y="89"/>
                  </a:cubicBezTo>
                  <a:cubicBezTo>
                    <a:pt x="172" y="44"/>
                    <a:pt x="135" y="7"/>
                    <a:pt x="90" y="7"/>
                  </a:cubicBezTo>
                  <a:cubicBezTo>
                    <a:pt x="45" y="7"/>
                    <a:pt x="8" y="44"/>
                    <a:pt x="8" y="89"/>
                  </a:cubicBezTo>
                  <a:cubicBezTo>
                    <a:pt x="8" y="134"/>
                    <a:pt x="45" y="171"/>
                    <a:pt x="90" y="171"/>
                  </a:cubicBezTo>
                  <a:cubicBezTo>
                    <a:pt x="126" y="171"/>
                    <a:pt x="157" y="148"/>
                    <a:pt x="168" y="114"/>
                  </a:cubicBezTo>
                  <a:cubicBezTo>
                    <a:pt x="168" y="112"/>
                    <a:pt x="170" y="111"/>
                    <a:pt x="172" y="112"/>
                  </a:cubicBezTo>
                  <a:cubicBezTo>
                    <a:pt x="174" y="112"/>
                    <a:pt x="175" y="114"/>
                    <a:pt x="175" y="116"/>
                  </a:cubicBezTo>
                  <a:cubicBezTo>
                    <a:pt x="163" y="154"/>
                    <a:pt x="129" y="179"/>
                    <a:pt x="90" y="1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8" name="Freeform 196">
              <a:extLst>
                <a:ext uri="{FF2B5EF4-FFF2-40B4-BE49-F238E27FC236}">
                  <a16:creationId xmlns:a16="http://schemas.microsoft.com/office/drawing/2014/main" id="{C85ECDEF-8C69-6768-AE75-92DAC85A06C3}"/>
                </a:ext>
              </a:extLst>
            </p:cNvPr>
            <p:cNvSpPr>
              <a:spLocks/>
            </p:cNvSpPr>
            <p:nvPr/>
          </p:nvSpPr>
          <p:spPr bwMode="auto">
            <a:xfrm>
              <a:off x="1178" y="3679"/>
              <a:ext cx="175" cy="112"/>
            </a:xfrm>
            <a:custGeom>
              <a:avLst/>
              <a:gdLst>
                <a:gd name="T0" fmla="*/ 34 w 59"/>
                <a:gd name="T1" fmla="*/ 38 h 38"/>
                <a:gd name="T2" fmla="*/ 31 w 59"/>
                <a:gd name="T3" fmla="*/ 37 h 38"/>
                <a:gd name="T4" fmla="*/ 1 w 59"/>
                <a:gd name="T5" fmla="*/ 7 h 38"/>
                <a:gd name="T6" fmla="*/ 1 w 59"/>
                <a:gd name="T7" fmla="*/ 1 h 38"/>
                <a:gd name="T8" fmla="*/ 6 w 59"/>
                <a:gd name="T9" fmla="*/ 1 h 38"/>
                <a:gd name="T10" fmla="*/ 33 w 59"/>
                <a:gd name="T11" fmla="*/ 28 h 38"/>
                <a:gd name="T12" fmla="*/ 51 w 59"/>
                <a:gd name="T13" fmla="*/ 2 h 38"/>
                <a:gd name="T14" fmla="*/ 56 w 59"/>
                <a:gd name="T15" fmla="*/ 1 h 38"/>
                <a:gd name="T16" fmla="*/ 57 w 59"/>
                <a:gd name="T17" fmla="*/ 6 h 38"/>
                <a:gd name="T18" fmla="*/ 37 w 59"/>
                <a:gd name="T19" fmla="*/ 36 h 38"/>
                <a:gd name="T20" fmla="*/ 34 w 59"/>
                <a:gd name="T21" fmla="*/ 38 h 38"/>
                <a:gd name="T22" fmla="*/ 34 w 59"/>
                <a:gd name="T2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38">
                  <a:moveTo>
                    <a:pt x="34" y="38"/>
                  </a:moveTo>
                  <a:cubicBezTo>
                    <a:pt x="33" y="38"/>
                    <a:pt x="32" y="37"/>
                    <a:pt x="31" y="37"/>
                  </a:cubicBezTo>
                  <a:cubicBezTo>
                    <a:pt x="1" y="7"/>
                    <a:pt x="1" y="7"/>
                    <a:pt x="1" y="7"/>
                  </a:cubicBezTo>
                  <a:cubicBezTo>
                    <a:pt x="0" y="5"/>
                    <a:pt x="0" y="3"/>
                    <a:pt x="1" y="1"/>
                  </a:cubicBezTo>
                  <a:cubicBezTo>
                    <a:pt x="3" y="0"/>
                    <a:pt x="5" y="0"/>
                    <a:pt x="6" y="1"/>
                  </a:cubicBezTo>
                  <a:cubicBezTo>
                    <a:pt x="33" y="28"/>
                    <a:pt x="33" y="28"/>
                    <a:pt x="33" y="28"/>
                  </a:cubicBezTo>
                  <a:cubicBezTo>
                    <a:pt x="51" y="2"/>
                    <a:pt x="51" y="2"/>
                    <a:pt x="51" y="2"/>
                  </a:cubicBezTo>
                  <a:cubicBezTo>
                    <a:pt x="52" y="0"/>
                    <a:pt x="55" y="0"/>
                    <a:pt x="56" y="1"/>
                  </a:cubicBezTo>
                  <a:cubicBezTo>
                    <a:pt x="58" y="2"/>
                    <a:pt x="59" y="5"/>
                    <a:pt x="57" y="6"/>
                  </a:cubicBezTo>
                  <a:cubicBezTo>
                    <a:pt x="37" y="36"/>
                    <a:pt x="37" y="36"/>
                    <a:pt x="37" y="36"/>
                  </a:cubicBezTo>
                  <a:cubicBezTo>
                    <a:pt x="36" y="37"/>
                    <a:pt x="35" y="38"/>
                    <a:pt x="34" y="38"/>
                  </a:cubicBezTo>
                  <a:cubicBezTo>
                    <a:pt x="34" y="38"/>
                    <a:pt x="34" y="38"/>
                    <a:pt x="34"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9" name="Freeform 197">
              <a:extLst>
                <a:ext uri="{FF2B5EF4-FFF2-40B4-BE49-F238E27FC236}">
                  <a16:creationId xmlns:a16="http://schemas.microsoft.com/office/drawing/2014/main" id="{110D2AF8-D46E-08A0-0189-D4378A55CAA9}"/>
                </a:ext>
              </a:extLst>
            </p:cNvPr>
            <p:cNvSpPr>
              <a:spLocks noEditPoints="1"/>
            </p:cNvSpPr>
            <p:nvPr/>
          </p:nvSpPr>
          <p:spPr bwMode="auto">
            <a:xfrm>
              <a:off x="894" y="3670"/>
              <a:ext cx="267" cy="234"/>
            </a:xfrm>
            <a:custGeom>
              <a:avLst/>
              <a:gdLst>
                <a:gd name="T0" fmla="*/ 45 w 90"/>
                <a:gd name="T1" fmla="*/ 79 h 79"/>
                <a:gd name="T2" fmla="*/ 42 w 90"/>
                <a:gd name="T3" fmla="*/ 78 h 79"/>
                <a:gd name="T4" fmla="*/ 9 w 90"/>
                <a:gd name="T5" fmla="*/ 45 h 79"/>
                <a:gd name="T6" fmla="*/ 9 w 90"/>
                <a:gd name="T7" fmla="*/ 10 h 79"/>
                <a:gd name="T8" fmla="*/ 44 w 90"/>
                <a:gd name="T9" fmla="*/ 10 h 79"/>
                <a:gd name="T10" fmla="*/ 45 w 90"/>
                <a:gd name="T11" fmla="*/ 10 h 79"/>
                <a:gd name="T12" fmla="*/ 45 w 90"/>
                <a:gd name="T13" fmla="*/ 10 h 79"/>
                <a:gd name="T14" fmla="*/ 80 w 90"/>
                <a:gd name="T15" fmla="*/ 10 h 79"/>
                <a:gd name="T16" fmla="*/ 80 w 90"/>
                <a:gd name="T17" fmla="*/ 45 h 79"/>
                <a:gd name="T18" fmla="*/ 47 w 90"/>
                <a:gd name="T19" fmla="*/ 78 h 79"/>
                <a:gd name="T20" fmla="*/ 45 w 90"/>
                <a:gd name="T21" fmla="*/ 79 h 79"/>
                <a:gd name="T22" fmla="*/ 27 w 90"/>
                <a:gd name="T23" fmla="*/ 10 h 79"/>
                <a:gd name="T24" fmla="*/ 15 w 90"/>
                <a:gd name="T25" fmla="*/ 15 h 79"/>
                <a:gd name="T26" fmla="*/ 15 w 90"/>
                <a:gd name="T27" fmla="*/ 39 h 79"/>
                <a:gd name="T28" fmla="*/ 45 w 90"/>
                <a:gd name="T29" fmla="*/ 70 h 79"/>
                <a:gd name="T30" fmla="*/ 75 w 90"/>
                <a:gd name="T31" fmla="*/ 39 h 79"/>
                <a:gd name="T32" fmla="*/ 75 w 90"/>
                <a:gd name="T33" fmla="*/ 39 h 79"/>
                <a:gd name="T34" fmla="*/ 75 w 90"/>
                <a:gd name="T35" fmla="*/ 15 h 79"/>
                <a:gd name="T36" fmla="*/ 50 w 90"/>
                <a:gd name="T37" fmla="*/ 15 h 79"/>
                <a:gd name="T38" fmla="*/ 47 w 90"/>
                <a:gd name="T39" fmla="*/ 18 h 79"/>
                <a:gd name="T40" fmla="*/ 42 w 90"/>
                <a:gd name="T41" fmla="*/ 18 h 79"/>
                <a:gd name="T42" fmla="*/ 39 w 90"/>
                <a:gd name="T43" fmla="*/ 15 h 79"/>
                <a:gd name="T44" fmla="*/ 27 w 90"/>
                <a:gd name="T45" fmla="*/ 1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0" h="79">
                  <a:moveTo>
                    <a:pt x="45" y="79"/>
                  </a:moveTo>
                  <a:cubicBezTo>
                    <a:pt x="44" y="79"/>
                    <a:pt x="43" y="78"/>
                    <a:pt x="42" y="78"/>
                  </a:cubicBezTo>
                  <a:cubicBezTo>
                    <a:pt x="9" y="45"/>
                    <a:pt x="9" y="45"/>
                    <a:pt x="9" y="45"/>
                  </a:cubicBezTo>
                  <a:cubicBezTo>
                    <a:pt x="0" y="35"/>
                    <a:pt x="0" y="19"/>
                    <a:pt x="9" y="10"/>
                  </a:cubicBezTo>
                  <a:cubicBezTo>
                    <a:pt x="19" y="0"/>
                    <a:pt x="35" y="0"/>
                    <a:pt x="44" y="10"/>
                  </a:cubicBezTo>
                  <a:cubicBezTo>
                    <a:pt x="45" y="10"/>
                    <a:pt x="45" y="10"/>
                    <a:pt x="45" y="10"/>
                  </a:cubicBezTo>
                  <a:cubicBezTo>
                    <a:pt x="45" y="10"/>
                    <a:pt x="45" y="10"/>
                    <a:pt x="45" y="10"/>
                  </a:cubicBezTo>
                  <a:cubicBezTo>
                    <a:pt x="55" y="0"/>
                    <a:pt x="70" y="0"/>
                    <a:pt x="80" y="10"/>
                  </a:cubicBezTo>
                  <a:cubicBezTo>
                    <a:pt x="90" y="19"/>
                    <a:pt x="90" y="35"/>
                    <a:pt x="80" y="45"/>
                  </a:cubicBezTo>
                  <a:cubicBezTo>
                    <a:pt x="47" y="78"/>
                    <a:pt x="47" y="78"/>
                    <a:pt x="47" y="78"/>
                  </a:cubicBezTo>
                  <a:cubicBezTo>
                    <a:pt x="47" y="78"/>
                    <a:pt x="46" y="79"/>
                    <a:pt x="45" y="79"/>
                  </a:cubicBezTo>
                  <a:close/>
                  <a:moveTo>
                    <a:pt x="27" y="10"/>
                  </a:moveTo>
                  <a:cubicBezTo>
                    <a:pt x="22" y="10"/>
                    <a:pt x="18" y="12"/>
                    <a:pt x="15" y="15"/>
                  </a:cubicBezTo>
                  <a:cubicBezTo>
                    <a:pt x="8" y="22"/>
                    <a:pt x="8" y="33"/>
                    <a:pt x="15" y="39"/>
                  </a:cubicBezTo>
                  <a:cubicBezTo>
                    <a:pt x="45" y="70"/>
                    <a:pt x="45" y="70"/>
                    <a:pt x="45" y="70"/>
                  </a:cubicBezTo>
                  <a:cubicBezTo>
                    <a:pt x="75" y="39"/>
                    <a:pt x="75" y="39"/>
                    <a:pt x="75" y="39"/>
                  </a:cubicBezTo>
                  <a:cubicBezTo>
                    <a:pt x="75" y="39"/>
                    <a:pt x="75" y="39"/>
                    <a:pt x="75" y="39"/>
                  </a:cubicBezTo>
                  <a:cubicBezTo>
                    <a:pt x="81" y="33"/>
                    <a:pt x="81" y="22"/>
                    <a:pt x="75" y="15"/>
                  </a:cubicBezTo>
                  <a:cubicBezTo>
                    <a:pt x="68" y="8"/>
                    <a:pt x="57" y="8"/>
                    <a:pt x="50" y="15"/>
                  </a:cubicBezTo>
                  <a:cubicBezTo>
                    <a:pt x="47" y="18"/>
                    <a:pt x="47" y="18"/>
                    <a:pt x="47" y="18"/>
                  </a:cubicBezTo>
                  <a:cubicBezTo>
                    <a:pt x="46" y="19"/>
                    <a:pt x="44" y="19"/>
                    <a:pt x="42" y="18"/>
                  </a:cubicBezTo>
                  <a:cubicBezTo>
                    <a:pt x="39" y="15"/>
                    <a:pt x="39" y="15"/>
                    <a:pt x="39" y="15"/>
                  </a:cubicBezTo>
                  <a:cubicBezTo>
                    <a:pt x="36" y="12"/>
                    <a:pt x="31" y="10"/>
                    <a:pt x="2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Tree>
    <p:extLst>
      <p:ext uri="{BB962C8B-B14F-4D97-AF65-F5344CB8AC3E}">
        <p14:creationId xmlns:p14="http://schemas.microsoft.com/office/powerpoint/2010/main" val="11740568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59950EDA-2C5F-F391-0D51-398D2BE7BBE3}"/>
              </a:ext>
            </a:extLst>
          </p:cNvPr>
          <p:cNvSpPr/>
          <p:nvPr/>
        </p:nvSpPr>
        <p:spPr>
          <a:xfrm>
            <a:off x="7086600" y="926129"/>
            <a:ext cx="4639235" cy="5447777"/>
          </a:xfrm>
          <a:prstGeom prst="roundRect">
            <a:avLst/>
          </a:prstGeom>
          <a:solidFill>
            <a:schemeClr val="bg2"/>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5" name="Title 4">
            <a:extLst>
              <a:ext uri="{FF2B5EF4-FFF2-40B4-BE49-F238E27FC236}">
                <a16:creationId xmlns:a16="http://schemas.microsoft.com/office/drawing/2014/main" id="{A2CF3CB0-C3F4-2BF9-2334-AB7C18DD8EB3}"/>
              </a:ext>
            </a:extLst>
          </p:cNvPr>
          <p:cNvSpPr>
            <a:spLocks noGrp="1"/>
          </p:cNvSpPr>
          <p:nvPr>
            <p:ph type="title"/>
          </p:nvPr>
        </p:nvSpPr>
        <p:spPr>
          <a:xfrm>
            <a:off x="588443" y="346845"/>
            <a:ext cx="11137392" cy="603504"/>
          </a:xfrm>
        </p:spPr>
        <p:txBody>
          <a:bodyPr/>
          <a:lstStyle/>
          <a:p>
            <a:r>
              <a:rPr lang="en-US"/>
              <a:t>Focus on the biggest piece of the pie</a:t>
            </a:r>
          </a:p>
        </p:txBody>
      </p:sp>
      <p:sp>
        <p:nvSpPr>
          <p:cNvPr id="10" name="TextBox 9">
            <a:extLst>
              <a:ext uri="{FF2B5EF4-FFF2-40B4-BE49-F238E27FC236}">
                <a16:creationId xmlns:a16="http://schemas.microsoft.com/office/drawing/2014/main" id="{98D62FD3-D9D9-6458-0A0B-726FE9B07804}"/>
              </a:ext>
            </a:extLst>
          </p:cNvPr>
          <p:cNvSpPr txBox="1"/>
          <p:nvPr/>
        </p:nvSpPr>
        <p:spPr>
          <a:xfrm>
            <a:off x="7180729" y="2096023"/>
            <a:ext cx="4450976" cy="3970318"/>
          </a:xfrm>
          <a:prstGeom prst="rect">
            <a:avLst/>
          </a:prstGeom>
          <a:noFill/>
        </p:spPr>
        <p:txBody>
          <a:bodyPr wrap="square" lIns="91440" tIns="45720" rIns="91440" bIns="45720" rtlCol="0" anchor="t">
            <a:spAutoFit/>
          </a:bodyPr>
          <a:lstStyle/>
          <a:p>
            <a:pPr algn="ctr"/>
            <a:r>
              <a:rPr lang="en-US" b="1">
                <a:solidFill>
                  <a:schemeClr val="accent2"/>
                </a:solidFill>
              </a:rPr>
              <a:t>Words of wisdom from Scott </a:t>
            </a:r>
            <a:r>
              <a:rPr lang="en-US" sz="1800" b="1">
                <a:solidFill>
                  <a:schemeClr val="accent2"/>
                </a:solidFill>
                <a:effectLst/>
                <a:latin typeface="Calibri"/>
                <a:ea typeface="Calibri" panose="020F0502020204030204" pitchFamily="34" charset="0"/>
                <a:cs typeface="Calibri"/>
              </a:rPr>
              <a:t>Mathis, Regional Veteran Executive, Humana:</a:t>
            </a:r>
            <a:r>
              <a:rPr lang="en-US" b="1">
                <a:solidFill>
                  <a:schemeClr val="accent2"/>
                </a:solidFill>
                <a:effectLst/>
              </a:rPr>
              <a:t> </a:t>
            </a:r>
            <a:br>
              <a:rPr lang="en-US">
                <a:effectLst/>
              </a:rPr>
            </a:br>
            <a:br>
              <a:rPr lang="en-US">
                <a:effectLst/>
              </a:rPr>
            </a:br>
            <a:r>
              <a:rPr lang="en-US">
                <a:effectLst/>
              </a:rPr>
              <a:t>“…</a:t>
            </a:r>
            <a:r>
              <a:rPr lang="en-US" sz="1800">
                <a:effectLst/>
                <a:latin typeface="Calibri"/>
                <a:ea typeface="Calibri" panose="020F0502020204030204" pitchFamily="34" charset="0"/>
                <a:cs typeface="Calibri"/>
              </a:rPr>
              <a:t>it’s okay to say ‘you don’t need anything other than TRICARE for Life’ and walk away without a sale. In the end, you’re doing what’s best for that veteran. That should always be an agent’s guiding principle: do what’s </a:t>
            </a:r>
            <a:r>
              <a:rPr lang="en-US">
                <a:latin typeface="Calibri"/>
                <a:ea typeface="Calibri" panose="020F0502020204030204" pitchFamily="34" charset="0"/>
                <a:cs typeface="Calibri"/>
              </a:rPr>
              <a:t>best</a:t>
            </a:r>
            <a:r>
              <a:rPr lang="en-US" sz="1800">
                <a:effectLst/>
                <a:latin typeface="Calibri"/>
                <a:ea typeface="Calibri" panose="020F0502020204030204" pitchFamily="34" charset="0"/>
                <a:cs typeface="Calibri"/>
              </a:rPr>
              <a:t> for the veteran.”</a:t>
            </a:r>
            <a:r>
              <a:rPr lang="en-US"/>
              <a:t> </a:t>
            </a:r>
            <a:endParaRPr lang="en-US">
              <a:effectLst/>
            </a:endParaRPr>
          </a:p>
          <a:p>
            <a:pPr algn="ctr"/>
            <a:endParaRPr lang="en-US"/>
          </a:p>
          <a:p>
            <a:pPr algn="ctr"/>
            <a:r>
              <a:rPr lang="en-US"/>
              <a:t>“</a:t>
            </a:r>
            <a:r>
              <a:rPr lang="en-US" sz="1800">
                <a:effectLst/>
                <a:latin typeface="Calibri"/>
                <a:ea typeface="Calibri" panose="020F0502020204030204" pitchFamily="34" charset="0"/>
                <a:cs typeface="Times New Roman"/>
              </a:rPr>
              <a:t>Honestly, when I was an agent, I got more referrals when I told veterans they didn’t need a Humana plan…And it’s all because my primary objective was to help, not sell.”</a:t>
            </a:r>
            <a:endParaRPr lang="en-US">
              <a:latin typeface="Calibri"/>
              <a:cs typeface="Times New Roman"/>
            </a:endParaRPr>
          </a:p>
        </p:txBody>
      </p:sp>
      <p:sp>
        <p:nvSpPr>
          <p:cNvPr id="11" name="TextBox 10">
            <a:extLst>
              <a:ext uri="{FF2B5EF4-FFF2-40B4-BE49-F238E27FC236}">
                <a16:creationId xmlns:a16="http://schemas.microsoft.com/office/drawing/2014/main" id="{B958C76B-59C5-3C5D-3FF3-E7F48D4F1924}"/>
              </a:ext>
            </a:extLst>
          </p:cNvPr>
          <p:cNvSpPr txBox="1"/>
          <p:nvPr/>
        </p:nvSpPr>
        <p:spPr>
          <a:xfrm>
            <a:off x="1285708" y="1253684"/>
            <a:ext cx="2911663" cy="646331"/>
          </a:xfrm>
          <a:prstGeom prst="rect">
            <a:avLst/>
          </a:prstGeom>
          <a:noFill/>
        </p:spPr>
        <p:txBody>
          <a:bodyPr wrap="square" rtlCol="0">
            <a:spAutoFit/>
          </a:bodyPr>
          <a:lstStyle/>
          <a:p>
            <a:pPr algn="ctr"/>
            <a:r>
              <a:rPr lang="en-US" b="1"/>
              <a:t>Percentage of Medicare beneficiaries by program</a:t>
            </a:r>
          </a:p>
        </p:txBody>
      </p:sp>
      <p:sp>
        <p:nvSpPr>
          <p:cNvPr id="13" name="TextBox 12">
            <a:extLst>
              <a:ext uri="{FF2B5EF4-FFF2-40B4-BE49-F238E27FC236}">
                <a16:creationId xmlns:a16="http://schemas.microsoft.com/office/drawing/2014/main" id="{8F121D2F-EE47-60AC-272E-58026E18BD3F}"/>
              </a:ext>
            </a:extLst>
          </p:cNvPr>
          <p:cNvSpPr txBox="1"/>
          <p:nvPr/>
        </p:nvSpPr>
        <p:spPr>
          <a:xfrm>
            <a:off x="144557" y="6496097"/>
            <a:ext cx="7439584" cy="261610"/>
          </a:xfrm>
          <a:prstGeom prst="rect">
            <a:avLst/>
          </a:prstGeom>
          <a:noFill/>
        </p:spPr>
        <p:txBody>
          <a:bodyPr wrap="square">
            <a:spAutoFit/>
          </a:bodyPr>
          <a:lstStyle/>
          <a:p>
            <a:pPr algn="l"/>
            <a:r>
              <a:rPr lang="en-US" sz="1100"/>
              <a:t>For agent use only. Confidential and proprietary. Do not distribute.</a:t>
            </a:r>
          </a:p>
        </p:txBody>
      </p:sp>
      <p:sp>
        <p:nvSpPr>
          <p:cNvPr id="15" name="TextBox 14">
            <a:extLst>
              <a:ext uri="{FF2B5EF4-FFF2-40B4-BE49-F238E27FC236}">
                <a16:creationId xmlns:a16="http://schemas.microsoft.com/office/drawing/2014/main" id="{99B0942B-75CC-56CC-2BA4-2061131A2AF2}"/>
              </a:ext>
            </a:extLst>
          </p:cNvPr>
          <p:cNvSpPr txBox="1"/>
          <p:nvPr/>
        </p:nvSpPr>
        <p:spPr>
          <a:xfrm>
            <a:off x="5105401" y="4067015"/>
            <a:ext cx="1832170" cy="646331"/>
          </a:xfrm>
          <a:prstGeom prst="rect">
            <a:avLst/>
          </a:prstGeom>
          <a:noFill/>
        </p:spPr>
        <p:txBody>
          <a:bodyPr wrap="square" lIns="91440" tIns="45720" rIns="91440" bIns="45720" rtlCol="0" anchor="t">
            <a:spAutoFit/>
          </a:bodyPr>
          <a:lstStyle/>
          <a:p>
            <a:r>
              <a:rPr lang="en-US" b="1"/>
              <a:t>Main focus on VA beneficiaries</a:t>
            </a:r>
          </a:p>
        </p:txBody>
      </p:sp>
      <p:cxnSp>
        <p:nvCxnSpPr>
          <p:cNvPr id="4" name="Straight Connector 3">
            <a:extLst>
              <a:ext uri="{FF2B5EF4-FFF2-40B4-BE49-F238E27FC236}">
                <a16:creationId xmlns:a16="http://schemas.microsoft.com/office/drawing/2014/main" id="{C3698E4B-A035-2FBE-702E-924D837AACA6}"/>
              </a:ext>
            </a:extLst>
          </p:cNvPr>
          <p:cNvCxnSpPr>
            <a:cxnSpLocks/>
          </p:cNvCxnSpPr>
          <p:nvPr/>
        </p:nvCxnSpPr>
        <p:spPr>
          <a:xfrm>
            <a:off x="1653988" y="2391734"/>
            <a:ext cx="457200" cy="136313"/>
          </a:xfrm>
          <a:prstGeom prst="line">
            <a:avLst/>
          </a:prstGeom>
          <a:ln w="25400" cap="sq">
            <a:solidFill>
              <a:schemeClr val="bg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14DC6D4C-EBE9-B401-9208-EF36E941A18F}"/>
              </a:ext>
            </a:extLst>
          </p:cNvPr>
          <p:cNvCxnSpPr/>
          <p:nvPr/>
        </p:nvCxnSpPr>
        <p:spPr>
          <a:xfrm>
            <a:off x="4392192" y="2979108"/>
            <a:ext cx="336177" cy="0"/>
          </a:xfrm>
          <a:prstGeom prst="line">
            <a:avLst/>
          </a:prstGeom>
          <a:ln w="25400" cap="sq">
            <a:solidFill>
              <a:schemeClr val="bg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7598B214-3EE4-BC68-2567-61D16FB9E840}"/>
              </a:ext>
            </a:extLst>
          </p:cNvPr>
          <p:cNvCxnSpPr/>
          <p:nvPr/>
        </p:nvCxnSpPr>
        <p:spPr>
          <a:xfrm>
            <a:off x="4728369" y="3006002"/>
            <a:ext cx="0" cy="2768358"/>
          </a:xfrm>
          <a:prstGeom prst="line">
            <a:avLst/>
          </a:prstGeom>
          <a:ln w="25400" cap="sq">
            <a:solidFill>
              <a:schemeClr val="bg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1B614FCC-D0D3-4906-5FD2-38D27FEAB2F6}"/>
              </a:ext>
            </a:extLst>
          </p:cNvPr>
          <p:cNvCxnSpPr/>
          <p:nvPr/>
        </p:nvCxnSpPr>
        <p:spPr>
          <a:xfrm>
            <a:off x="4392192" y="5776096"/>
            <a:ext cx="336177" cy="0"/>
          </a:xfrm>
          <a:prstGeom prst="line">
            <a:avLst/>
          </a:prstGeom>
          <a:ln w="25400" cap="sq">
            <a:solidFill>
              <a:schemeClr val="bg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90A32B84-FA8D-9C41-31A9-6ADE0E14ED9F}"/>
              </a:ext>
            </a:extLst>
          </p:cNvPr>
          <p:cNvCxnSpPr>
            <a:cxnSpLocks/>
          </p:cNvCxnSpPr>
          <p:nvPr/>
        </p:nvCxnSpPr>
        <p:spPr>
          <a:xfrm>
            <a:off x="4728369" y="4391049"/>
            <a:ext cx="231290" cy="0"/>
          </a:xfrm>
          <a:prstGeom prst="line">
            <a:avLst/>
          </a:prstGeom>
          <a:ln w="25400" cap="sq">
            <a:solidFill>
              <a:schemeClr val="bg1"/>
            </a:solidFill>
            <a:bevel/>
            <a:headEnd type="none"/>
            <a:tailEnd type="none"/>
          </a:ln>
        </p:spPr>
        <p:style>
          <a:lnRef idx="1">
            <a:schemeClr val="accent1"/>
          </a:lnRef>
          <a:fillRef idx="0">
            <a:schemeClr val="accent1"/>
          </a:fillRef>
          <a:effectRef idx="0">
            <a:schemeClr val="accent1"/>
          </a:effectRef>
          <a:fontRef idx="minor">
            <a:schemeClr val="tx1"/>
          </a:fontRef>
        </p:style>
      </p:cxnSp>
      <p:graphicFrame>
        <p:nvGraphicFramePr>
          <p:cNvPr id="12" name="Chart 11">
            <a:extLst>
              <a:ext uri="{FF2B5EF4-FFF2-40B4-BE49-F238E27FC236}">
                <a16:creationId xmlns:a16="http://schemas.microsoft.com/office/drawing/2014/main" id="{090ADAB3-231C-A95D-60B1-E013B4040E9D}"/>
              </a:ext>
            </a:extLst>
          </p:cNvPr>
          <p:cNvGraphicFramePr/>
          <p:nvPr>
            <p:extLst>
              <p:ext uri="{D42A27DB-BD31-4B8C-83A1-F6EECF244321}">
                <p14:modId xmlns:p14="http://schemas.microsoft.com/office/powerpoint/2010/main" val="1863783604"/>
              </p:ext>
            </p:extLst>
          </p:nvPr>
        </p:nvGraphicFramePr>
        <p:xfrm>
          <a:off x="-592326" y="2026832"/>
          <a:ext cx="6453282" cy="4484323"/>
        </p:xfrm>
        <a:graphic>
          <a:graphicData uri="http://schemas.openxmlformats.org/drawingml/2006/chart">
            <c:chart xmlns:c="http://schemas.openxmlformats.org/drawingml/2006/chart" xmlns:r="http://schemas.openxmlformats.org/officeDocument/2006/relationships" r:id="rId3"/>
          </a:graphicData>
        </a:graphic>
      </p:graphicFrame>
      <p:pic>
        <p:nvPicPr>
          <p:cNvPr id="22" name="Picture Placeholder 102">
            <a:extLst>
              <a:ext uri="{FF2B5EF4-FFF2-40B4-BE49-F238E27FC236}">
                <a16:creationId xmlns:a16="http://schemas.microsoft.com/office/drawing/2014/main" id="{50E37777-B050-130E-6217-B0B2E6737F95}"/>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8930875" y="1049600"/>
            <a:ext cx="950683" cy="950683"/>
          </a:xfrm>
          <a:prstGeom prst="rect">
            <a:avLst/>
          </a:prstGeom>
        </p:spPr>
      </p:pic>
    </p:spTree>
    <p:extLst>
      <p:ext uri="{BB962C8B-B14F-4D97-AF65-F5344CB8AC3E}">
        <p14:creationId xmlns:p14="http://schemas.microsoft.com/office/powerpoint/2010/main" val="8914213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4E9CFA19-3598-63F6-629C-88093F9ED63E}"/>
              </a:ext>
            </a:extLst>
          </p:cNvPr>
          <p:cNvSpPr/>
          <p:nvPr/>
        </p:nvSpPr>
        <p:spPr>
          <a:xfrm>
            <a:off x="2147887" y="1459941"/>
            <a:ext cx="1828800" cy="1828800"/>
          </a:xfrm>
          <a:prstGeom prst="ellipse">
            <a:avLst/>
          </a:prstGeom>
          <a:blipFill>
            <a:blip r:embed="rId3"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3EA17001-87E3-767B-FBC6-D7E3A6A3E550}"/>
              </a:ext>
            </a:extLst>
          </p:cNvPr>
          <p:cNvSpPr/>
          <p:nvPr/>
        </p:nvSpPr>
        <p:spPr>
          <a:xfrm>
            <a:off x="8215313" y="1459941"/>
            <a:ext cx="1828800" cy="1828800"/>
          </a:xfrm>
          <a:prstGeom prst="ellipse">
            <a:avLst/>
          </a:prstGeom>
          <a:blipFill>
            <a:blip r:embed="rId4"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B4E1ADE-A70C-17F4-8F21-6E9B47816C27}"/>
              </a:ext>
            </a:extLst>
          </p:cNvPr>
          <p:cNvSpPr>
            <a:spLocks noGrp="1"/>
          </p:cNvSpPr>
          <p:nvPr>
            <p:ph type="title"/>
          </p:nvPr>
        </p:nvSpPr>
        <p:spPr/>
        <p:txBody>
          <a:bodyPr/>
          <a:lstStyle/>
          <a:p>
            <a:r>
              <a:rPr lang="en-US"/>
              <a:t>Put your knowledge to work</a:t>
            </a:r>
          </a:p>
        </p:txBody>
      </p:sp>
      <p:sp>
        <p:nvSpPr>
          <p:cNvPr id="6" name="TextBox 5">
            <a:extLst>
              <a:ext uri="{FF2B5EF4-FFF2-40B4-BE49-F238E27FC236}">
                <a16:creationId xmlns:a16="http://schemas.microsoft.com/office/drawing/2014/main" id="{86F6142B-1B14-4FBB-A535-F79D2FA2CD74}"/>
              </a:ext>
            </a:extLst>
          </p:cNvPr>
          <p:cNvSpPr txBox="1"/>
          <p:nvPr/>
        </p:nvSpPr>
        <p:spPr>
          <a:xfrm>
            <a:off x="958874" y="3483286"/>
            <a:ext cx="4206826" cy="1892826"/>
          </a:xfrm>
          <a:prstGeom prst="rect">
            <a:avLst/>
          </a:prstGeom>
          <a:noFill/>
        </p:spPr>
        <p:txBody>
          <a:bodyPr wrap="square" rtlCol="0">
            <a:spAutoFit/>
          </a:bodyPr>
          <a:lstStyle/>
          <a:p>
            <a:pPr algn="ctr">
              <a:lnSpc>
                <a:spcPct val="150000"/>
              </a:lnSpc>
            </a:pPr>
            <a:r>
              <a:rPr lang="en-US" b="1">
                <a:solidFill>
                  <a:schemeClr val="accent2"/>
                </a:solidFill>
              </a:rPr>
              <a:t>FRED</a:t>
            </a:r>
          </a:p>
          <a:p>
            <a:pPr marL="285750" indent="-285750">
              <a:buClr>
                <a:schemeClr val="accent1"/>
              </a:buClr>
              <a:buFont typeface="Arial" panose="020B0604020202020204" pitchFamily="34" charset="0"/>
              <a:buChar char="•"/>
            </a:pPr>
            <a:r>
              <a:rPr lang="en-US"/>
              <a:t>Lives outside San Antonio, Texas</a:t>
            </a:r>
          </a:p>
          <a:p>
            <a:pPr marL="285750" indent="-285750">
              <a:buClr>
                <a:schemeClr val="accent1"/>
              </a:buClr>
              <a:buFont typeface="Arial" panose="020B0604020202020204" pitchFamily="34" charset="0"/>
              <a:buChar char="•"/>
            </a:pPr>
            <a:r>
              <a:rPr lang="en-US"/>
              <a:t>Medicare eligible with VA benefits</a:t>
            </a:r>
          </a:p>
          <a:p>
            <a:pPr marL="285750" indent="-285750">
              <a:buClr>
                <a:schemeClr val="accent1"/>
              </a:buClr>
              <a:buFont typeface="Arial" panose="020B0604020202020204" pitchFamily="34" charset="0"/>
              <a:buChar char="•"/>
            </a:pPr>
            <a:r>
              <a:rPr lang="en-US"/>
              <a:t>Closest VA facility is 50+ miles</a:t>
            </a:r>
          </a:p>
          <a:p>
            <a:pPr marL="285750" indent="-285750">
              <a:buClr>
                <a:schemeClr val="accent1"/>
              </a:buClr>
              <a:buFont typeface="Arial" panose="020B0604020202020204" pitchFamily="34" charset="0"/>
              <a:buChar char="•"/>
            </a:pPr>
            <a:r>
              <a:rPr lang="en-US"/>
              <a:t>Needs prescription and dental coverage</a:t>
            </a:r>
          </a:p>
          <a:p>
            <a:pPr marL="285750" indent="-285750">
              <a:buClr>
                <a:schemeClr val="accent1"/>
              </a:buClr>
              <a:buFont typeface="Arial" panose="020B0604020202020204" pitchFamily="34" charset="0"/>
              <a:buChar char="•"/>
            </a:pPr>
            <a:r>
              <a:rPr lang="en-US"/>
              <a:t>Only income is Social Security</a:t>
            </a:r>
          </a:p>
        </p:txBody>
      </p:sp>
      <p:sp>
        <p:nvSpPr>
          <p:cNvPr id="7" name="TextBox 6">
            <a:extLst>
              <a:ext uri="{FF2B5EF4-FFF2-40B4-BE49-F238E27FC236}">
                <a16:creationId xmlns:a16="http://schemas.microsoft.com/office/drawing/2014/main" id="{DD79054D-BC97-8581-C18C-C387853933B9}"/>
              </a:ext>
            </a:extLst>
          </p:cNvPr>
          <p:cNvSpPr txBox="1"/>
          <p:nvPr/>
        </p:nvSpPr>
        <p:spPr>
          <a:xfrm>
            <a:off x="838200" y="957619"/>
            <a:ext cx="9005888" cy="307777"/>
          </a:xfrm>
          <a:prstGeom prst="rect">
            <a:avLst/>
          </a:prstGeom>
          <a:noFill/>
        </p:spPr>
        <p:txBody>
          <a:bodyPr wrap="square" rtlCol="0">
            <a:spAutoFit/>
          </a:bodyPr>
          <a:lstStyle/>
          <a:p>
            <a:r>
              <a:rPr lang="en-US" sz="1400" i="1"/>
              <a:t>Fictional examples for educational purposes only. Not actual beneficiaries.</a:t>
            </a:r>
          </a:p>
        </p:txBody>
      </p:sp>
      <p:sp>
        <p:nvSpPr>
          <p:cNvPr id="8" name="TextBox 7">
            <a:extLst>
              <a:ext uri="{FF2B5EF4-FFF2-40B4-BE49-F238E27FC236}">
                <a16:creationId xmlns:a16="http://schemas.microsoft.com/office/drawing/2014/main" id="{8EDCA991-4DFE-36AF-39C9-299337FF3EDE}"/>
              </a:ext>
            </a:extLst>
          </p:cNvPr>
          <p:cNvSpPr txBox="1"/>
          <p:nvPr/>
        </p:nvSpPr>
        <p:spPr>
          <a:xfrm>
            <a:off x="7026300" y="3483286"/>
            <a:ext cx="4206826" cy="2446824"/>
          </a:xfrm>
          <a:prstGeom prst="rect">
            <a:avLst/>
          </a:prstGeom>
          <a:noFill/>
        </p:spPr>
        <p:txBody>
          <a:bodyPr wrap="square" lIns="91440" tIns="45720" rIns="91440" bIns="45720" rtlCol="0" anchor="t">
            <a:spAutoFit/>
          </a:bodyPr>
          <a:lstStyle/>
          <a:p>
            <a:pPr algn="ctr">
              <a:lnSpc>
                <a:spcPct val="150000"/>
              </a:lnSpc>
            </a:pPr>
            <a:r>
              <a:rPr lang="en-US" b="1">
                <a:solidFill>
                  <a:schemeClr val="accent2"/>
                </a:solidFill>
              </a:rPr>
              <a:t>JUNE</a:t>
            </a:r>
          </a:p>
          <a:p>
            <a:pPr marL="285750" indent="-285750">
              <a:buClr>
                <a:schemeClr val="accent1"/>
              </a:buClr>
              <a:buFont typeface="Arial" panose="020B0604020202020204" pitchFamily="34" charset="0"/>
              <a:buChar char="•"/>
            </a:pPr>
            <a:r>
              <a:rPr lang="en-US"/>
              <a:t>Lives in Denver, Colorado</a:t>
            </a:r>
            <a:endParaRPr lang="en-US">
              <a:cs typeface="Calibri"/>
            </a:endParaRPr>
          </a:p>
          <a:p>
            <a:pPr marL="285750" indent="-285750">
              <a:buClr>
                <a:schemeClr val="accent1"/>
              </a:buClr>
              <a:buFont typeface="Arial" panose="020B0604020202020204" pitchFamily="34" charset="0"/>
              <a:buChar char="•"/>
            </a:pPr>
            <a:r>
              <a:rPr lang="en-US"/>
              <a:t>Medicare eligible with VA benefits</a:t>
            </a:r>
            <a:endParaRPr lang="en-US">
              <a:cs typeface="Calibri"/>
            </a:endParaRPr>
          </a:p>
          <a:p>
            <a:pPr marL="285750" indent="-285750">
              <a:buClr>
                <a:schemeClr val="accent1"/>
              </a:buClr>
              <a:buFont typeface="Arial" panose="020B0604020202020204" pitchFamily="34" charset="0"/>
              <a:buChar char="•"/>
            </a:pPr>
            <a:r>
              <a:rPr lang="en-US"/>
              <a:t>Closest VA facility is within 20 minutes</a:t>
            </a:r>
            <a:endParaRPr lang="en-US">
              <a:cs typeface="Calibri"/>
            </a:endParaRPr>
          </a:p>
          <a:p>
            <a:pPr marL="285750" indent="-285750">
              <a:buClr>
                <a:schemeClr val="accent1"/>
              </a:buClr>
              <a:buFont typeface="Arial" panose="020B0604020202020204" pitchFamily="34" charset="0"/>
              <a:buChar char="•"/>
            </a:pPr>
            <a:r>
              <a:rPr lang="en-US"/>
              <a:t>Wants more care options, especially for urgent care</a:t>
            </a:r>
            <a:endParaRPr lang="en-US">
              <a:cs typeface="Calibri"/>
            </a:endParaRPr>
          </a:p>
          <a:p>
            <a:pPr marL="285750" indent="-285750">
              <a:buClr>
                <a:schemeClr val="accent1"/>
              </a:buClr>
              <a:buFont typeface="Arial" panose="020B0604020202020204" pitchFamily="34" charset="0"/>
              <a:buChar char="•"/>
            </a:pPr>
            <a:r>
              <a:rPr lang="en-US"/>
              <a:t>Looking for dental and vision coverage and fitness benefit</a:t>
            </a:r>
            <a:endParaRPr lang="en-US">
              <a:cs typeface="Calibri"/>
            </a:endParaRPr>
          </a:p>
        </p:txBody>
      </p:sp>
    </p:spTree>
    <p:extLst>
      <p:ext uri="{BB962C8B-B14F-4D97-AF65-F5344CB8AC3E}">
        <p14:creationId xmlns:p14="http://schemas.microsoft.com/office/powerpoint/2010/main" val="5446556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380B80A8-30FB-6577-BF72-AA50DF9123CF}"/>
              </a:ext>
            </a:extLst>
          </p:cNvPr>
          <p:cNvSpPr/>
          <p:nvPr/>
        </p:nvSpPr>
        <p:spPr>
          <a:xfrm>
            <a:off x="2919240" y="4535984"/>
            <a:ext cx="1600200" cy="1600200"/>
          </a:xfrm>
          <a:prstGeom prst="ellipse">
            <a:avLst/>
          </a:prstGeom>
          <a:blipFill>
            <a:blip r:embed="rId3"/>
            <a:stretch>
              <a:fillRect l="-93" t="-682" r="93" b="-2138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D0869518-D221-A8F5-5557-5D4998B44562}"/>
              </a:ext>
            </a:extLst>
          </p:cNvPr>
          <p:cNvSpPr/>
          <p:nvPr/>
        </p:nvSpPr>
        <p:spPr>
          <a:xfrm>
            <a:off x="7417981" y="4535983"/>
            <a:ext cx="1600200" cy="1600200"/>
          </a:xfrm>
          <a:prstGeom prst="ellipse">
            <a:avLst/>
          </a:prstGeom>
          <a:blipFill>
            <a:blip r:embed="rId4"/>
            <a:stretch>
              <a:fillRect l="-93" t="-22066" r="93" b="-2138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81F9F6E-95E3-B6EF-3A3E-636524284D85}"/>
              </a:ext>
            </a:extLst>
          </p:cNvPr>
          <p:cNvSpPr>
            <a:spLocks noGrp="1"/>
          </p:cNvSpPr>
          <p:nvPr>
            <p:ph type="title"/>
          </p:nvPr>
        </p:nvSpPr>
        <p:spPr/>
        <p:txBody>
          <a:bodyPr/>
          <a:lstStyle/>
          <a:p>
            <a:r>
              <a:rPr lang="en-US"/>
              <a:t>Agenda and speakers</a:t>
            </a:r>
          </a:p>
        </p:txBody>
      </p:sp>
      <p:sp>
        <p:nvSpPr>
          <p:cNvPr id="15" name="Text Placeholder 14">
            <a:extLst>
              <a:ext uri="{FF2B5EF4-FFF2-40B4-BE49-F238E27FC236}">
                <a16:creationId xmlns:a16="http://schemas.microsoft.com/office/drawing/2014/main" id="{CD50B3D3-3BF5-E8B5-86DC-EFDD45A71718}"/>
              </a:ext>
            </a:extLst>
          </p:cNvPr>
          <p:cNvSpPr>
            <a:spLocks noGrp="1"/>
          </p:cNvSpPr>
          <p:nvPr>
            <p:ph type="body" sz="quarter" idx="13"/>
          </p:nvPr>
        </p:nvSpPr>
        <p:spPr>
          <a:xfrm>
            <a:off x="2916958" y="1463040"/>
            <a:ext cx="8906233" cy="2730588"/>
          </a:xfrm>
        </p:spPr>
        <p:txBody>
          <a:bodyPr/>
          <a:lstStyle/>
          <a:p>
            <a:r>
              <a:rPr lang="en-US" sz="2400"/>
              <a:t>01 | Government healthcare for Medicare-eligible veterans</a:t>
            </a:r>
          </a:p>
          <a:p>
            <a:r>
              <a:rPr lang="en-US" sz="2400"/>
              <a:t>02 | Which Medicare plans are best for each veteran?</a:t>
            </a:r>
            <a:endParaRPr lang="en-US" sz="2400">
              <a:cs typeface="Calibri"/>
            </a:endParaRPr>
          </a:p>
          <a:p>
            <a:r>
              <a:rPr lang="en-US" sz="2400"/>
              <a:t>03 | Lead generation best practices for veteran audiences</a:t>
            </a:r>
            <a:endParaRPr lang="en-US" sz="2400">
              <a:cs typeface="Calibri"/>
            </a:endParaRPr>
          </a:p>
          <a:p>
            <a:r>
              <a:rPr lang="en-US" sz="2400"/>
              <a:t>04 | Sales best practices for veteran audiences</a:t>
            </a:r>
            <a:endParaRPr lang="en-US" sz="2400">
              <a:cs typeface="Calibri"/>
            </a:endParaRPr>
          </a:p>
          <a:p>
            <a:r>
              <a:rPr lang="en-US" sz="2400"/>
              <a:t>05 | Humana resources</a:t>
            </a:r>
            <a:endParaRPr lang="en-US" sz="2400">
              <a:cs typeface="Calibri"/>
            </a:endParaRPr>
          </a:p>
        </p:txBody>
      </p:sp>
      <p:sp>
        <p:nvSpPr>
          <p:cNvPr id="5" name="TextBox 4">
            <a:extLst>
              <a:ext uri="{FF2B5EF4-FFF2-40B4-BE49-F238E27FC236}">
                <a16:creationId xmlns:a16="http://schemas.microsoft.com/office/drawing/2014/main" id="{7CADF564-7150-3CC1-BD91-7FE64C732BA0}"/>
              </a:ext>
            </a:extLst>
          </p:cNvPr>
          <p:cNvSpPr txBox="1"/>
          <p:nvPr/>
        </p:nvSpPr>
        <p:spPr>
          <a:xfrm>
            <a:off x="4786140" y="5012919"/>
            <a:ext cx="2067525" cy="553998"/>
          </a:xfrm>
          <a:prstGeom prst="rect">
            <a:avLst/>
          </a:prstGeom>
          <a:noFill/>
        </p:spPr>
        <p:txBody>
          <a:bodyPr wrap="square" lIns="91440" tIns="45720" rIns="91440" bIns="45720" rtlCol="0" anchor="t">
            <a:spAutoFit/>
          </a:bodyPr>
          <a:lstStyle/>
          <a:p>
            <a:r>
              <a:rPr lang="en-US"/>
              <a:t>Aaron McCoy</a:t>
            </a:r>
          </a:p>
          <a:p>
            <a:r>
              <a:rPr lang="en-US" sz="1200">
                <a:solidFill>
                  <a:srgbClr val="000000"/>
                </a:solidFill>
                <a:ea typeface="+mn-lt"/>
                <a:cs typeface="+mn-lt"/>
              </a:rPr>
              <a:t>Regional Veteran Executive</a:t>
            </a:r>
            <a:endParaRPr lang="en-US" sz="1200">
              <a:cs typeface="Calibri"/>
            </a:endParaRPr>
          </a:p>
        </p:txBody>
      </p:sp>
      <p:sp>
        <p:nvSpPr>
          <p:cNvPr id="7" name="TextBox 6">
            <a:extLst>
              <a:ext uri="{FF2B5EF4-FFF2-40B4-BE49-F238E27FC236}">
                <a16:creationId xmlns:a16="http://schemas.microsoft.com/office/drawing/2014/main" id="{FB44B2B5-A173-2089-BEE7-1921C7BF21F2}"/>
              </a:ext>
            </a:extLst>
          </p:cNvPr>
          <p:cNvSpPr txBox="1"/>
          <p:nvPr/>
        </p:nvSpPr>
        <p:spPr>
          <a:xfrm>
            <a:off x="9316257" y="5012919"/>
            <a:ext cx="1815353" cy="738664"/>
          </a:xfrm>
          <a:prstGeom prst="rect">
            <a:avLst/>
          </a:prstGeom>
          <a:noFill/>
        </p:spPr>
        <p:txBody>
          <a:bodyPr wrap="square" lIns="91440" tIns="45720" rIns="91440" bIns="45720" rtlCol="0" anchor="t">
            <a:spAutoFit/>
          </a:bodyPr>
          <a:lstStyle/>
          <a:p>
            <a:r>
              <a:rPr lang="en-US">
                <a:solidFill>
                  <a:srgbClr val="3A3B3C"/>
                </a:solidFill>
                <a:ea typeface="+mn-lt"/>
                <a:cs typeface="+mn-lt"/>
              </a:rPr>
              <a:t>Andy Zinkievich</a:t>
            </a:r>
            <a:endParaRPr lang="en-US">
              <a:solidFill>
                <a:srgbClr val="3A3B3C"/>
              </a:solidFill>
              <a:cs typeface="Calibri"/>
            </a:endParaRPr>
          </a:p>
          <a:p>
            <a:r>
              <a:rPr lang="en-US" sz="1200">
                <a:solidFill>
                  <a:srgbClr val="3A3B3C"/>
                </a:solidFill>
                <a:ea typeface="+mn-lt"/>
                <a:cs typeface="+mn-lt"/>
              </a:rPr>
              <a:t>Veterans Community Engagement Executive</a:t>
            </a:r>
            <a:endParaRPr lang="en-US" sz="1200">
              <a:solidFill>
                <a:srgbClr val="3A3B3C"/>
              </a:solidFill>
              <a:cs typeface="Calibri"/>
            </a:endParaRPr>
          </a:p>
        </p:txBody>
      </p:sp>
      <p:sp>
        <p:nvSpPr>
          <p:cNvPr id="10" name="TextBox 9">
            <a:extLst>
              <a:ext uri="{FF2B5EF4-FFF2-40B4-BE49-F238E27FC236}">
                <a16:creationId xmlns:a16="http://schemas.microsoft.com/office/drawing/2014/main" id="{C09731A2-3534-D988-A038-201E112B145B}"/>
              </a:ext>
            </a:extLst>
          </p:cNvPr>
          <p:cNvSpPr txBox="1"/>
          <p:nvPr/>
        </p:nvSpPr>
        <p:spPr>
          <a:xfrm>
            <a:off x="2916958" y="6496097"/>
            <a:ext cx="7439584" cy="261610"/>
          </a:xfrm>
          <a:prstGeom prst="rect">
            <a:avLst/>
          </a:prstGeom>
          <a:noFill/>
        </p:spPr>
        <p:txBody>
          <a:bodyPr wrap="square">
            <a:spAutoFit/>
          </a:bodyPr>
          <a:lstStyle/>
          <a:p>
            <a:pPr algn="l"/>
            <a:r>
              <a:rPr lang="en-US" sz="1100"/>
              <a:t>For agent use only. Confidential and proprietary. Do not distribute.</a:t>
            </a:r>
          </a:p>
        </p:txBody>
      </p:sp>
    </p:spTree>
    <p:extLst>
      <p:ext uri="{BB962C8B-B14F-4D97-AF65-F5344CB8AC3E}">
        <p14:creationId xmlns:p14="http://schemas.microsoft.com/office/powerpoint/2010/main" val="29785839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24F9907-FAD7-09BA-6FEE-0F7323A421A4}"/>
              </a:ext>
            </a:extLst>
          </p:cNvPr>
          <p:cNvSpPr>
            <a:spLocks noGrp="1"/>
          </p:cNvSpPr>
          <p:nvPr>
            <p:ph type="title"/>
          </p:nvPr>
        </p:nvSpPr>
        <p:spPr/>
        <p:txBody>
          <a:bodyPr/>
          <a:lstStyle/>
          <a:p>
            <a:r>
              <a:rPr lang="en-US"/>
              <a:t>Poll question</a:t>
            </a:r>
          </a:p>
        </p:txBody>
      </p:sp>
      <p:sp>
        <p:nvSpPr>
          <p:cNvPr id="4" name="TextBox 3">
            <a:extLst>
              <a:ext uri="{FF2B5EF4-FFF2-40B4-BE49-F238E27FC236}">
                <a16:creationId xmlns:a16="http://schemas.microsoft.com/office/drawing/2014/main" id="{0802ECF9-6575-2536-3AA0-17E874B21479}"/>
              </a:ext>
            </a:extLst>
          </p:cNvPr>
          <p:cNvSpPr txBox="1"/>
          <p:nvPr/>
        </p:nvSpPr>
        <p:spPr>
          <a:xfrm>
            <a:off x="6700656" y="2088527"/>
            <a:ext cx="5615001" cy="3340723"/>
          </a:xfrm>
          <a:prstGeom prst="rect">
            <a:avLst/>
          </a:prstGeom>
          <a:noFill/>
        </p:spPr>
        <p:txBody>
          <a:bodyPr wrap="square">
            <a:spAutoFit/>
          </a:bodyPr>
          <a:lstStyle/>
          <a:p>
            <a:pPr marL="46">
              <a:lnSpc>
                <a:spcPct val="250000"/>
              </a:lnSpc>
            </a:pPr>
            <a:r>
              <a:rPr lang="en-US" sz="2200">
                <a:effectLst/>
                <a:latin typeface="Calibri" panose="020F0502020204030204" pitchFamily="34" charset="0"/>
                <a:ea typeface="Calibri" panose="020F0502020204030204" pitchFamily="34" charset="0"/>
                <a:cs typeface="Calibri" panose="020F0502020204030204" pitchFamily="34" charset="0"/>
              </a:rPr>
              <a:t>MA-only plan, like Humana Honor Plan</a:t>
            </a:r>
            <a:endParaRPr lang="en-US" sz="2200">
              <a:effectLst/>
              <a:latin typeface="Calibri" panose="020F0502020204030204" pitchFamily="34" charset="0"/>
              <a:ea typeface="Calibri" panose="020F0502020204030204" pitchFamily="34" charset="0"/>
              <a:cs typeface="Times New Roman" panose="02020603050405020304" pitchFamily="18" charset="0"/>
            </a:endParaRPr>
          </a:p>
          <a:p>
            <a:pPr marL="46">
              <a:lnSpc>
                <a:spcPct val="250000"/>
              </a:lnSpc>
            </a:pPr>
            <a:r>
              <a:rPr lang="en-US" sz="2200">
                <a:effectLst/>
                <a:latin typeface="Calibri" panose="020F0502020204030204" pitchFamily="34" charset="0"/>
                <a:ea typeface="Calibri" panose="020F0502020204030204" pitchFamily="34" charset="0"/>
                <a:cs typeface="Calibri" panose="020F0502020204030204" pitchFamily="34" charset="0"/>
              </a:rPr>
              <a:t>MAPD plan, like USAA Honor with Rx plan</a:t>
            </a:r>
            <a:endParaRPr lang="en-US" sz="2200">
              <a:effectLst/>
              <a:latin typeface="Calibri" panose="020F0502020204030204" pitchFamily="34" charset="0"/>
              <a:ea typeface="Calibri" panose="020F0502020204030204" pitchFamily="34" charset="0"/>
              <a:cs typeface="Times New Roman" panose="02020603050405020304" pitchFamily="18" charset="0"/>
            </a:endParaRPr>
          </a:p>
          <a:p>
            <a:pPr marL="46">
              <a:lnSpc>
                <a:spcPct val="250000"/>
              </a:lnSpc>
            </a:pPr>
            <a:r>
              <a:rPr lang="en-US" sz="2200">
                <a:effectLst/>
                <a:latin typeface="Calibri" panose="020F0502020204030204" pitchFamily="34" charset="0"/>
                <a:ea typeface="Calibri" panose="020F0502020204030204" pitchFamily="34" charset="0"/>
                <a:cs typeface="Calibri" panose="020F0502020204030204" pitchFamily="34" charset="0"/>
              </a:rPr>
              <a:t>Med Supp with PDP</a:t>
            </a:r>
            <a:endParaRPr lang="en-US" sz="2200">
              <a:effectLst/>
              <a:latin typeface="Calibri" panose="020F0502020204030204" pitchFamily="34" charset="0"/>
              <a:ea typeface="Calibri" panose="020F0502020204030204" pitchFamily="34" charset="0"/>
              <a:cs typeface="Times New Roman" panose="02020603050405020304" pitchFamily="18" charset="0"/>
            </a:endParaRPr>
          </a:p>
          <a:p>
            <a:pPr marL="46">
              <a:lnSpc>
                <a:spcPct val="250000"/>
              </a:lnSpc>
            </a:pPr>
            <a:r>
              <a:rPr lang="en-US" sz="2200">
                <a:effectLst/>
                <a:latin typeface="Calibri" panose="020F0502020204030204" pitchFamily="34" charset="0"/>
                <a:ea typeface="Calibri" panose="020F0502020204030204" pitchFamily="34" charset="0"/>
                <a:cs typeface="Calibri" panose="020F0502020204030204" pitchFamily="34" charset="0"/>
              </a:rPr>
              <a:t>Humana Extend Plan</a:t>
            </a:r>
            <a:endParaRPr lang="en-US" sz="220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descr="Icon&#10;&#10;Description automatically generated">
            <a:extLst>
              <a:ext uri="{FF2B5EF4-FFF2-40B4-BE49-F238E27FC236}">
                <a16:creationId xmlns:a16="http://schemas.microsoft.com/office/drawing/2014/main" id="{894CC0F2-5C73-2121-E29F-28A6EDFABA0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911314" y="454894"/>
            <a:ext cx="1733570" cy="1733570"/>
          </a:xfrm>
          <a:prstGeom prst="rect">
            <a:avLst/>
          </a:prstGeom>
        </p:spPr>
      </p:pic>
      <p:grpSp>
        <p:nvGrpSpPr>
          <p:cNvPr id="7" name="Group 6">
            <a:extLst>
              <a:ext uri="{FF2B5EF4-FFF2-40B4-BE49-F238E27FC236}">
                <a16:creationId xmlns:a16="http://schemas.microsoft.com/office/drawing/2014/main" id="{E5DA4E8F-7938-4B7C-CBEC-D2A6B9AF2198}"/>
              </a:ext>
            </a:extLst>
          </p:cNvPr>
          <p:cNvGrpSpPr/>
          <p:nvPr/>
        </p:nvGrpSpPr>
        <p:grpSpPr>
          <a:xfrm>
            <a:off x="-1" y="0"/>
            <a:ext cx="320041" cy="6858000"/>
            <a:chOff x="-1" y="0"/>
            <a:chExt cx="320041" cy="6858000"/>
          </a:xfrm>
        </p:grpSpPr>
        <p:sp>
          <p:nvSpPr>
            <p:cNvPr id="8" name="Rectangle 7">
              <a:extLst>
                <a:ext uri="{FF2B5EF4-FFF2-40B4-BE49-F238E27FC236}">
                  <a16:creationId xmlns:a16="http://schemas.microsoft.com/office/drawing/2014/main" id="{0FDA4E6A-F342-E536-42BA-50D1D48F9961}"/>
                </a:ext>
              </a:extLst>
            </p:cNvPr>
            <p:cNvSpPr/>
            <p:nvPr userDrawn="1"/>
          </p:nvSpPr>
          <p:spPr>
            <a:xfrm>
              <a:off x="-1" y="0"/>
              <a:ext cx="320041" cy="969264"/>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9" name="Picture 8">
              <a:extLst>
                <a:ext uri="{FF2B5EF4-FFF2-40B4-BE49-F238E27FC236}">
                  <a16:creationId xmlns:a16="http://schemas.microsoft.com/office/drawing/2014/main" id="{37DFAE11-FBD9-E292-38C8-5133D8B0A468}"/>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1041400"/>
              <a:ext cx="317500" cy="5816600"/>
            </a:xfrm>
            <a:prstGeom prst="rect">
              <a:avLst/>
            </a:prstGeom>
          </p:spPr>
        </p:pic>
      </p:grpSp>
      <p:pic>
        <p:nvPicPr>
          <p:cNvPr id="10" name="Picture 9" descr="A close up of a plant&#10;&#10;Description automatically generated with medium confidence">
            <a:extLst>
              <a:ext uri="{FF2B5EF4-FFF2-40B4-BE49-F238E27FC236}">
                <a16:creationId xmlns:a16="http://schemas.microsoft.com/office/drawing/2014/main" id="{477945F6-886E-40BF-88BC-804DAAC59551}"/>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rot="5400000">
            <a:off x="-2746125" y="3788541"/>
            <a:ext cx="5815584" cy="323334"/>
          </a:xfrm>
          <a:prstGeom prst="rect">
            <a:avLst/>
          </a:prstGeom>
        </p:spPr>
      </p:pic>
      <p:sp>
        <p:nvSpPr>
          <p:cNvPr id="5" name="TextBox 4">
            <a:extLst>
              <a:ext uri="{FF2B5EF4-FFF2-40B4-BE49-F238E27FC236}">
                <a16:creationId xmlns:a16="http://schemas.microsoft.com/office/drawing/2014/main" id="{C3588F8D-D8F3-9F2F-6C4F-0EAA259825F4}"/>
              </a:ext>
            </a:extLst>
          </p:cNvPr>
          <p:cNvSpPr txBox="1"/>
          <p:nvPr/>
        </p:nvSpPr>
        <p:spPr>
          <a:xfrm>
            <a:off x="685800" y="2459315"/>
            <a:ext cx="4614333" cy="2554545"/>
          </a:xfrm>
          <a:prstGeom prst="rect">
            <a:avLst/>
          </a:prstGeom>
          <a:noFill/>
        </p:spPr>
        <p:txBody>
          <a:bodyPr wrap="square">
            <a:spAutoFit/>
          </a:bodyPr>
          <a:lstStyle/>
          <a:p>
            <a:r>
              <a:rPr lang="en-US" sz="4000">
                <a:solidFill>
                  <a:schemeClr val="accent2"/>
                </a:solidFill>
                <a:effectLst/>
                <a:latin typeface="Calibri" panose="020F0502020204030204" pitchFamily="34" charset="0"/>
                <a:ea typeface="Calibri" panose="020F0502020204030204" pitchFamily="34" charset="0"/>
              </a:rPr>
              <a:t>Which Humana Medicare plan </a:t>
            </a:r>
            <a:br>
              <a:rPr lang="en-US" sz="4000">
                <a:solidFill>
                  <a:schemeClr val="accent2"/>
                </a:solidFill>
                <a:effectLst/>
                <a:latin typeface="Calibri" panose="020F0502020204030204" pitchFamily="34" charset="0"/>
                <a:ea typeface="Calibri" panose="020F0502020204030204" pitchFamily="34" charset="0"/>
              </a:rPr>
            </a:br>
            <a:r>
              <a:rPr lang="en-US" sz="4000">
                <a:solidFill>
                  <a:schemeClr val="accent2"/>
                </a:solidFill>
                <a:effectLst/>
                <a:latin typeface="Calibri" panose="020F0502020204030204" pitchFamily="34" charset="0"/>
                <a:ea typeface="Calibri" panose="020F0502020204030204" pitchFamily="34" charset="0"/>
              </a:rPr>
              <a:t>type would you recommend to Fred?</a:t>
            </a:r>
            <a:r>
              <a:rPr lang="en-US" sz="4000">
                <a:solidFill>
                  <a:schemeClr val="accent2"/>
                </a:solidFill>
                <a:effectLst/>
              </a:rPr>
              <a:t> </a:t>
            </a:r>
          </a:p>
        </p:txBody>
      </p:sp>
      <p:cxnSp>
        <p:nvCxnSpPr>
          <p:cNvPr id="13" name="Straight Connector 12">
            <a:extLst>
              <a:ext uri="{FF2B5EF4-FFF2-40B4-BE49-F238E27FC236}">
                <a16:creationId xmlns:a16="http://schemas.microsoft.com/office/drawing/2014/main" id="{9771ECB6-AEA9-2FD3-9B5A-2187CBE23B00}"/>
              </a:ext>
            </a:extLst>
          </p:cNvPr>
          <p:cNvCxnSpPr/>
          <p:nvPr/>
        </p:nvCxnSpPr>
        <p:spPr>
          <a:xfrm>
            <a:off x="5583871" y="2205400"/>
            <a:ext cx="0" cy="3365667"/>
          </a:xfrm>
          <a:prstGeom prst="line">
            <a:avLst/>
          </a:prstGeom>
          <a:ln w="28575"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14" name="Oval 13">
            <a:extLst>
              <a:ext uri="{FF2B5EF4-FFF2-40B4-BE49-F238E27FC236}">
                <a16:creationId xmlns:a16="http://schemas.microsoft.com/office/drawing/2014/main" id="{7AF5FDE6-7979-7067-9410-F4DBC2EF9AD2}"/>
              </a:ext>
            </a:extLst>
          </p:cNvPr>
          <p:cNvSpPr/>
          <p:nvPr/>
        </p:nvSpPr>
        <p:spPr>
          <a:xfrm>
            <a:off x="6062548" y="2415510"/>
            <a:ext cx="532781" cy="532781"/>
          </a:xfrm>
          <a:prstGeom prst="ellipse">
            <a:avLst/>
          </a:prstGeom>
          <a:solidFill>
            <a:schemeClr val="bg2"/>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accent2"/>
              </a:solidFill>
            </a:endParaRPr>
          </a:p>
        </p:txBody>
      </p:sp>
      <p:sp>
        <p:nvSpPr>
          <p:cNvPr id="15" name="Oval 14">
            <a:extLst>
              <a:ext uri="{FF2B5EF4-FFF2-40B4-BE49-F238E27FC236}">
                <a16:creationId xmlns:a16="http://schemas.microsoft.com/office/drawing/2014/main" id="{D6216F17-AEA7-6738-A7B7-AFDA72092FF0}"/>
              </a:ext>
            </a:extLst>
          </p:cNvPr>
          <p:cNvSpPr/>
          <p:nvPr/>
        </p:nvSpPr>
        <p:spPr>
          <a:xfrm>
            <a:off x="6062548" y="3268130"/>
            <a:ext cx="532781" cy="532781"/>
          </a:xfrm>
          <a:prstGeom prst="ellipse">
            <a:avLst/>
          </a:prstGeom>
          <a:solidFill>
            <a:schemeClr val="bg2"/>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a:solidFill>
                  <a:schemeClr val="accent2"/>
                </a:solidFill>
              </a:rPr>
              <a:t>b</a:t>
            </a:r>
          </a:p>
        </p:txBody>
      </p:sp>
      <p:sp>
        <p:nvSpPr>
          <p:cNvPr id="16" name="Oval 15">
            <a:extLst>
              <a:ext uri="{FF2B5EF4-FFF2-40B4-BE49-F238E27FC236}">
                <a16:creationId xmlns:a16="http://schemas.microsoft.com/office/drawing/2014/main" id="{24FED528-093D-01E4-D23C-7AF749DFA964}"/>
              </a:ext>
            </a:extLst>
          </p:cNvPr>
          <p:cNvSpPr/>
          <p:nvPr/>
        </p:nvSpPr>
        <p:spPr>
          <a:xfrm>
            <a:off x="6062548" y="4096029"/>
            <a:ext cx="532781" cy="532781"/>
          </a:xfrm>
          <a:prstGeom prst="ellipse">
            <a:avLst/>
          </a:prstGeom>
          <a:solidFill>
            <a:schemeClr val="bg2"/>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accent2"/>
              </a:solidFill>
            </a:endParaRPr>
          </a:p>
        </p:txBody>
      </p:sp>
      <p:sp>
        <p:nvSpPr>
          <p:cNvPr id="17" name="Oval 16">
            <a:extLst>
              <a:ext uri="{FF2B5EF4-FFF2-40B4-BE49-F238E27FC236}">
                <a16:creationId xmlns:a16="http://schemas.microsoft.com/office/drawing/2014/main" id="{0118D661-0DCE-802D-8EE1-BA96DDF8C8A0}"/>
              </a:ext>
            </a:extLst>
          </p:cNvPr>
          <p:cNvSpPr/>
          <p:nvPr/>
        </p:nvSpPr>
        <p:spPr>
          <a:xfrm>
            <a:off x="6062548" y="4936291"/>
            <a:ext cx="532781" cy="532781"/>
          </a:xfrm>
          <a:prstGeom prst="ellipse">
            <a:avLst/>
          </a:prstGeom>
          <a:solidFill>
            <a:schemeClr val="bg2"/>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a:solidFill>
                  <a:schemeClr val="accent2"/>
                </a:solidFill>
              </a:rPr>
              <a:t>d</a:t>
            </a:r>
          </a:p>
        </p:txBody>
      </p:sp>
      <p:sp>
        <p:nvSpPr>
          <p:cNvPr id="18" name="TextBox 17">
            <a:extLst>
              <a:ext uri="{FF2B5EF4-FFF2-40B4-BE49-F238E27FC236}">
                <a16:creationId xmlns:a16="http://schemas.microsoft.com/office/drawing/2014/main" id="{B420EAB4-76E3-6BE9-98E5-9CF1B7099B98}"/>
              </a:ext>
            </a:extLst>
          </p:cNvPr>
          <p:cNvSpPr txBox="1"/>
          <p:nvPr/>
        </p:nvSpPr>
        <p:spPr>
          <a:xfrm>
            <a:off x="6149311" y="4073727"/>
            <a:ext cx="336952" cy="523220"/>
          </a:xfrm>
          <a:prstGeom prst="rect">
            <a:avLst/>
          </a:prstGeom>
          <a:noFill/>
        </p:spPr>
        <p:txBody>
          <a:bodyPr wrap="none" rtlCol="0">
            <a:spAutoFit/>
          </a:bodyPr>
          <a:lstStyle/>
          <a:p>
            <a:r>
              <a:rPr lang="en-US" sz="2800">
                <a:solidFill>
                  <a:schemeClr val="accent2"/>
                </a:solidFill>
              </a:rPr>
              <a:t>c</a:t>
            </a:r>
          </a:p>
        </p:txBody>
      </p:sp>
      <p:sp>
        <p:nvSpPr>
          <p:cNvPr id="19" name="TextBox 18">
            <a:extLst>
              <a:ext uri="{FF2B5EF4-FFF2-40B4-BE49-F238E27FC236}">
                <a16:creationId xmlns:a16="http://schemas.microsoft.com/office/drawing/2014/main" id="{6F132B1B-DDA4-AE63-4B98-B64E018FDBC7}"/>
              </a:ext>
            </a:extLst>
          </p:cNvPr>
          <p:cNvSpPr txBox="1"/>
          <p:nvPr/>
        </p:nvSpPr>
        <p:spPr>
          <a:xfrm>
            <a:off x="6150844" y="2393616"/>
            <a:ext cx="356188" cy="523220"/>
          </a:xfrm>
          <a:prstGeom prst="rect">
            <a:avLst/>
          </a:prstGeom>
          <a:noFill/>
        </p:spPr>
        <p:txBody>
          <a:bodyPr wrap="none" rtlCol="0">
            <a:spAutoFit/>
          </a:bodyPr>
          <a:lstStyle/>
          <a:p>
            <a:r>
              <a:rPr lang="en-US" sz="2800">
                <a:solidFill>
                  <a:schemeClr val="accent2"/>
                </a:solidFill>
              </a:rPr>
              <a:t>a</a:t>
            </a:r>
          </a:p>
        </p:txBody>
      </p:sp>
    </p:spTree>
    <p:extLst>
      <p:ext uri="{BB962C8B-B14F-4D97-AF65-F5344CB8AC3E}">
        <p14:creationId xmlns:p14="http://schemas.microsoft.com/office/powerpoint/2010/main" val="38599119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9EC5A752-23C4-CD00-8189-A626CF686447}"/>
              </a:ext>
            </a:extLst>
          </p:cNvPr>
          <p:cNvSpPr/>
          <p:nvPr/>
        </p:nvSpPr>
        <p:spPr>
          <a:xfrm>
            <a:off x="2147887" y="1869844"/>
            <a:ext cx="1828800" cy="1828800"/>
          </a:xfrm>
          <a:prstGeom prst="ellipse">
            <a:avLst/>
          </a:prstGeom>
          <a:blipFill>
            <a:blip r:embed="rId3"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DB627D82-510B-A11E-2EC1-5F3536DE66A5}"/>
              </a:ext>
            </a:extLst>
          </p:cNvPr>
          <p:cNvSpPr/>
          <p:nvPr/>
        </p:nvSpPr>
        <p:spPr>
          <a:xfrm>
            <a:off x="8215313" y="1869844"/>
            <a:ext cx="1828800" cy="1828800"/>
          </a:xfrm>
          <a:prstGeom prst="ellipse">
            <a:avLst/>
          </a:prstGeom>
          <a:blipFill>
            <a:blip r:embed="rId4"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B4E1ADE-A70C-17F4-8F21-6E9B47816C27}"/>
              </a:ext>
            </a:extLst>
          </p:cNvPr>
          <p:cNvSpPr>
            <a:spLocks noGrp="1"/>
          </p:cNvSpPr>
          <p:nvPr>
            <p:ph type="title"/>
          </p:nvPr>
        </p:nvSpPr>
        <p:spPr/>
        <p:txBody>
          <a:bodyPr/>
          <a:lstStyle/>
          <a:p>
            <a:r>
              <a:rPr lang="en-US"/>
              <a:t>Put your knowledge to work, continued</a:t>
            </a:r>
          </a:p>
        </p:txBody>
      </p:sp>
      <p:sp>
        <p:nvSpPr>
          <p:cNvPr id="6" name="TextBox 5">
            <a:extLst>
              <a:ext uri="{FF2B5EF4-FFF2-40B4-BE49-F238E27FC236}">
                <a16:creationId xmlns:a16="http://schemas.microsoft.com/office/drawing/2014/main" id="{86F6142B-1B14-4FBB-A535-F79D2FA2CD74}"/>
              </a:ext>
            </a:extLst>
          </p:cNvPr>
          <p:cNvSpPr txBox="1"/>
          <p:nvPr/>
        </p:nvSpPr>
        <p:spPr>
          <a:xfrm>
            <a:off x="1004536" y="3883101"/>
            <a:ext cx="4115501" cy="1338828"/>
          </a:xfrm>
          <a:prstGeom prst="rect">
            <a:avLst/>
          </a:prstGeom>
          <a:noFill/>
        </p:spPr>
        <p:txBody>
          <a:bodyPr wrap="square" rtlCol="0">
            <a:spAutoFit/>
          </a:bodyPr>
          <a:lstStyle/>
          <a:p>
            <a:pPr algn="ctr">
              <a:lnSpc>
                <a:spcPct val="150000"/>
              </a:lnSpc>
            </a:pPr>
            <a:r>
              <a:rPr lang="en-US" b="1">
                <a:solidFill>
                  <a:schemeClr val="accent2"/>
                </a:solidFill>
              </a:rPr>
              <a:t>HOWARD</a:t>
            </a:r>
          </a:p>
          <a:p>
            <a:pPr marL="285750" indent="-285750">
              <a:buFont typeface="Arial" panose="020B0604020202020204" pitchFamily="34" charset="0"/>
              <a:buChar char="•"/>
            </a:pPr>
            <a:r>
              <a:rPr lang="en-US"/>
              <a:t>Lives in Tampa, Florida</a:t>
            </a:r>
          </a:p>
          <a:p>
            <a:pPr marL="285750" indent="-285750">
              <a:buFont typeface="Arial" panose="020B0604020202020204" pitchFamily="34" charset="0"/>
              <a:buChar char="•"/>
            </a:pPr>
            <a:r>
              <a:rPr lang="en-US"/>
              <a:t>Retired Air Force commander with TFL</a:t>
            </a:r>
          </a:p>
          <a:p>
            <a:pPr marL="285750" indent="-285750">
              <a:buFont typeface="Arial" panose="020B0604020202020204" pitchFamily="34" charset="0"/>
              <a:buChar char="•"/>
            </a:pPr>
            <a:r>
              <a:rPr lang="en-US"/>
              <a:t>Needs implant coverage</a:t>
            </a:r>
          </a:p>
        </p:txBody>
      </p:sp>
      <p:sp>
        <p:nvSpPr>
          <p:cNvPr id="7" name="TextBox 6">
            <a:extLst>
              <a:ext uri="{FF2B5EF4-FFF2-40B4-BE49-F238E27FC236}">
                <a16:creationId xmlns:a16="http://schemas.microsoft.com/office/drawing/2014/main" id="{DD79054D-BC97-8581-C18C-C387853933B9}"/>
              </a:ext>
            </a:extLst>
          </p:cNvPr>
          <p:cNvSpPr txBox="1"/>
          <p:nvPr/>
        </p:nvSpPr>
        <p:spPr>
          <a:xfrm>
            <a:off x="838200" y="1367522"/>
            <a:ext cx="9005888" cy="307777"/>
          </a:xfrm>
          <a:prstGeom prst="rect">
            <a:avLst/>
          </a:prstGeom>
          <a:noFill/>
        </p:spPr>
        <p:txBody>
          <a:bodyPr wrap="square" rtlCol="0">
            <a:spAutoFit/>
          </a:bodyPr>
          <a:lstStyle/>
          <a:p>
            <a:r>
              <a:rPr lang="en-US" sz="1400" i="1"/>
              <a:t>Fictional examples for educational purposes only. Not actual beneficiaries.</a:t>
            </a:r>
          </a:p>
        </p:txBody>
      </p:sp>
      <p:sp>
        <p:nvSpPr>
          <p:cNvPr id="8" name="TextBox 7">
            <a:extLst>
              <a:ext uri="{FF2B5EF4-FFF2-40B4-BE49-F238E27FC236}">
                <a16:creationId xmlns:a16="http://schemas.microsoft.com/office/drawing/2014/main" id="{8EDCA991-4DFE-36AF-39C9-299337FF3EDE}"/>
              </a:ext>
            </a:extLst>
          </p:cNvPr>
          <p:cNvSpPr txBox="1"/>
          <p:nvPr/>
        </p:nvSpPr>
        <p:spPr>
          <a:xfrm>
            <a:off x="6844764" y="3883101"/>
            <a:ext cx="4569897" cy="1615827"/>
          </a:xfrm>
          <a:prstGeom prst="rect">
            <a:avLst/>
          </a:prstGeom>
          <a:noFill/>
        </p:spPr>
        <p:txBody>
          <a:bodyPr wrap="square" lIns="91440" tIns="45720" rIns="91440" bIns="45720" rtlCol="0" anchor="t">
            <a:spAutoFit/>
          </a:bodyPr>
          <a:lstStyle/>
          <a:p>
            <a:pPr algn="ctr">
              <a:lnSpc>
                <a:spcPct val="150000"/>
              </a:lnSpc>
            </a:pPr>
            <a:r>
              <a:rPr lang="en-US" b="1">
                <a:solidFill>
                  <a:schemeClr val="accent2"/>
                </a:solidFill>
              </a:rPr>
              <a:t>RHONDA</a:t>
            </a:r>
          </a:p>
          <a:p>
            <a:pPr marL="285750" indent="-285750">
              <a:buFont typeface="Arial" panose="020B0604020202020204" pitchFamily="34" charset="0"/>
              <a:buChar char="•"/>
            </a:pPr>
            <a:r>
              <a:rPr lang="en-US"/>
              <a:t>Lives in Atlanta, Georgia</a:t>
            </a:r>
            <a:endParaRPr lang="en-US">
              <a:cs typeface="Calibri"/>
            </a:endParaRPr>
          </a:p>
          <a:p>
            <a:pPr marL="285750" indent="-285750">
              <a:buFont typeface="Arial" panose="020B0604020202020204" pitchFamily="34" charset="0"/>
              <a:buChar char="•"/>
            </a:pPr>
            <a:r>
              <a:rPr lang="en-US"/>
              <a:t>Has CHAMPVA</a:t>
            </a:r>
            <a:endParaRPr lang="en-US">
              <a:cs typeface="Calibri"/>
            </a:endParaRPr>
          </a:p>
          <a:p>
            <a:pPr marL="285750" indent="-285750">
              <a:buFont typeface="Arial" panose="020B0604020202020204" pitchFamily="34" charset="0"/>
              <a:buChar char="•"/>
            </a:pPr>
            <a:r>
              <a:rPr lang="en-US"/>
              <a:t>Needs dental coverage with immediate care access and no maximum on annual benefit</a:t>
            </a:r>
            <a:endParaRPr lang="en-US">
              <a:cs typeface="Calibri"/>
            </a:endParaRPr>
          </a:p>
        </p:txBody>
      </p:sp>
    </p:spTree>
    <p:extLst>
      <p:ext uri="{BB962C8B-B14F-4D97-AF65-F5344CB8AC3E}">
        <p14:creationId xmlns:p14="http://schemas.microsoft.com/office/powerpoint/2010/main" val="16317266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3CF383E5-855C-0FC2-3BEF-F05A528AA737}"/>
              </a:ext>
            </a:extLst>
          </p:cNvPr>
          <p:cNvSpPr/>
          <p:nvPr/>
        </p:nvSpPr>
        <p:spPr>
          <a:xfrm>
            <a:off x="1193146" y="1518201"/>
            <a:ext cx="1828800" cy="1828800"/>
          </a:xfrm>
          <a:prstGeom prst="ellipse">
            <a:avLst/>
          </a:prstGeom>
          <a:blipFill>
            <a:blip r:embed="rId3"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AF3871EE-2755-806B-5C5B-CB63B80DBF2E}"/>
              </a:ext>
            </a:extLst>
          </p:cNvPr>
          <p:cNvSpPr/>
          <p:nvPr/>
        </p:nvSpPr>
        <p:spPr>
          <a:xfrm>
            <a:off x="6736135" y="1518201"/>
            <a:ext cx="1828800" cy="1828800"/>
          </a:xfrm>
          <a:prstGeom prst="ellipse">
            <a:avLst/>
          </a:prstGeom>
          <a:blipFill>
            <a:blip r:embed="rId4"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AABB258-46B1-1346-B39C-125B5DBA5A6B}"/>
              </a:ext>
            </a:extLst>
          </p:cNvPr>
          <p:cNvSpPr>
            <a:spLocks noGrp="1"/>
          </p:cNvSpPr>
          <p:nvPr>
            <p:ph type="title"/>
          </p:nvPr>
        </p:nvSpPr>
        <p:spPr/>
        <p:txBody>
          <a:bodyPr/>
          <a:lstStyle/>
          <a:p>
            <a:r>
              <a:rPr lang="en-US"/>
              <a:t>Which plan is best for which beneficiary?</a:t>
            </a:r>
          </a:p>
        </p:txBody>
      </p:sp>
      <p:sp>
        <p:nvSpPr>
          <p:cNvPr id="4" name="Oval 3">
            <a:extLst>
              <a:ext uri="{FF2B5EF4-FFF2-40B4-BE49-F238E27FC236}">
                <a16:creationId xmlns:a16="http://schemas.microsoft.com/office/drawing/2014/main" id="{4B8F6712-0C93-74E8-47A8-6FF0A7126003}"/>
              </a:ext>
            </a:extLst>
          </p:cNvPr>
          <p:cNvSpPr/>
          <p:nvPr/>
        </p:nvSpPr>
        <p:spPr>
          <a:xfrm>
            <a:off x="1193146" y="4040818"/>
            <a:ext cx="1828800" cy="1828800"/>
          </a:xfrm>
          <a:prstGeom prst="ellipse">
            <a:avLst/>
          </a:prstGeom>
          <a:blipFill>
            <a:blip r:embed="rId5"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A72801D3-7A44-3B93-B087-FCEA507EFC45}"/>
              </a:ext>
            </a:extLst>
          </p:cNvPr>
          <p:cNvSpPr/>
          <p:nvPr/>
        </p:nvSpPr>
        <p:spPr>
          <a:xfrm>
            <a:off x="6736135" y="4040818"/>
            <a:ext cx="1828800" cy="1828800"/>
          </a:xfrm>
          <a:prstGeom prst="ellipse">
            <a:avLst/>
          </a:prstGeom>
          <a:blipFill>
            <a:blip r:embed="rId6"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F4D5710E-CB3A-1841-EEB8-DB353693380D}"/>
              </a:ext>
            </a:extLst>
          </p:cNvPr>
          <p:cNvSpPr txBox="1"/>
          <p:nvPr/>
        </p:nvSpPr>
        <p:spPr>
          <a:xfrm>
            <a:off x="3174347" y="1968655"/>
            <a:ext cx="3065089" cy="923330"/>
          </a:xfrm>
          <a:prstGeom prst="rect">
            <a:avLst/>
          </a:prstGeom>
          <a:noFill/>
        </p:spPr>
        <p:txBody>
          <a:bodyPr wrap="square" rtlCol="0">
            <a:spAutoFit/>
          </a:bodyPr>
          <a:lstStyle/>
          <a:p>
            <a:r>
              <a:rPr lang="en-US" b="1">
                <a:solidFill>
                  <a:schemeClr val="accent2"/>
                </a:solidFill>
              </a:rPr>
              <a:t>FRED</a:t>
            </a:r>
          </a:p>
          <a:p>
            <a:r>
              <a:rPr lang="en-US" b="1"/>
              <a:t>Type: </a:t>
            </a:r>
            <a:r>
              <a:rPr lang="en-US"/>
              <a:t>MAPD</a:t>
            </a:r>
          </a:p>
          <a:p>
            <a:r>
              <a:rPr lang="en-US" b="1"/>
              <a:t>Plan: </a:t>
            </a:r>
            <a:r>
              <a:rPr lang="en-US"/>
              <a:t>USAA Honor with Rx Plan</a:t>
            </a:r>
          </a:p>
        </p:txBody>
      </p:sp>
      <p:sp>
        <p:nvSpPr>
          <p:cNvPr id="9" name="TextBox 8">
            <a:extLst>
              <a:ext uri="{FF2B5EF4-FFF2-40B4-BE49-F238E27FC236}">
                <a16:creationId xmlns:a16="http://schemas.microsoft.com/office/drawing/2014/main" id="{754AC537-20AC-5923-C978-AAAD4F36F405}"/>
              </a:ext>
            </a:extLst>
          </p:cNvPr>
          <p:cNvSpPr txBox="1"/>
          <p:nvPr/>
        </p:nvSpPr>
        <p:spPr>
          <a:xfrm>
            <a:off x="8717336" y="1974039"/>
            <a:ext cx="2783127" cy="923330"/>
          </a:xfrm>
          <a:prstGeom prst="rect">
            <a:avLst/>
          </a:prstGeom>
          <a:noFill/>
        </p:spPr>
        <p:txBody>
          <a:bodyPr wrap="square" rtlCol="0">
            <a:spAutoFit/>
          </a:bodyPr>
          <a:lstStyle/>
          <a:p>
            <a:r>
              <a:rPr lang="en-US" b="1">
                <a:solidFill>
                  <a:schemeClr val="accent2"/>
                </a:solidFill>
              </a:rPr>
              <a:t>JUNE</a:t>
            </a:r>
          </a:p>
          <a:p>
            <a:r>
              <a:rPr lang="en-US" b="1"/>
              <a:t>Type: </a:t>
            </a:r>
            <a:r>
              <a:rPr lang="en-US"/>
              <a:t>MA</a:t>
            </a:r>
          </a:p>
          <a:p>
            <a:r>
              <a:rPr lang="en-US" b="1"/>
              <a:t>Plan: </a:t>
            </a:r>
            <a:r>
              <a:rPr lang="en-US"/>
              <a:t>Humana Honor Plan</a:t>
            </a:r>
          </a:p>
        </p:txBody>
      </p:sp>
      <p:sp>
        <p:nvSpPr>
          <p:cNvPr id="10" name="TextBox 9">
            <a:extLst>
              <a:ext uri="{FF2B5EF4-FFF2-40B4-BE49-F238E27FC236}">
                <a16:creationId xmlns:a16="http://schemas.microsoft.com/office/drawing/2014/main" id="{87DA149D-8A79-2254-42D8-C19D214FC0D7}"/>
              </a:ext>
            </a:extLst>
          </p:cNvPr>
          <p:cNvSpPr txBox="1"/>
          <p:nvPr/>
        </p:nvSpPr>
        <p:spPr>
          <a:xfrm>
            <a:off x="3174347" y="4355053"/>
            <a:ext cx="2828925" cy="1200329"/>
          </a:xfrm>
          <a:prstGeom prst="rect">
            <a:avLst/>
          </a:prstGeom>
          <a:noFill/>
        </p:spPr>
        <p:txBody>
          <a:bodyPr wrap="square" rtlCol="0">
            <a:spAutoFit/>
          </a:bodyPr>
          <a:lstStyle/>
          <a:p>
            <a:r>
              <a:rPr lang="en-US" b="1">
                <a:solidFill>
                  <a:schemeClr val="accent2"/>
                </a:solidFill>
              </a:rPr>
              <a:t>HOWARD</a:t>
            </a:r>
          </a:p>
          <a:p>
            <a:r>
              <a:rPr lang="en-US" b="1"/>
              <a:t>Type: </a:t>
            </a:r>
            <a:r>
              <a:rPr lang="en-US"/>
              <a:t>Stand-alone dental/vision/hearing</a:t>
            </a:r>
          </a:p>
          <a:p>
            <a:r>
              <a:rPr lang="en-US" b="1"/>
              <a:t>Plan: </a:t>
            </a:r>
            <a:r>
              <a:rPr lang="en-US"/>
              <a:t>Humana Extend Plan</a:t>
            </a:r>
          </a:p>
        </p:txBody>
      </p:sp>
      <p:sp>
        <p:nvSpPr>
          <p:cNvPr id="11" name="TextBox 10">
            <a:extLst>
              <a:ext uri="{FF2B5EF4-FFF2-40B4-BE49-F238E27FC236}">
                <a16:creationId xmlns:a16="http://schemas.microsoft.com/office/drawing/2014/main" id="{0180C3E3-1C50-8876-60DA-5D6EE8C501C0}"/>
              </a:ext>
            </a:extLst>
          </p:cNvPr>
          <p:cNvSpPr txBox="1"/>
          <p:nvPr/>
        </p:nvSpPr>
        <p:spPr>
          <a:xfrm>
            <a:off x="8717336" y="4493553"/>
            <a:ext cx="2300287" cy="923330"/>
          </a:xfrm>
          <a:prstGeom prst="rect">
            <a:avLst/>
          </a:prstGeom>
          <a:noFill/>
        </p:spPr>
        <p:txBody>
          <a:bodyPr wrap="square" lIns="91440" tIns="45720" rIns="91440" bIns="45720" rtlCol="0" anchor="t">
            <a:spAutoFit/>
          </a:bodyPr>
          <a:lstStyle/>
          <a:p>
            <a:r>
              <a:rPr lang="en-US" b="1">
                <a:solidFill>
                  <a:schemeClr val="accent2"/>
                </a:solidFill>
              </a:rPr>
              <a:t>RHONDA</a:t>
            </a:r>
          </a:p>
          <a:p>
            <a:r>
              <a:rPr lang="en-US" b="1"/>
              <a:t>Type: </a:t>
            </a:r>
            <a:r>
              <a:rPr lang="en-US"/>
              <a:t>Stand-alone Humana dental</a:t>
            </a:r>
          </a:p>
        </p:txBody>
      </p:sp>
    </p:spTree>
    <p:extLst>
      <p:ext uri="{BB962C8B-B14F-4D97-AF65-F5344CB8AC3E}">
        <p14:creationId xmlns:p14="http://schemas.microsoft.com/office/powerpoint/2010/main" val="18742837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9" name="Picture Placeholder 8" descr="A picture containing person, clothing, outdoor, human face&#10;&#10;Description automatically generated">
            <a:extLst>
              <a:ext uri="{FF2B5EF4-FFF2-40B4-BE49-F238E27FC236}">
                <a16:creationId xmlns:a16="http://schemas.microsoft.com/office/drawing/2014/main" id="{E026DDF2-4124-D2C8-693D-C1F17FB7DEE0}"/>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a:stretch/>
        </p:blipFill>
        <p:spPr>
          <a:xfrm>
            <a:off x="7329488" y="0"/>
            <a:ext cx="4862512" cy="6858000"/>
          </a:xfrm>
        </p:spPr>
      </p:pic>
      <p:sp>
        <p:nvSpPr>
          <p:cNvPr id="7" name="Text Placeholder 6">
            <a:extLst>
              <a:ext uri="{FF2B5EF4-FFF2-40B4-BE49-F238E27FC236}">
                <a16:creationId xmlns:a16="http://schemas.microsoft.com/office/drawing/2014/main" id="{9A0EA0F9-6BAF-43C5-8A91-A693BF950EA8}"/>
              </a:ext>
            </a:extLst>
          </p:cNvPr>
          <p:cNvSpPr>
            <a:spLocks noGrp="1"/>
          </p:cNvSpPr>
          <p:nvPr>
            <p:ph type="body" sz="quarter" idx="12"/>
          </p:nvPr>
        </p:nvSpPr>
        <p:spPr/>
        <p:txBody>
          <a:bodyPr/>
          <a:lstStyle/>
          <a:p>
            <a:r>
              <a:rPr lang="en-US" sz="5400">
                <a:solidFill>
                  <a:schemeClr val="accent1"/>
                </a:solidFill>
              </a:rPr>
              <a:t>Lead generation best practices for veteran audiences</a:t>
            </a:r>
            <a:endParaRPr lang="en-US">
              <a:solidFill>
                <a:schemeClr val="accent1"/>
              </a:solidFill>
            </a:endParaRPr>
          </a:p>
        </p:txBody>
      </p:sp>
      <p:sp>
        <p:nvSpPr>
          <p:cNvPr id="5" name="TextBox 4">
            <a:extLst>
              <a:ext uri="{FF2B5EF4-FFF2-40B4-BE49-F238E27FC236}">
                <a16:creationId xmlns:a16="http://schemas.microsoft.com/office/drawing/2014/main" id="{3E916114-7C36-9C39-B112-0EBA64B6CC58}"/>
              </a:ext>
            </a:extLst>
          </p:cNvPr>
          <p:cNvSpPr txBox="1"/>
          <p:nvPr/>
        </p:nvSpPr>
        <p:spPr>
          <a:xfrm>
            <a:off x="144557" y="6496097"/>
            <a:ext cx="7439584" cy="261610"/>
          </a:xfrm>
          <a:prstGeom prst="rect">
            <a:avLst/>
          </a:prstGeom>
          <a:noFill/>
        </p:spPr>
        <p:txBody>
          <a:bodyPr wrap="square" lIns="91440" tIns="45720" rIns="91440" bIns="45720" anchor="t">
            <a:spAutoFit/>
          </a:bodyPr>
          <a:lstStyle/>
          <a:p>
            <a:pPr algn="l"/>
            <a:r>
              <a:rPr lang="en-US" sz="1100">
                <a:solidFill>
                  <a:schemeClr val="bg2"/>
                </a:solidFill>
              </a:rPr>
              <a:t>For agent use only. Confidential and proprietary. Do not distribute.</a:t>
            </a:r>
            <a:endParaRPr lang="en-US" sz="1100">
              <a:solidFill>
                <a:schemeClr val="bg2"/>
              </a:solidFill>
              <a:cs typeface="Calibri"/>
            </a:endParaRPr>
          </a:p>
        </p:txBody>
      </p:sp>
      <p:pic>
        <p:nvPicPr>
          <p:cNvPr id="11" name="Picture 10">
            <a:extLst>
              <a:ext uri="{FF2B5EF4-FFF2-40B4-BE49-F238E27FC236}">
                <a16:creationId xmlns:a16="http://schemas.microsoft.com/office/drawing/2014/main" id="{1ABFD6C4-3F62-2F38-A52E-3D9C15D99DEB}"/>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l="-8324" t="38818" r="-8179" b="3345"/>
          <a:stretch/>
        </p:blipFill>
        <p:spPr>
          <a:xfrm rot="16200000">
            <a:off x="3326112" y="-3231216"/>
            <a:ext cx="723562" cy="7283190"/>
          </a:xfrm>
          <a:prstGeom prst="rect">
            <a:avLst/>
          </a:prstGeom>
        </p:spPr>
      </p:pic>
    </p:spTree>
    <p:extLst>
      <p:ext uri="{BB962C8B-B14F-4D97-AF65-F5344CB8AC3E}">
        <p14:creationId xmlns:p14="http://schemas.microsoft.com/office/powerpoint/2010/main" val="30003375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744FB2D-B91D-B4A8-9673-A42C6D378583}"/>
              </a:ext>
            </a:extLst>
          </p:cNvPr>
          <p:cNvSpPr>
            <a:spLocks noGrp="1"/>
          </p:cNvSpPr>
          <p:nvPr>
            <p:ph type="title"/>
          </p:nvPr>
        </p:nvSpPr>
        <p:spPr/>
        <p:txBody>
          <a:bodyPr/>
          <a:lstStyle/>
          <a:p>
            <a:r>
              <a:rPr lang="en-US"/>
              <a:t>1 | Educate yourself</a:t>
            </a:r>
          </a:p>
        </p:txBody>
      </p:sp>
      <p:sp>
        <p:nvSpPr>
          <p:cNvPr id="9" name="TextBox 8">
            <a:extLst>
              <a:ext uri="{FF2B5EF4-FFF2-40B4-BE49-F238E27FC236}">
                <a16:creationId xmlns:a16="http://schemas.microsoft.com/office/drawing/2014/main" id="{0D63435E-7F23-40D2-9579-C5F615D115A2}"/>
              </a:ext>
            </a:extLst>
          </p:cNvPr>
          <p:cNvSpPr txBox="1"/>
          <p:nvPr/>
        </p:nvSpPr>
        <p:spPr>
          <a:xfrm>
            <a:off x="3778092" y="3058063"/>
            <a:ext cx="1885950" cy="646331"/>
          </a:xfrm>
          <a:prstGeom prst="rect">
            <a:avLst/>
          </a:prstGeom>
          <a:noFill/>
        </p:spPr>
        <p:txBody>
          <a:bodyPr wrap="square" rtlCol="0">
            <a:spAutoFit/>
          </a:bodyPr>
          <a:lstStyle/>
          <a:p>
            <a:pPr algn="ctr"/>
            <a:r>
              <a:rPr lang="en-US"/>
              <a:t>Affordable options</a:t>
            </a:r>
          </a:p>
        </p:txBody>
      </p:sp>
      <p:sp>
        <p:nvSpPr>
          <p:cNvPr id="10" name="TextBox 9">
            <a:extLst>
              <a:ext uri="{FF2B5EF4-FFF2-40B4-BE49-F238E27FC236}">
                <a16:creationId xmlns:a16="http://schemas.microsoft.com/office/drawing/2014/main" id="{B2C4F789-0140-D383-0EC1-C05880B55E58}"/>
              </a:ext>
            </a:extLst>
          </p:cNvPr>
          <p:cNvSpPr txBox="1"/>
          <p:nvPr/>
        </p:nvSpPr>
        <p:spPr>
          <a:xfrm>
            <a:off x="6691990" y="3051176"/>
            <a:ext cx="1683621" cy="646331"/>
          </a:xfrm>
          <a:prstGeom prst="rect">
            <a:avLst/>
          </a:prstGeom>
          <a:noFill/>
        </p:spPr>
        <p:txBody>
          <a:bodyPr wrap="square" rtlCol="0">
            <a:spAutoFit/>
          </a:bodyPr>
          <a:lstStyle/>
          <a:p>
            <a:pPr algn="ctr"/>
            <a:r>
              <a:rPr lang="en-US"/>
              <a:t>Care outside the VA</a:t>
            </a:r>
          </a:p>
        </p:txBody>
      </p:sp>
      <p:sp>
        <p:nvSpPr>
          <p:cNvPr id="11" name="TextBox 10">
            <a:extLst>
              <a:ext uri="{FF2B5EF4-FFF2-40B4-BE49-F238E27FC236}">
                <a16:creationId xmlns:a16="http://schemas.microsoft.com/office/drawing/2014/main" id="{BD1C9E76-04CE-7482-F4BC-6D391EA4377D}"/>
              </a:ext>
            </a:extLst>
          </p:cNvPr>
          <p:cNvSpPr txBox="1"/>
          <p:nvPr/>
        </p:nvSpPr>
        <p:spPr>
          <a:xfrm>
            <a:off x="9476422" y="3054669"/>
            <a:ext cx="1885950" cy="923330"/>
          </a:xfrm>
          <a:prstGeom prst="rect">
            <a:avLst/>
          </a:prstGeom>
          <a:noFill/>
        </p:spPr>
        <p:txBody>
          <a:bodyPr wrap="square" rtlCol="0">
            <a:spAutoFit/>
          </a:bodyPr>
          <a:lstStyle/>
          <a:p>
            <a:pPr algn="ctr"/>
            <a:r>
              <a:rPr lang="en-US"/>
              <a:t>Coverage for gaps like dental, vision and/or hearing</a:t>
            </a:r>
          </a:p>
        </p:txBody>
      </p:sp>
      <p:sp>
        <p:nvSpPr>
          <p:cNvPr id="15" name="TextBox 14">
            <a:extLst>
              <a:ext uri="{FF2B5EF4-FFF2-40B4-BE49-F238E27FC236}">
                <a16:creationId xmlns:a16="http://schemas.microsoft.com/office/drawing/2014/main" id="{700577C7-F702-D45A-9CF7-A688D6DC29A9}"/>
              </a:ext>
            </a:extLst>
          </p:cNvPr>
          <p:cNvSpPr txBox="1"/>
          <p:nvPr/>
        </p:nvSpPr>
        <p:spPr>
          <a:xfrm>
            <a:off x="963456" y="3054668"/>
            <a:ext cx="1885950" cy="646331"/>
          </a:xfrm>
          <a:prstGeom prst="rect">
            <a:avLst/>
          </a:prstGeom>
          <a:noFill/>
        </p:spPr>
        <p:txBody>
          <a:bodyPr wrap="square" rtlCol="0">
            <a:spAutoFit/>
          </a:bodyPr>
          <a:lstStyle/>
          <a:p>
            <a:pPr algn="ctr"/>
            <a:r>
              <a:rPr lang="en-US"/>
              <a:t>General military information</a:t>
            </a:r>
          </a:p>
        </p:txBody>
      </p:sp>
      <p:sp>
        <p:nvSpPr>
          <p:cNvPr id="2" name="Rounded Rectangle 1">
            <a:extLst>
              <a:ext uri="{FF2B5EF4-FFF2-40B4-BE49-F238E27FC236}">
                <a16:creationId xmlns:a16="http://schemas.microsoft.com/office/drawing/2014/main" id="{C01B942F-52B0-8D04-A2EA-7086733DAB1F}"/>
              </a:ext>
            </a:extLst>
          </p:cNvPr>
          <p:cNvSpPr/>
          <p:nvPr/>
        </p:nvSpPr>
        <p:spPr>
          <a:xfrm>
            <a:off x="2757436" y="4664229"/>
            <a:ext cx="6677128" cy="105294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BCB052C9-8209-4848-5018-D498DD20EABB}"/>
              </a:ext>
            </a:extLst>
          </p:cNvPr>
          <p:cNvSpPr txBox="1"/>
          <p:nvPr/>
        </p:nvSpPr>
        <p:spPr>
          <a:xfrm>
            <a:off x="4141308" y="4836759"/>
            <a:ext cx="4964633" cy="707886"/>
          </a:xfrm>
          <a:prstGeom prst="rect">
            <a:avLst/>
          </a:prstGeom>
          <a:noFill/>
        </p:spPr>
        <p:txBody>
          <a:bodyPr wrap="square" rtlCol="0">
            <a:spAutoFit/>
          </a:bodyPr>
          <a:lstStyle/>
          <a:p>
            <a:r>
              <a:rPr lang="en-US" sz="2000" b="1">
                <a:solidFill>
                  <a:schemeClr val="accent3"/>
                </a:solidFill>
              </a:rPr>
              <a:t>Pro tip: </a:t>
            </a:r>
            <a:r>
              <a:rPr lang="en-US" sz="2000">
                <a:solidFill>
                  <a:schemeClr val="accent3"/>
                </a:solidFill>
              </a:rPr>
              <a:t>Learn more about military culture and veterans at </a:t>
            </a:r>
            <a:r>
              <a:rPr lang="en-US" sz="2000" err="1">
                <a:solidFill>
                  <a:schemeClr val="accent3"/>
                </a:solidFill>
              </a:rPr>
              <a:t>PsychArmor.Org</a:t>
            </a:r>
            <a:r>
              <a:rPr lang="en-US" sz="2000">
                <a:solidFill>
                  <a:schemeClr val="accent3"/>
                </a:solidFill>
              </a:rPr>
              <a:t> </a:t>
            </a:r>
          </a:p>
        </p:txBody>
      </p:sp>
      <p:pic>
        <p:nvPicPr>
          <p:cNvPr id="17" name="Picture Placeholder 104">
            <a:extLst>
              <a:ext uri="{FF2B5EF4-FFF2-40B4-BE49-F238E27FC236}">
                <a16:creationId xmlns:a16="http://schemas.microsoft.com/office/drawing/2014/main" id="{86AA6853-F08B-0089-DC1B-83B902462F20}"/>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124728" y="4866058"/>
            <a:ext cx="649287" cy="649288"/>
          </a:xfrm>
          <a:prstGeom prst="rect">
            <a:avLst/>
          </a:prstGeom>
        </p:spPr>
      </p:pic>
      <p:grpSp>
        <p:nvGrpSpPr>
          <p:cNvPr id="18" name="Group 304" title="Clipboard icon">
            <a:extLst>
              <a:ext uri="{FF2B5EF4-FFF2-40B4-BE49-F238E27FC236}">
                <a16:creationId xmlns:a16="http://schemas.microsoft.com/office/drawing/2014/main" id="{66725E73-6622-E40B-4E70-AC7476159BB7}"/>
              </a:ext>
            </a:extLst>
          </p:cNvPr>
          <p:cNvGrpSpPr>
            <a:grpSpLocks noChangeAspect="1"/>
          </p:cNvGrpSpPr>
          <p:nvPr/>
        </p:nvGrpSpPr>
        <p:grpSpPr bwMode="auto">
          <a:xfrm>
            <a:off x="1585191" y="1841104"/>
            <a:ext cx="642480" cy="876250"/>
            <a:chOff x="6545" y="3432"/>
            <a:chExt cx="415" cy="566"/>
          </a:xfrm>
          <a:solidFill>
            <a:schemeClr val="accent1"/>
          </a:solidFill>
        </p:grpSpPr>
        <p:sp>
          <p:nvSpPr>
            <p:cNvPr id="19" name="Freeform 305">
              <a:extLst>
                <a:ext uri="{FF2B5EF4-FFF2-40B4-BE49-F238E27FC236}">
                  <a16:creationId xmlns:a16="http://schemas.microsoft.com/office/drawing/2014/main" id="{EA65B77C-D320-4599-DF24-FA600AC1E94D}"/>
                </a:ext>
              </a:extLst>
            </p:cNvPr>
            <p:cNvSpPr>
              <a:spLocks/>
            </p:cNvSpPr>
            <p:nvPr/>
          </p:nvSpPr>
          <p:spPr bwMode="auto">
            <a:xfrm>
              <a:off x="6582" y="3564"/>
              <a:ext cx="341" cy="397"/>
            </a:xfrm>
            <a:custGeom>
              <a:avLst/>
              <a:gdLst>
                <a:gd name="T0" fmla="*/ 115 w 118"/>
                <a:gd name="T1" fmla="*/ 138 h 138"/>
                <a:gd name="T2" fmla="*/ 9 w 118"/>
                <a:gd name="T3" fmla="*/ 138 h 138"/>
                <a:gd name="T4" fmla="*/ 0 w 118"/>
                <a:gd name="T5" fmla="*/ 128 h 138"/>
                <a:gd name="T6" fmla="*/ 0 w 118"/>
                <a:gd name="T7" fmla="*/ 3 h 138"/>
                <a:gd name="T8" fmla="*/ 3 w 118"/>
                <a:gd name="T9" fmla="*/ 0 h 138"/>
                <a:gd name="T10" fmla="*/ 23 w 118"/>
                <a:gd name="T11" fmla="*/ 0 h 138"/>
                <a:gd name="T12" fmla="*/ 26 w 118"/>
                <a:gd name="T13" fmla="*/ 3 h 138"/>
                <a:gd name="T14" fmla="*/ 23 w 118"/>
                <a:gd name="T15" fmla="*/ 6 h 138"/>
                <a:gd name="T16" fmla="*/ 7 w 118"/>
                <a:gd name="T17" fmla="*/ 6 h 138"/>
                <a:gd name="T18" fmla="*/ 7 w 118"/>
                <a:gd name="T19" fmla="*/ 128 h 138"/>
                <a:gd name="T20" fmla="*/ 9 w 118"/>
                <a:gd name="T21" fmla="*/ 131 h 138"/>
                <a:gd name="T22" fmla="*/ 112 w 118"/>
                <a:gd name="T23" fmla="*/ 131 h 138"/>
                <a:gd name="T24" fmla="*/ 112 w 118"/>
                <a:gd name="T25" fmla="*/ 9 h 138"/>
                <a:gd name="T26" fmla="*/ 109 w 118"/>
                <a:gd name="T27" fmla="*/ 6 h 138"/>
                <a:gd name="T28" fmla="*/ 97 w 118"/>
                <a:gd name="T29" fmla="*/ 6 h 138"/>
                <a:gd name="T30" fmla="*/ 93 w 118"/>
                <a:gd name="T31" fmla="*/ 3 h 138"/>
                <a:gd name="T32" fmla="*/ 97 w 118"/>
                <a:gd name="T33" fmla="*/ 0 h 138"/>
                <a:gd name="T34" fmla="*/ 109 w 118"/>
                <a:gd name="T35" fmla="*/ 0 h 138"/>
                <a:gd name="T36" fmla="*/ 118 w 118"/>
                <a:gd name="T37" fmla="*/ 9 h 138"/>
                <a:gd name="T38" fmla="*/ 118 w 118"/>
                <a:gd name="T39" fmla="*/ 134 h 138"/>
                <a:gd name="T40" fmla="*/ 115 w 118"/>
                <a:gd name="T41"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8" h="138">
                  <a:moveTo>
                    <a:pt x="115" y="138"/>
                  </a:moveTo>
                  <a:cubicBezTo>
                    <a:pt x="9" y="138"/>
                    <a:pt x="9" y="138"/>
                    <a:pt x="9" y="138"/>
                  </a:cubicBezTo>
                  <a:cubicBezTo>
                    <a:pt x="4" y="138"/>
                    <a:pt x="0" y="133"/>
                    <a:pt x="0" y="128"/>
                  </a:cubicBezTo>
                  <a:cubicBezTo>
                    <a:pt x="0" y="3"/>
                    <a:pt x="0" y="3"/>
                    <a:pt x="0" y="3"/>
                  </a:cubicBezTo>
                  <a:cubicBezTo>
                    <a:pt x="0" y="1"/>
                    <a:pt x="2" y="0"/>
                    <a:pt x="3" y="0"/>
                  </a:cubicBezTo>
                  <a:cubicBezTo>
                    <a:pt x="23" y="0"/>
                    <a:pt x="23" y="0"/>
                    <a:pt x="23" y="0"/>
                  </a:cubicBezTo>
                  <a:cubicBezTo>
                    <a:pt x="25" y="0"/>
                    <a:pt x="26" y="1"/>
                    <a:pt x="26" y="3"/>
                  </a:cubicBezTo>
                  <a:cubicBezTo>
                    <a:pt x="26" y="5"/>
                    <a:pt x="25" y="6"/>
                    <a:pt x="23" y="6"/>
                  </a:cubicBezTo>
                  <a:cubicBezTo>
                    <a:pt x="7" y="6"/>
                    <a:pt x="7" y="6"/>
                    <a:pt x="7" y="6"/>
                  </a:cubicBezTo>
                  <a:cubicBezTo>
                    <a:pt x="7" y="128"/>
                    <a:pt x="7" y="128"/>
                    <a:pt x="7" y="128"/>
                  </a:cubicBezTo>
                  <a:cubicBezTo>
                    <a:pt x="7" y="130"/>
                    <a:pt x="8" y="131"/>
                    <a:pt x="9" y="131"/>
                  </a:cubicBezTo>
                  <a:cubicBezTo>
                    <a:pt x="112" y="131"/>
                    <a:pt x="112" y="131"/>
                    <a:pt x="112" y="131"/>
                  </a:cubicBezTo>
                  <a:cubicBezTo>
                    <a:pt x="112" y="9"/>
                    <a:pt x="112" y="9"/>
                    <a:pt x="112" y="9"/>
                  </a:cubicBezTo>
                  <a:cubicBezTo>
                    <a:pt x="112" y="7"/>
                    <a:pt x="111" y="6"/>
                    <a:pt x="109" y="6"/>
                  </a:cubicBezTo>
                  <a:cubicBezTo>
                    <a:pt x="97" y="6"/>
                    <a:pt x="97" y="6"/>
                    <a:pt x="97" y="6"/>
                  </a:cubicBezTo>
                  <a:cubicBezTo>
                    <a:pt x="95" y="6"/>
                    <a:pt x="93" y="5"/>
                    <a:pt x="93" y="3"/>
                  </a:cubicBezTo>
                  <a:cubicBezTo>
                    <a:pt x="93" y="1"/>
                    <a:pt x="95" y="0"/>
                    <a:pt x="97" y="0"/>
                  </a:cubicBezTo>
                  <a:cubicBezTo>
                    <a:pt x="109" y="0"/>
                    <a:pt x="109" y="0"/>
                    <a:pt x="109" y="0"/>
                  </a:cubicBezTo>
                  <a:cubicBezTo>
                    <a:pt x="114" y="0"/>
                    <a:pt x="118" y="4"/>
                    <a:pt x="118" y="9"/>
                  </a:cubicBezTo>
                  <a:cubicBezTo>
                    <a:pt x="118" y="134"/>
                    <a:pt x="118" y="134"/>
                    <a:pt x="118" y="134"/>
                  </a:cubicBezTo>
                  <a:cubicBezTo>
                    <a:pt x="118" y="136"/>
                    <a:pt x="117" y="138"/>
                    <a:pt x="115"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0" name="Freeform 306">
              <a:extLst>
                <a:ext uri="{FF2B5EF4-FFF2-40B4-BE49-F238E27FC236}">
                  <a16:creationId xmlns:a16="http://schemas.microsoft.com/office/drawing/2014/main" id="{BF1816A5-4254-8021-1712-81D753F35AAE}"/>
                </a:ext>
              </a:extLst>
            </p:cNvPr>
            <p:cNvSpPr>
              <a:spLocks noEditPoints="1"/>
            </p:cNvSpPr>
            <p:nvPr/>
          </p:nvSpPr>
          <p:spPr bwMode="auto">
            <a:xfrm>
              <a:off x="6735" y="3469"/>
              <a:ext cx="38" cy="38"/>
            </a:xfrm>
            <a:custGeom>
              <a:avLst/>
              <a:gdLst>
                <a:gd name="T0" fmla="*/ 6 w 13"/>
                <a:gd name="T1" fmla="*/ 13 h 13"/>
                <a:gd name="T2" fmla="*/ 0 w 13"/>
                <a:gd name="T3" fmla="*/ 6 h 13"/>
                <a:gd name="T4" fmla="*/ 6 w 13"/>
                <a:gd name="T5" fmla="*/ 0 h 13"/>
                <a:gd name="T6" fmla="*/ 13 w 13"/>
                <a:gd name="T7" fmla="*/ 6 h 13"/>
                <a:gd name="T8" fmla="*/ 6 w 13"/>
                <a:gd name="T9" fmla="*/ 13 h 13"/>
                <a:gd name="T10" fmla="*/ 6 w 13"/>
                <a:gd name="T11" fmla="*/ 6 h 13"/>
                <a:gd name="T12" fmla="*/ 6 w 13"/>
                <a:gd name="T13" fmla="*/ 6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6" y="13"/>
                  </a:moveTo>
                  <a:cubicBezTo>
                    <a:pt x="3" y="13"/>
                    <a:pt x="0" y="10"/>
                    <a:pt x="0" y="6"/>
                  </a:cubicBezTo>
                  <a:cubicBezTo>
                    <a:pt x="0" y="3"/>
                    <a:pt x="3" y="0"/>
                    <a:pt x="6" y="0"/>
                  </a:cubicBezTo>
                  <a:cubicBezTo>
                    <a:pt x="10" y="0"/>
                    <a:pt x="13" y="3"/>
                    <a:pt x="13" y="6"/>
                  </a:cubicBezTo>
                  <a:cubicBezTo>
                    <a:pt x="13" y="10"/>
                    <a:pt x="10" y="13"/>
                    <a:pt x="6" y="13"/>
                  </a:cubicBezTo>
                  <a:close/>
                  <a:moveTo>
                    <a:pt x="6" y="6"/>
                  </a:moveTo>
                  <a:cubicBezTo>
                    <a:pt x="6" y="6"/>
                    <a:pt x="6" y="6"/>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1" name="Freeform 307">
              <a:extLst>
                <a:ext uri="{FF2B5EF4-FFF2-40B4-BE49-F238E27FC236}">
                  <a16:creationId xmlns:a16="http://schemas.microsoft.com/office/drawing/2014/main" id="{A0ABF02F-2B97-6215-E507-8C2A8AEDCE9C}"/>
                </a:ext>
              </a:extLst>
            </p:cNvPr>
            <p:cNvSpPr>
              <a:spLocks/>
            </p:cNvSpPr>
            <p:nvPr/>
          </p:nvSpPr>
          <p:spPr bwMode="auto">
            <a:xfrm>
              <a:off x="6545" y="3524"/>
              <a:ext cx="415" cy="474"/>
            </a:xfrm>
            <a:custGeom>
              <a:avLst/>
              <a:gdLst>
                <a:gd name="T0" fmla="*/ 141 w 144"/>
                <a:gd name="T1" fmla="*/ 165 h 165"/>
                <a:gd name="T2" fmla="*/ 23 w 144"/>
                <a:gd name="T3" fmla="*/ 165 h 165"/>
                <a:gd name="T4" fmla="*/ 0 w 144"/>
                <a:gd name="T5" fmla="*/ 142 h 165"/>
                <a:gd name="T6" fmla="*/ 0 w 144"/>
                <a:gd name="T7" fmla="*/ 131 h 165"/>
                <a:gd name="T8" fmla="*/ 0 w 144"/>
                <a:gd name="T9" fmla="*/ 4 h 165"/>
                <a:gd name="T10" fmla="*/ 3 w 144"/>
                <a:gd name="T11" fmla="*/ 0 h 165"/>
                <a:gd name="T12" fmla="*/ 36 w 144"/>
                <a:gd name="T13" fmla="*/ 0 h 165"/>
                <a:gd name="T14" fmla="*/ 39 w 144"/>
                <a:gd name="T15" fmla="*/ 4 h 165"/>
                <a:gd name="T16" fmla="*/ 36 w 144"/>
                <a:gd name="T17" fmla="*/ 7 h 165"/>
                <a:gd name="T18" fmla="*/ 6 w 144"/>
                <a:gd name="T19" fmla="*/ 7 h 165"/>
                <a:gd name="T20" fmla="*/ 7 w 144"/>
                <a:gd name="T21" fmla="*/ 142 h 165"/>
                <a:gd name="T22" fmla="*/ 23 w 144"/>
                <a:gd name="T23" fmla="*/ 158 h 165"/>
                <a:gd name="T24" fmla="*/ 138 w 144"/>
                <a:gd name="T25" fmla="*/ 158 h 165"/>
                <a:gd name="T26" fmla="*/ 138 w 144"/>
                <a:gd name="T27" fmla="*/ 23 h 165"/>
                <a:gd name="T28" fmla="*/ 121 w 144"/>
                <a:gd name="T29" fmla="*/ 7 h 165"/>
                <a:gd name="T30" fmla="*/ 108 w 144"/>
                <a:gd name="T31" fmla="*/ 7 h 165"/>
                <a:gd name="T32" fmla="*/ 105 w 144"/>
                <a:gd name="T33" fmla="*/ 4 h 165"/>
                <a:gd name="T34" fmla="*/ 108 w 144"/>
                <a:gd name="T35" fmla="*/ 0 h 165"/>
                <a:gd name="T36" fmla="*/ 121 w 144"/>
                <a:gd name="T37" fmla="*/ 0 h 165"/>
                <a:gd name="T38" fmla="*/ 144 w 144"/>
                <a:gd name="T39" fmla="*/ 23 h 165"/>
                <a:gd name="T40" fmla="*/ 144 w 144"/>
                <a:gd name="T41" fmla="*/ 31 h 165"/>
                <a:gd name="T42" fmla="*/ 144 w 144"/>
                <a:gd name="T43" fmla="*/ 161 h 165"/>
                <a:gd name="T44" fmla="*/ 141 w 144"/>
                <a:gd name="T45" fmla="*/ 16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4" h="165">
                  <a:moveTo>
                    <a:pt x="141" y="165"/>
                  </a:moveTo>
                  <a:cubicBezTo>
                    <a:pt x="23" y="165"/>
                    <a:pt x="23" y="165"/>
                    <a:pt x="23" y="165"/>
                  </a:cubicBezTo>
                  <a:cubicBezTo>
                    <a:pt x="11" y="165"/>
                    <a:pt x="0" y="154"/>
                    <a:pt x="0" y="142"/>
                  </a:cubicBezTo>
                  <a:cubicBezTo>
                    <a:pt x="0" y="131"/>
                    <a:pt x="0" y="131"/>
                    <a:pt x="0" y="131"/>
                  </a:cubicBezTo>
                  <a:cubicBezTo>
                    <a:pt x="0" y="4"/>
                    <a:pt x="0" y="4"/>
                    <a:pt x="0" y="4"/>
                  </a:cubicBezTo>
                  <a:cubicBezTo>
                    <a:pt x="0" y="2"/>
                    <a:pt x="1" y="0"/>
                    <a:pt x="3" y="0"/>
                  </a:cubicBezTo>
                  <a:cubicBezTo>
                    <a:pt x="36" y="0"/>
                    <a:pt x="36" y="0"/>
                    <a:pt x="36" y="0"/>
                  </a:cubicBezTo>
                  <a:cubicBezTo>
                    <a:pt x="38" y="0"/>
                    <a:pt x="39" y="2"/>
                    <a:pt x="39" y="4"/>
                  </a:cubicBezTo>
                  <a:cubicBezTo>
                    <a:pt x="39" y="5"/>
                    <a:pt x="38" y="7"/>
                    <a:pt x="36" y="7"/>
                  </a:cubicBezTo>
                  <a:cubicBezTo>
                    <a:pt x="6" y="7"/>
                    <a:pt x="6" y="7"/>
                    <a:pt x="6" y="7"/>
                  </a:cubicBezTo>
                  <a:cubicBezTo>
                    <a:pt x="7" y="142"/>
                    <a:pt x="7" y="142"/>
                    <a:pt x="7" y="142"/>
                  </a:cubicBezTo>
                  <a:cubicBezTo>
                    <a:pt x="7" y="151"/>
                    <a:pt x="14" y="158"/>
                    <a:pt x="23" y="158"/>
                  </a:cubicBezTo>
                  <a:cubicBezTo>
                    <a:pt x="138" y="158"/>
                    <a:pt x="138" y="158"/>
                    <a:pt x="138" y="158"/>
                  </a:cubicBezTo>
                  <a:cubicBezTo>
                    <a:pt x="138" y="23"/>
                    <a:pt x="138" y="23"/>
                    <a:pt x="138" y="23"/>
                  </a:cubicBezTo>
                  <a:cubicBezTo>
                    <a:pt x="138" y="14"/>
                    <a:pt x="130" y="7"/>
                    <a:pt x="121" y="7"/>
                  </a:cubicBezTo>
                  <a:cubicBezTo>
                    <a:pt x="108" y="7"/>
                    <a:pt x="108" y="7"/>
                    <a:pt x="108" y="7"/>
                  </a:cubicBezTo>
                  <a:cubicBezTo>
                    <a:pt x="107" y="7"/>
                    <a:pt x="105" y="5"/>
                    <a:pt x="105" y="4"/>
                  </a:cubicBezTo>
                  <a:cubicBezTo>
                    <a:pt x="105" y="2"/>
                    <a:pt x="107" y="0"/>
                    <a:pt x="108" y="0"/>
                  </a:cubicBezTo>
                  <a:cubicBezTo>
                    <a:pt x="121" y="0"/>
                    <a:pt x="121" y="0"/>
                    <a:pt x="121" y="0"/>
                  </a:cubicBezTo>
                  <a:cubicBezTo>
                    <a:pt x="134" y="0"/>
                    <a:pt x="144" y="11"/>
                    <a:pt x="144" y="23"/>
                  </a:cubicBezTo>
                  <a:cubicBezTo>
                    <a:pt x="144" y="31"/>
                    <a:pt x="144" y="31"/>
                    <a:pt x="144" y="31"/>
                  </a:cubicBezTo>
                  <a:cubicBezTo>
                    <a:pt x="144" y="161"/>
                    <a:pt x="144" y="161"/>
                    <a:pt x="144" y="161"/>
                  </a:cubicBezTo>
                  <a:cubicBezTo>
                    <a:pt x="144" y="163"/>
                    <a:pt x="143" y="165"/>
                    <a:pt x="141"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2" name="Freeform 308">
              <a:extLst>
                <a:ext uri="{FF2B5EF4-FFF2-40B4-BE49-F238E27FC236}">
                  <a16:creationId xmlns:a16="http://schemas.microsoft.com/office/drawing/2014/main" id="{CAA5236D-BD6C-C977-05D1-23A3B2203148}"/>
                </a:ext>
              </a:extLst>
            </p:cNvPr>
            <p:cNvSpPr>
              <a:spLocks/>
            </p:cNvSpPr>
            <p:nvPr/>
          </p:nvSpPr>
          <p:spPr bwMode="auto">
            <a:xfrm>
              <a:off x="6678" y="3676"/>
              <a:ext cx="190" cy="20"/>
            </a:xfrm>
            <a:custGeom>
              <a:avLst/>
              <a:gdLst>
                <a:gd name="T0" fmla="*/ 62 w 66"/>
                <a:gd name="T1" fmla="*/ 7 h 7"/>
                <a:gd name="T2" fmla="*/ 3 w 66"/>
                <a:gd name="T3" fmla="*/ 7 h 7"/>
                <a:gd name="T4" fmla="*/ 0 w 66"/>
                <a:gd name="T5" fmla="*/ 3 h 7"/>
                <a:gd name="T6" fmla="*/ 3 w 66"/>
                <a:gd name="T7" fmla="*/ 0 h 7"/>
                <a:gd name="T8" fmla="*/ 62 w 66"/>
                <a:gd name="T9" fmla="*/ 0 h 7"/>
                <a:gd name="T10" fmla="*/ 66 w 66"/>
                <a:gd name="T11" fmla="*/ 3 h 7"/>
                <a:gd name="T12" fmla="*/ 62 w 66"/>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66" h="7">
                  <a:moveTo>
                    <a:pt x="62" y="7"/>
                  </a:moveTo>
                  <a:cubicBezTo>
                    <a:pt x="3" y="7"/>
                    <a:pt x="3" y="7"/>
                    <a:pt x="3" y="7"/>
                  </a:cubicBezTo>
                  <a:cubicBezTo>
                    <a:pt x="1" y="7"/>
                    <a:pt x="0" y="5"/>
                    <a:pt x="0" y="3"/>
                  </a:cubicBezTo>
                  <a:cubicBezTo>
                    <a:pt x="0" y="1"/>
                    <a:pt x="1" y="0"/>
                    <a:pt x="3" y="0"/>
                  </a:cubicBezTo>
                  <a:cubicBezTo>
                    <a:pt x="62" y="0"/>
                    <a:pt x="62" y="0"/>
                    <a:pt x="62" y="0"/>
                  </a:cubicBezTo>
                  <a:cubicBezTo>
                    <a:pt x="64" y="0"/>
                    <a:pt x="66" y="1"/>
                    <a:pt x="66" y="3"/>
                  </a:cubicBezTo>
                  <a:cubicBezTo>
                    <a:pt x="66" y="5"/>
                    <a:pt x="64" y="7"/>
                    <a:pt x="6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3" name="Freeform 309">
              <a:extLst>
                <a:ext uri="{FF2B5EF4-FFF2-40B4-BE49-F238E27FC236}">
                  <a16:creationId xmlns:a16="http://schemas.microsoft.com/office/drawing/2014/main" id="{CB92F867-C993-A3B1-6D2E-03A8A7DD0A19}"/>
                </a:ext>
              </a:extLst>
            </p:cNvPr>
            <p:cNvSpPr>
              <a:spLocks/>
            </p:cNvSpPr>
            <p:nvPr/>
          </p:nvSpPr>
          <p:spPr bwMode="auto">
            <a:xfrm>
              <a:off x="6678" y="3734"/>
              <a:ext cx="190" cy="17"/>
            </a:xfrm>
            <a:custGeom>
              <a:avLst/>
              <a:gdLst>
                <a:gd name="T0" fmla="*/ 62 w 66"/>
                <a:gd name="T1" fmla="*/ 6 h 6"/>
                <a:gd name="T2" fmla="*/ 3 w 66"/>
                <a:gd name="T3" fmla="*/ 6 h 6"/>
                <a:gd name="T4" fmla="*/ 0 w 66"/>
                <a:gd name="T5" fmla="*/ 3 h 6"/>
                <a:gd name="T6" fmla="*/ 3 w 66"/>
                <a:gd name="T7" fmla="*/ 0 h 6"/>
                <a:gd name="T8" fmla="*/ 62 w 66"/>
                <a:gd name="T9" fmla="*/ 0 h 6"/>
                <a:gd name="T10" fmla="*/ 66 w 66"/>
                <a:gd name="T11" fmla="*/ 3 h 6"/>
                <a:gd name="T12" fmla="*/ 62 w 66"/>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66" h="6">
                  <a:moveTo>
                    <a:pt x="62" y="6"/>
                  </a:moveTo>
                  <a:cubicBezTo>
                    <a:pt x="3" y="6"/>
                    <a:pt x="3" y="6"/>
                    <a:pt x="3" y="6"/>
                  </a:cubicBezTo>
                  <a:cubicBezTo>
                    <a:pt x="1" y="6"/>
                    <a:pt x="0" y="5"/>
                    <a:pt x="0" y="3"/>
                  </a:cubicBezTo>
                  <a:cubicBezTo>
                    <a:pt x="0" y="1"/>
                    <a:pt x="1" y="0"/>
                    <a:pt x="3" y="0"/>
                  </a:cubicBezTo>
                  <a:cubicBezTo>
                    <a:pt x="62" y="0"/>
                    <a:pt x="62" y="0"/>
                    <a:pt x="62" y="0"/>
                  </a:cubicBezTo>
                  <a:cubicBezTo>
                    <a:pt x="64" y="0"/>
                    <a:pt x="66" y="1"/>
                    <a:pt x="66" y="3"/>
                  </a:cubicBezTo>
                  <a:cubicBezTo>
                    <a:pt x="66" y="5"/>
                    <a:pt x="64" y="6"/>
                    <a:pt x="6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4" name="Freeform 310">
              <a:extLst>
                <a:ext uri="{FF2B5EF4-FFF2-40B4-BE49-F238E27FC236}">
                  <a16:creationId xmlns:a16="http://schemas.microsoft.com/office/drawing/2014/main" id="{BBBCF307-D94E-0509-EB8D-FD69ECF2B4B5}"/>
                </a:ext>
              </a:extLst>
            </p:cNvPr>
            <p:cNvSpPr>
              <a:spLocks/>
            </p:cNvSpPr>
            <p:nvPr/>
          </p:nvSpPr>
          <p:spPr bwMode="auto">
            <a:xfrm>
              <a:off x="6678" y="3788"/>
              <a:ext cx="190" cy="20"/>
            </a:xfrm>
            <a:custGeom>
              <a:avLst/>
              <a:gdLst>
                <a:gd name="T0" fmla="*/ 62 w 66"/>
                <a:gd name="T1" fmla="*/ 7 h 7"/>
                <a:gd name="T2" fmla="*/ 3 w 66"/>
                <a:gd name="T3" fmla="*/ 7 h 7"/>
                <a:gd name="T4" fmla="*/ 0 w 66"/>
                <a:gd name="T5" fmla="*/ 4 h 7"/>
                <a:gd name="T6" fmla="*/ 3 w 66"/>
                <a:gd name="T7" fmla="*/ 0 h 7"/>
                <a:gd name="T8" fmla="*/ 62 w 66"/>
                <a:gd name="T9" fmla="*/ 0 h 7"/>
                <a:gd name="T10" fmla="*/ 66 w 66"/>
                <a:gd name="T11" fmla="*/ 4 h 7"/>
                <a:gd name="T12" fmla="*/ 62 w 66"/>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66" h="7">
                  <a:moveTo>
                    <a:pt x="62" y="7"/>
                  </a:moveTo>
                  <a:cubicBezTo>
                    <a:pt x="3" y="7"/>
                    <a:pt x="3" y="7"/>
                    <a:pt x="3" y="7"/>
                  </a:cubicBezTo>
                  <a:cubicBezTo>
                    <a:pt x="1" y="7"/>
                    <a:pt x="0" y="5"/>
                    <a:pt x="0" y="4"/>
                  </a:cubicBezTo>
                  <a:cubicBezTo>
                    <a:pt x="0" y="2"/>
                    <a:pt x="1" y="0"/>
                    <a:pt x="3" y="0"/>
                  </a:cubicBezTo>
                  <a:cubicBezTo>
                    <a:pt x="62" y="0"/>
                    <a:pt x="62" y="0"/>
                    <a:pt x="62" y="0"/>
                  </a:cubicBezTo>
                  <a:cubicBezTo>
                    <a:pt x="64" y="0"/>
                    <a:pt x="66" y="2"/>
                    <a:pt x="66" y="4"/>
                  </a:cubicBezTo>
                  <a:cubicBezTo>
                    <a:pt x="66" y="5"/>
                    <a:pt x="64" y="7"/>
                    <a:pt x="6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5" name="Freeform 311">
              <a:extLst>
                <a:ext uri="{FF2B5EF4-FFF2-40B4-BE49-F238E27FC236}">
                  <a16:creationId xmlns:a16="http://schemas.microsoft.com/office/drawing/2014/main" id="{F7A31AEB-A423-DB42-7DC5-04C68F56BCD0}"/>
                </a:ext>
              </a:extLst>
            </p:cNvPr>
            <p:cNvSpPr>
              <a:spLocks/>
            </p:cNvSpPr>
            <p:nvPr/>
          </p:nvSpPr>
          <p:spPr bwMode="auto">
            <a:xfrm>
              <a:off x="6678" y="3846"/>
              <a:ext cx="190" cy="20"/>
            </a:xfrm>
            <a:custGeom>
              <a:avLst/>
              <a:gdLst>
                <a:gd name="T0" fmla="*/ 62 w 66"/>
                <a:gd name="T1" fmla="*/ 7 h 7"/>
                <a:gd name="T2" fmla="*/ 3 w 66"/>
                <a:gd name="T3" fmla="*/ 7 h 7"/>
                <a:gd name="T4" fmla="*/ 0 w 66"/>
                <a:gd name="T5" fmla="*/ 3 h 7"/>
                <a:gd name="T6" fmla="*/ 3 w 66"/>
                <a:gd name="T7" fmla="*/ 0 h 7"/>
                <a:gd name="T8" fmla="*/ 62 w 66"/>
                <a:gd name="T9" fmla="*/ 0 h 7"/>
                <a:gd name="T10" fmla="*/ 66 w 66"/>
                <a:gd name="T11" fmla="*/ 3 h 7"/>
                <a:gd name="T12" fmla="*/ 62 w 66"/>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66" h="7">
                  <a:moveTo>
                    <a:pt x="62" y="7"/>
                  </a:moveTo>
                  <a:cubicBezTo>
                    <a:pt x="3" y="7"/>
                    <a:pt x="3" y="7"/>
                    <a:pt x="3" y="7"/>
                  </a:cubicBezTo>
                  <a:cubicBezTo>
                    <a:pt x="1" y="7"/>
                    <a:pt x="0" y="5"/>
                    <a:pt x="0" y="3"/>
                  </a:cubicBezTo>
                  <a:cubicBezTo>
                    <a:pt x="0" y="2"/>
                    <a:pt x="1" y="0"/>
                    <a:pt x="3" y="0"/>
                  </a:cubicBezTo>
                  <a:cubicBezTo>
                    <a:pt x="62" y="0"/>
                    <a:pt x="62" y="0"/>
                    <a:pt x="62" y="0"/>
                  </a:cubicBezTo>
                  <a:cubicBezTo>
                    <a:pt x="64" y="0"/>
                    <a:pt x="66" y="2"/>
                    <a:pt x="66" y="3"/>
                  </a:cubicBezTo>
                  <a:cubicBezTo>
                    <a:pt x="66" y="5"/>
                    <a:pt x="64" y="7"/>
                    <a:pt x="6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6" name="Freeform 312">
              <a:extLst>
                <a:ext uri="{FF2B5EF4-FFF2-40B4-BE49-F238E27FC236}">
                  <a16:creationId xmlns:a16="http://schemas.microsoft.com/office/drawing/2014/main" id="{8D1DE6C3-FB71-5587-044F-5E0D891806EE}"/>
                </a:ext>
              </a:extLst>
            </p:cNvPr>
            <p:cNvSpPr>
              <a:spLocks/>
            </p:cNvSpPr>
            <p:nvPr/>
          </p:nvSpPr>
          <p:spPr bwMode="auto">
            <a:xfrm>
              <a:off x="6640" y="3846"/>
              <a:ext cx="17" cy="20"/>
            </a:xfrm>
            <a:custGeom>
              <a:avLst/>
              <a:gdLst>
                <a:gd name="T0" fmla="*/ 3 w 6"/>
                <a:gd name="T1" fmla="*/ 7 h 7"/>
                <a:gd name="T2" fmla="*/ 1 w 6"/>
                <a:gd name="T3" fmla="*/ 6 h 7"/>
                <a:gd name="T4" fmla="*/ 0 w 6"/>
                <a:gd name="T5" fmla="*/ 5 h 7"/>
                <a:gd name="T6" fmla="*/ 0 w 6"/>
                <a:gd name="T7" fmla="*/ 3 h 7"/>
                <a:gd name="T8" fmla="*/ 0 w 6"/>
                <a:gd name="T9" fmla="*/ 3 h 7"/>
                <a:gd name="T10" fmla="*/ 0 w 6"/>
                <a:gd name="T11" fmla="*/ 2 h 7"/>
                <a:gd name="T12" fmla="*/ 0 w 6"/>
                <a:gd name="T13" fmla="*/ 2 h 7"/>
                <a:gd name="T14" fmla="*/ 1 w 6"/>
                <a:gd name="T15" fmla="*/ 1 h 7"/>
                <a:gd name="T16" fmla="*/ 5 w 6"/>
                <a:gd name="T17" fmla="*/ 1 h 7"/>
                <a:gd name="T18" fmla="*/ 6 w 6"/>
                <a:gd name="T19" fmla="*/ 3 h 7"/>
                <a:gd name="T20" fmla="*/ 6 w 6"/>
                <a:gd name="T21" fmla="*/ 5 h 7"/>
                <a:gd name="T22" fmla="*/ 5 w 6"/>
                <a:gd name="T23" fmla="*/ 6 h 7"/>
                <a:gd name="T24" fmla="*/ 3 w 6"/>
                <a:gd name="T25"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7">
                  <a:moveTo>
                    <a:pt x="3" y="7"/>
                  </a:moveTo>
                  <a:cubicBezTo>
                    <a:pt x="2" y="7"/>
                    <a:pt x="1" y="6"/>
                    <a:pt x="1" y="6"/>
                  </a:cubicBezTo>
                  <a:cubicBezTo>
                    <a:pt x="0" y="5"/>
                    <a:pt x="0" y="5"/>
                    <a:pt x="0" y="5"/>
                  </a:cubicBezTo>
                  <a:cubicBezTo>
                    <a:pt x="0" y="4"/>
                    <a:pt x="0" y="4"/>
                    <a:pt x="0" y="3"/>
                  </a:cubicBezTo>
                  <a:cubicBezTo>
                    <a:pt x="0" y="3"/>
                    <a:pt x="0" y="3"/>
                    <a:pt x="0" y="3"/>
                  </a:cubicBezTo>
                  <a:cubicBezTo>
                    <a:pt x="0" y="3"/>
                    <a:pt x="0" y="2"/>
                    <a:pt x="0" y="2"/>
                  </a:cubicBezTo>
                  <a:cubicBezTo>
                    <a:pt x="0" y="2"/>
                    <a:pt x="0" y="2"/>
                    <a:pt x="0" y="2"/>
                  </a:cubicBezTo>
                  <a:cubicBezTo>
                    <a:pt x="0" y="1"/>
                    <a:pt x="1" y="1"/>
                    <a:pt x="1" y="1"/>
                  </a:cubicBezTo>
                  <a:cubicBezTo>
                    <a:pt x="2" y="0"/>
                    <a:pt x="4" y="0"/>
                    <a:pt x="5" y="1"/>
                  </a:cubicBezTo>
                  <a:cubicBezTo>
                    <a:pt x="6" y="2"/>
                    <a:pt x="6" y="3"/>
                    <a:pt x="6" y="3"/>
                  </a:cubicBezTo>
                  <a:cubicBezTo>
                    <a:pt x="6" y="4"/>
                    <a:pt x="6" y="4"/>
                    <a:pt x="6" y="5"/>
                  </a:cubicBezTo>
                  <a:cubicBezTo>
                    <a:pt x="6" y="5"/>
                    <a:pt x="6" y="5"/>
                    <a:pt x="5" y="6"/>
                  </a:cubicBezTo>
                  <a:cubicBezTo>
                    <a:pt x="5" y="6"/>
                    <a:pt x="4" y="7"/>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7" name="Freeform 313">
              <a:extLst>
                <a:ext uri="{FF2B5EF4-FFF2-40B4-BE49-F238E27FC236}">
                  <a16:creationId xmlns:a16="http://schemas.microsoft.com/office/drawing/2014/main" id="{8AED5947-BF63-C1C9-1060-29EA14411184}"/>
                </a:ext>
              </a:extLst>
            </p:cNvPr>
            <p:cNvSpPr>
              <a:spLocks/>
            </p:cNvSpPr>
            <p:nvPr/>
          </p:nvSpPr>
          <p:spPr bwMode="auto">
            <a:xfrm>
              <a:off x="6640" y="3788"/>
              <a:ext cx="17" cy="20"/>
            </a:xfrm>
            <a:custGeom>
              <a:avLst/>
              <a:gdLst>
                <a:gd name="T0" fmla="*/ 3 w 6"/>
                <a:gd name="T1" fmla="*/ 7 h 7"/>
                <a:gd name="T2" fmla="*/ 1 w 6"/>
                <a:gd name="T3" fmla="*/ 6 h 7"/>
                <a:gd name="T4" fmla="*/ 0 w 6"/>
                <a:gd name="T5" fmla="*/ 5 h 7"/>
                <a:gd name="T6" fmla="*/ 0 w 6"/>
                <a:gd name="T7" fmla="*/ 4 h 7"/>
                <a:gd name="T8" fmla="*/ 0 w 6"/>
                <a:gd name="T9" fmla="*/ 3 h 7"/>
                <a:gd name="T10" fmla="*/ 0 w 6"/>
                <a:gd name="T11" fmla="*/ 2 h 7"/>
                <a:gd name="T12" fmla="*/ 0 w 6"/>
                <a:gd name="T13" fmla="*/ 2 h 7"/>
                <a:gd name="T14" fmla="*/ 1 w 6"/>
                <a:gd name="T15" fmla="*/ 1 h 7"/>
                <a:gd name="T16" fmla="*/ 5 w 6"/>
                <a:gd name="T17" fmla="*/ 1 h 7"/>
                <a:gd name="T18" fmla="*/ 6 w 6"/>
                <a:gd name="T19" fmla="*/ 4 h 7"/>
                <a:gd name="T20" fmla="*/ 6 w 6"/>
                <a:gd name="T21" fmla="*/ 5 h 7"/>
                <a:gd name="T22" fmla="*/ 5 w 6"/>
                <a:gd name="T23" fmla="*/ 6 h 7"/>
                <a:gd name="T24" fmla="*/ 3 w 6"/>
                <a:gd name="T25"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7">
                  <a:moveTo>
                    <a:pt x="3" y="7"/>
                  </a:moveTo>
                  <a:cubicBezTo>
                    <a:pt x="2" y="7"/>
                    <a:pt x="1" y="7"/>
                    <a:pt x="1" y="6"/>
                  </a:cubicBezTo>
                  <a:cubicBezTo>
                    <a:pt x="0" y="6"/>
                    <a:pt x="0" y="5"/>
                    <a:pt x="0" y="5"/>
                  </a:cubicBezTo>
                  <a:cubicBezTo>
                    <a:pt x="0" y="5"/>
                    <a:pt x="0" y="4"/>
                    <a:pt x="0" y="4"/>
                  </a:cubicBezTo>
                  <a:cubicBezTo>
                    <a:pt x="0" y="3"/>
                    <a:pt x="0" y="3"/>
                    <a:pt x="0" y="3"/>
                  </a:cubicBezTo>
                  <a:cubicBezTo>
                    <a:pt x="0" y="3"/>
                    <a:pt x="0" y="3"/>
                    <a:pt x="0" y="2"/>
                  </a:cubicBezTo>
                  <a:cubicBezTo>
                    <a:pt x="0" y="2"/>
                    <a:pt x="0" y="2"/>
                    <a:pt x="0" y="2"/>
                  </a:cubicBezTo>
                  <a:cubicBezTo>
                    <a:pt x="0" y="2"/>
                    <a:pt x="1" y="1"/>
                    <a:pt x="1" y="1"/>
                  </a:cubicBezTo>
                  <a:cubicBezTo>
                    <a:pt x="2" y="0"/>
                    <a:pt x="4" y="0"/>
                    <a:pt x="5" y="1"/>
                  </a:cubicBezTo>
                  <a:cubicBezTo>
                    <a:pt x="6" y="2"/>
                    <a:pt x="6" y="3"/>
                    <a:pt x="6" y="4"/>
                  </a:cubicBezTo>
                  <a:cubicBezTo>
                    <a:pt x="6" y="4"/>
                    <a:pt x="6" y="5"/>
                    <a:pt x="6" y="5"/>
                  </a:cubicBezTo>
                  <a:cubicBezTo>
                    <a:pt x="6" y="5"/>
                    <a:pt x="6" y="6"/>
                    <a:pt x="5" y="6"/>
                  </a:cubicBezTo>
                  <a:cubicBezTo>
                    <a:pt x="5" y="7"/>
                    <a:pt x="4" y="7"/>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8" name="Freeform 314">
              <a:extLst>
                <a:ext uri="{FF2B5EF4-FFF2-40B4-BE49-F238E27FC236}">
                  <a16:creationId xmlns:a16="http://schemas.microsoft.com/office/drawing/2014/main" id="{EC680BEB-ED66-376A-8C1F-06CED6D0AE84}"/>
                </a:ext>
              </a:extLst>
            </p:cNvPr>
            <p:cNvSpPr>
              <a:spLocks/>
            </p:cNvSpPr>
            <p:nvPr/>
          </p:nvSpPr>
          <p:spPr bwMode="auto">
            <a:xfrm>
              <a:off x="6640" y="3734"/>
              <a:ext cx="17" cy="17"/>
            </a:xfrm>
            <a:custGeom>
              <a:avLst/>
              <a:gdLst>
                <a:gd name="T0" fmla="*/ 3 w 6"/>
                <a:gd name="T1" fmla="*/ 6 h 6"/>
                <a:gd name="T2" fmla="*/ 1 w 6"/>
                <a:gd name="T3" fmla="*/ 5 h 6"/>
                <a:gd name="T4" fmla="*/ 0 w 6"/>
                <a:gd name="T5" fmla="*/ 4 h 6"/>
                <a:gd name="T6" fmla="*/ 0 w 6"/>
                <a:gd name="T7" fmla="*/ 3 h 6"/>
                <a:gd name="T8" fmla="*/ 0 w 6"/>
                <a:gd name="T9" fmla="*/ 2 h 6"/>
                <a:gd name="T10" fmla="*/ 0 w 6"/>
                <a:gd name="T11" fmla="*/ 2 h 6"/>
                <a:gd name="T12" fmla="*/ 0 w 6"/>
                <a:gd name="T13" fmla="*/ 1 h 6"/>
                <a:gd name="T14" fmla="*/ 1 w 6"/>
                <a:gd name="T15" fmla="*/ 1 h 6"/>
                <a:gd name="T16" fmla="*/ 2 w 6"/>
                <a:gd name="T17" fmla="*/ 0 h 6"/>
                <a:gd name="T18" fmla="*/ 4 w 6"/>
                <a:gd name="T19" fmla="*/ 0 h 6"/>
                <a:gd name="T20" fmla="*/ 5 w 6"/>
                <a:gd name="T21" fmla="*/ 1 h 6"/>
                <a:gd name="T22" fmla="*/ 6 w 6"/>
                <a:gd name="T23" fmla="*/ 3 h 6"/>
                <a:gd name="T24" fmla="*/ 6 w 6"/>
                <a:gd name="T25" fmla="*/ 4 h 6"/>
                <a:gd name="T26" fmla="*/ 5 w 6"/>
                <a:gd name="T27" fmla="*/ 5 h 6"/>
                <a:gd name="T28" fmla="*/ 3 w 6"/>
                <a:gd name="T2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3" y="6"/>
                  </a:moveTo>
                  <a:cubicBezTo>
                    <a:pt x="2" y="6"/>
                    <a:pt x="1" y="6"/>
                    <a:pt x="1" y="5"/>
                  </a:cubicBezTo>
                  <a:cubicBezTo>
                    <a:pt x="0" y="5"/>
                    <a:pt x="0" y="5"/>
                    <a:pt x="0" y="4"/>
                  </a:cubicBezTo>
                  <a:cubicBezTo>
                    <a:pt x="0" y="4"/>
                    <a:pt x="0" y="3"/>
                    <a:pt x="0" y="3"/>
                  </a:cubicBezTo>
                  <a:cubicBezTo>
                    <a:pt x="0" y="3"/>
                    <a:pt x="0" y="3"/>
                    <a:pt x="0" y="2"/>
                  </a:cubicBezTo>
                  <a:cubicBezTo>
                    <a:pt x="0" y="2"/>
                    <a:pt x="0" y="2"/>
                    <a:pt x="0" y="2"/>
                  </a:cubicBezTo>
                  <a:cubicBezTo>
                    <a:pt x="0" y="1"/>
                    <a:pt x="0" y="1"/>
                    <a:pt x="0" y="1"/>
                  </a:cubicBezTo>
                  <a:cubicBezTo>
                    <a:pt x="0" y="1"/>
                    <a:pt x="1" y="1"/>
                    <a:pt x="1" y="1"/>
                  </a:cubicBezTo>
                  <a:cubicBezTo>
                    <a:pt x="1" y="0"/>
                    <a:pt x="1" y="0"/>
                    <a:pt x="2" y="0"/>
                  </a:cubicBezTo>
                  <a:cubicBezTo>
                    <a:pt x="3" y="0"/>
                    <a:pt x="4" y="0"/>
                    <a:pt x="4" y="0"/>
                  </a:cubicBezTo>
                  <a:cubicBezTo>
                    <a:pt x="5" y="0"/>
                    <a:pt x="5" y="0"/>
                    <a:pt x="5" y="1"/>
                  </a:cubicBezTo>
                  <a:cubicBezTo>
                    <a:pt x="6" y="1"/>
                    <a:pt x="6" y="2"/>
                    <a:pt x="6" y="3"/>
                  </a:cubicBezTo>
                  <a:cubicBezTo>
                    <a:pt x="6" y="3"/>
                    <a:pt x="6" y="4"/>
                    <a:pt x="6" y="4"/>
                  </a:cubicBezTo>
                  <a:cubicBezTo>
                    <a:pt x="6" y="5"/>
                    <a:pt x="6" y="5"/>
                    <a:pt x="5" y="5"/>
                  </a:cubicBezTo>
                  <a:cubicBezTo>
                    <a:pt x="5" y="6"/>
                    <a:pt x="4" y="6"/>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9" name="Freeform 315">
              <a:extLst>
                <a:ext uri="{FF2B5EF4-FFF2-40B4-BE49-F238E27FC236}">
                  <a16:creationId xmlns:a16="http://schemas.microsoft.com/office/drawing/2014/main" id="{AA58B458-2061-EB5E-A100-A71C98BD7AEC}"/>
                </a:ext>
              </a:extLst>
            </p:cNvPr>
            <p:cNvSpPr>
              <a:spLocks/>
            </p:cNvSpPr>
            <p:nvPr/>
          </p:nvSpPr>
          <p:spPr bwMode="auto">
            <a:xfrm>
              <a:off x="6640" y="3676"/>
              <a:ext cx="17" cy="20"/>
            </a:xfrm>
            <a:custGeom>
              <a:avLst/>
              <a:gdLst>
                <a:gd name="T0" fmla="*/ 3 w 6"/>
                <a:gd name="T1" fmla="*/ 7 h 7"/>
                <a:gd name="T2" fmla="*/ 1 w 6"/>
                <a:gd name="T3" fmla="*/ 6 h 7"/>
                <a:gd name="T4" fmla="*/ 0 w 6"/>
                <a:gd name="T5" fmla="*/ 4 h 7"/>
                <a:gd name="T6" fmla="*/ 0 w 6"/>
                <a:gd name="T7" fmla="*/ 3 h 7"/>
                <a:gd name="T8" fmla="*/ 1 w 6"/>
                <a:gd name="T9" fmla="*/ 1 h 7"/>
                <a:gd name="T10" fmla="*/ 2 w 6"/>
                <a:gd name="T11" fmla="*/ 0 h 7"/>
                <a:gd name="T12" fmla="*/ 4 w 6"/>
                <a:gd name="T13" fmla="*/ 0 h 7"/>
                <a:gd name="T14" fmla="*/ 5 w 6"/>
                <a:gd name="T15" fmla="*/ 1 h 7"/>
                <a:gd name="T16" fmla="*/ 6 w 6"/>
                <a:gd name="T17" fmla="*/ 2 h 7"/>
                <a:gd name="T18" fmla="*/ 6 w 6"/>
                <a:gd name="T19" fmla="*/ 3 h 7"/>
                <a:gd name="T20" fmla="*/ 6 w 6"/>
                <a:gd name="T21" fmla="*/ 4 h 7"/>
                <a:gd name="T22" fmla="*/ 5 w 6"/>
                <a:gd name="T23" fmla="*/ 6 h 7"/>
                <a:gd name="T24" fmla="*/ 3 w 6"/>
                <a:gd name="T25"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7">
                  <a:moveTo>
                    <a:pt x="3" y="7"/>
                  </a:moveTo>
                  <a:cubicBezTo>
                    <a:pt x="2" y="7"/>
                    <a:pt x="1" y="6"/>
                    <a:pt x="1" y="6"/>
                  </a:cubicBezTo>
                  <a:cubicBezTo>
                    <a:pt x="0" y="5"/>
                    <a:pt x="0" y="5"/>
                    <a:pt x="0" y="4"/>
                  </a:cubicBezTo>
                  <a:cubicBezTo>
                    <a:pt x="0" y="4"/>
                    <a:pt x="0" y="4"/>
                    <a:pt x="0" y="3"/>
                  </a:cubicBezTo>
                  <a:cubicBezTo>
                    <a:pt x="0" y="2"/>
                    <a:pt x="0" y="2"/>
                    <a:pt x="1" y="1"/>
                  </a:cubicBezTo>
                  <a:cubicBezTo>
                    <a:pt x="1" y="1"/>
                    <a:pt x="1" y="0"/>
                    <a:pt x="2" y="0"/>
                  </a:cubicBezTo>
                  <a:cubicBezTo>
                    <a:pt x="3" y="0"/>
                    <a:pt x="4" y="0"/>
                    <a:pt x="4" y="0"/>
                  </a:cubicBezTo>
                  <a:cubicBezTo>
                    <a:pt x="5" y="0"/>
                    <a:pt x="5" y="1"/>
                    <a:pt x="5" y="1"/>
                  </a:cubicBezTo>
                  <a:cubicBezTo>
                    <a:pt x="6" y="1"/>
                    <a:pt x="6" y="2"/>
                    <a:pt x="6" y="2"/>
                  </a:cubicBezTo>
                  <a:cubicBezTo>
                    <a:pt x="6" y="2"/>
                    <a:pt x="6" y="3"/>
                    <a:pt x="6" y="3"/>
                  </a:cubicBezTo>
                  <a:cubicBezTo>
                    <a:pt x="6" y="4"/>
                    <a:pt x="6" y="4"/>
                    <a:pt x="6" y="4"/>
                  </a:cubicBezTo>
                  <a:cubicBezTo>
                    <a:pt x="6" y="5"/>
                    <a:pt x="6" y="5"/>
                    <a:pt x="5" y="6"/>
                  </a:cubicBezTo>
                  <a:cubicBezTo>
                    <a:pt x="5" y="6"/>
                    <a:pt x="4" y="7"/>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0" name="Freeform 316">
              <a:extLst>
                <a:ext uri="{FF2B5EF4-FFF2-40B4-BE49-F238E27FC236}">
                  <a16:creationId xmlns:a16="http://schemas.microsoft.com/office/drawing/2014/main" id="{88857B76-027D-315B-F88D-67F4640C79F4}"/>
                </a:ext>
              </a:extLst>
            </p:cNvPr>
            <p:cNvSpPr>
              <a:spLocks noEditPoints="1"/>
            </p:cNvSpPr>
            <p:nvPr/>
          </p:nvSpPr>
          <p:spPr bwMode="auto">
            <a:xfrm>
              <a:off x="6640" y="3432"/>
              <a:ext cx="228" cy="169"/>
            </a:xfrm>
            <a:custGeom>
              <a:avLst/>
              <a:gdLst>
                <a:gd name="T0" fmla="*/ 75 w 79"/>
                <a:gd name="T1" fmla="*/ 59 h 59"/>
                <a:gd name="T2" fmla="*/ 3 w 79"/>
                <a:gd name="T3" fmla="*/ 59 h 59"/>
                <a:gd name="T4" fmla="*/ 0 w 79"/>
                <a:gd name="T5" fmla="*/ 55 h 59"/>
                <a:gd name="T6" fmla="*/ 0 w 79"/>
                <a:gd name="T7" fmla="*/ 29 h 59"/>
                <a:gd name="T8" fmla="*/ 3 w 79"/>
                <a:gd name="T9" fmla="*/ 26 h 59"/>
                <a:gd name="T10" fmla="*/ 19 w 79"/>
                <a:gd name="T11" fmla="*/ 26 h 59"/>
                <a:gd name="T12" fmla="*/ 19 w 79"/>
                <a:gd name="T13" fmla="*/ 19 h 59"/>
                <a:gd name="T14" fmla="*/ 39 w 79"/>
                <a:gd name="T15" fmla="*/ 0 h 59"/>
                <a:gd name="T16" fmla="*/ 59 w 79"/>
                <a:gd name="T17" fmla="*/ 19 h 59"/>
                <a:gd name="T18" fmla="*/ 59 w 79"/>
                <a:gd name="T19" fmla="*/ 26 h 59"/>
                <a:gd name="T20" fmla="*/ 75 w 79"/>
                <a:gd name="T21" fmla="*/ 26 h 59"/>
                <a:gd name="T22" fmla="*/ 79 w 79"/>
                <a:gd name="T23" fmla="*/ 29 h 59"/>
                <a:gd name="T24" fmla="*/ 79 w 79"/>
                <a:gd name="T25" fmla="*/ 55 h 59"/>
                <a:gd name="T26" fmla="*/ 75 w 79"/>
                <a:gd name="T27" fmla="*/ 59 h 59"/>
                <a:gd name="T28" fmla="*/ 6 w 79"/>
                <a:gd name="T29" fmla="*/ 52 h 59"/>
                <a:gd name="T30" fmla="*/ 72 w 79"/>
                <a:gd name="T31" fmla="*/ 52 h 59"/>
                <a:gd name="T32" fmla="*/ 72 w 79"/>
                <a:gd name="T33" fmla="*/ 32 h 59"/>
                <a:gd name="T34" fmla="*/ 56 w 79"/>
                <a:gd name="T35" fmla="*/ 32 h 59"/>
                <a:gd name="T36" fmla="*/ 52 w 79"/>
                <a:gd name="T37" fmla="*/ 29 h 59"/>
                <a:gd name="T38" fmla="*/ 52 w 79"/>
                <a:gd name="T39" fmla="*/ 19 h 59"/>
                <a:gd name="T40" fmla="*/ 39 w 79"/>
                <a:gd name="T41" fmla="*/ 6 h 59"/>
                <a:gd name="T42" fmla="*/ 26 w 79"/>
                <a:gd name="T43" fmla="*/ 19 h 59"/>
                <a:gd name="T44" fmla="*/ 26 w 79"/>
                <a:gd name="T45" fmla="*/ 29 h 59"/>
                <a:gd name="T46" fmla="*/ 23 w 79"/>
                <a:gd name="T47" fmla="*/ 32 h 59"/>
                <a:gd name="T48" fmla="*/ 6 w 79"/>
                <a:gd name="T49" fmla="*/ 32 h 59"/>
                <a:gd name="T50" fmla="*/ 6 w 79"/>
                <a:gd name="T51" fmla="*/ 5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 h="59">
                  <a:moveTo>
                    <a:pt x="75" y="59"/>
                  </a:moveTo>
                  <a:cubicBezTo>
                    <a:pt x="3" y="59"/>
                    <a:pt x="3" y="59"/>
                    <a:pt x="3" y="59"/>
                  </a:cubicBezTo>
                  <a:cubicBezTo>
                    <a:pt x="1" y="59"/>
                    <a:pt x="0" y="57"/>
                    <a:pt x="0" y="55"/>
                  </a:cubicBezTo>
                  <a:cubicBezTo>
                    <a:pt x="0" y="29"/>
                    <a:pt x="0" y="29"/>
                    <a:pt x="0" y="29"/>
                  </a:cubicBezTo>
                  <a:cubicBezTo>
                    <a:pt x="0" y="27"/>
                    <a:pt x="1" y="26"/>
                    <a:pt x="3" y="26"/>
                  </a:cubicBezTo>
                  <a:cubicBezTo>
                    <a:pt x="19" y="26"/>
                    <a:pt x="19" y="26"/>
                    <a:pt x="19" y="26"/>
                  </a:cubicBezTo>
                  <a:cubicBezTo>
                    <a:pt x="19" y="19"/>
                    <a:pt x="19" y="19"/>
                    <a:pt x="19" y="19"/>
                  </a:cubicBezTo>
                  <a:cubicBezTo>
                    <a:pt x="19" y="8"/>
                    <a:pt x="28" y="0"/>
                    <a:pt x="39" y="0"/>
                  </a:cubicBezTo>
                  <a:cubicBezTo>
                    <a:pt x="50" y="0"/>
                    <a:pt x="59" y="8"/>
                    <a:pt x="59" y="19"/>
                  </a:cubicBezTo>
                  <a:cubicBezTo>
                    <a:pt x="59" y="26"/>
                    <a:pt x="59" y="26"/>
                    <a:pt x="59" y="26"/>
                  </a:cubicBezTo>
                  <a:cubicBezTo>
                    <a:pt x="75" y="26"/>
                    <a:pt x="75" y="26"/>
                    <a:pt x="75" y="26"/>
                  </a:cubicBezTo>
                  <a:cubicBezTo>
                    <a:pt x="77" y="26"/>
                    <a:pt x="79" y="27"/>
                    <a:pt x="79" y="29"/>
                  </a:cubicBezTo>
                  <a:cubicBezTo>
                    <a:pt x="79" y="55"/>
                    <a:pt x="79" y="55"/>
                    <a:pt x="79" y="55"/>
                  </a:cubicBezTo>
                  <a:cubicBezTo>
                    <a:pt x="79" y="57"/>
                    <a:pt x="77" y="59"/>
                    <a:pt x="75" y="59"/>
                  </a:cubicBezTo>
                  <a:close/>
                  <a:moveTo>
                    <a:pt x="6" y="52"/>
                  </a:moveTo>
                  <a:cubicBezTo>
                    <a:pt x="72" y="52"/>
                    <a:pt x="72" y="52"/>
                    <a:pt x="72" y="52"/>
                  </a:cubicBezTo>
                  <a:cubicBezTo>
                    <a:pt x="72" y="32"/>
                    <a:pt x="72" y="32"/>
                    <a:pt x="72" y="32"/>
                  </a:cubicBezTo>
                  <a:cubicBezTo>
                    <a:pt x="56" y="32"/>
                    <a:pt x="56" y="32"/>
                    <a:pt x="56" y="32"/>
                  </a:cubicBezTo>
                  <a:cubicBezTo>
                    <a:pt x="54" y="32"/>
                    <a:pt x="52" y="31"/>
                    <a:pt x="52" y="29"/>
                  </a:cubicBezTo>
                  <a:cubicBezTo>
                    <a:pt x="52" y="19"/>
                    <a:pt x="52" y="19"/>
                    <a:pt x="52" y="19"/>
                  </a:cubicBezTo>
                  <a:cubicBezTo>
                    <a:pt x="52" y="12"/>
                    <a:pt x="46" y="6"/>
                    <a:pt x="39" y="6"/>
                  </a:cubicBezTo>
                  <a:cubicBezTo>
                    <a:pt x="32" y="6"/>
                    <a:pt x="26" y="12"/>
                    <a:pt x="26" y="19"/>
                  </a:cubicBezTo>
                  <a:cubicBezTo>
                    <a:pt x="26" y="29"/>
                    <a:pt x="26" y="29"/>
                    <a:pt x="26" y="29"/>
                  </a:cubicBezTo>
                  <a:cubicBezTo>
                    <a:pt x="26" y="31"/>
                    <a:pt x="25" y="32"/>
                    <a:pt x="23" y="32"/>
                  </a:cubicBezTo>
                  <a:cubicBezTo>
                    <a:pt x="6" y="32"/>
                    <a:pt x="6" y="32"/>
                    <a:pt x="6" y="32"/>
                  </a:cubicBezTo>
                  <a:lnTo>
                    <a:pt x="6"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31" name="Group 375" title="Cash icon">
            <a:extLst>
              <a:ext uri="{FF2B5EF4-FFF2-40B4-BE49-F238E27FC236}">
                <a16:creationId xmlns:a16="http://schemas.microsoft.com/office/drawing/2014/main" id="{71AB597D-C80E-1C8D-930F-A4536F6AC147}"/>
              </a:ext>
            </a:extLst>
          </p:cNvPr>
          <p:cNvGrpSpPr>
            <a:grpSpLocks noChangeAspect="1"/>
          </p:cNvGrpSpPr>
          <p:nvPr/>
        </p:nvGrpSpPr>
        <p:grpSpPr bwMode="auto">
          <a:xfrm>
            <a:off x="4240077" y="1940748"/>
            <a:ext cx="950793" cy="676963"/>
            <a:chOff x="1676" y="4599"/>
            <a:chExt cx="625" cy="445"/>
          </a:xfrm>
          <a:solidFill>
            <a:schemeClr val="accent1"/>
          </a:solidFill>
        </p:grpSpPr>
        <p:sp>
          <p:nvSpPr>
            <p:cNvPr id="32" name="Freeform 376">
              <a:extLst>
                <a:ext uri="{FF2B5EF4-FFF2-40B4-BE49-F238E27FC236}">
                  <a16:creationId xmlns:a16="http://schemas.microsoft.com/office/drawing/2014/main" id="{9E461068-FDB4-A117-5EDE-0125C2CAF466}"/>
                </a:ext>
              </a:extLst>
            </p:cNvPr>
            <p:cNvSpPr>
              <a:spLocks noEditPoints="1"/>
            </p:cNvSpPr>
            <p:nvPr/>
          </p:nvSpPr>
          <p:spPr bwMode="auto">
            <a:xfrm>
              <a:off x="1676" y="4682"/>
              <a:ext cx="625" cy="362"/>
            </a:xfrm>
            <a:custGeom>
              <a:avLst/>
              <a:gdLst>
                <a:gd name="T0" fmla="*/ 207 w 211"/>
                <a:gd name="T1" fmla="*/ 122 h 122"/>
                <a:gd name="T2" fmla="*/ 3 w 211"/>
                <a:gd name="T3" fmla="*/ 122 h 122"/>
                <a:gd name="T4" fmla="*/ 0 w 211"/>
                <a:gd name="T5" fmla="*/ 119 h 122"/>
                <a:gd name="T6" fmla="*/ 0 w 211"/>
                <a:gd name="T7" fmla="*/ 3 h 122"/>
                <a:gd name="T8" fmla="*/ 3 w 211"/>
                <a:gd name="T9" fmla="*/ 0 h 122"/>
                <a:gd name="T10" fmla="*/ 186 w 211"/>
                <a:gd name="T11" fmla="*/ 0 h 122"/>
                <a:gd name="T12" fmla="*/ 211 w 211"/>
                <a:gd name="T13" fmla="*/ 24 h 122"/>
                <a:gd name="T14" fmla="*/ 211 w 211"/>
                <a:gd name="T15" fmla="*/ 119 h 122"/>
                <a:gd name="T16" fmla="*/ 207 w 211"/>
                <a:gd name="T17" fmla="*/ 122 h 122"/>
                <a:gd name="T18" fmla="*/ 7 w 211"/>
                <a:gd name="T19" fmla="*/ 115 h 122"/>
                <a:gd name="T20" fmla="*/ 204 w 211"/>
                <a:gd name="T21" fmla="*/ 115 h 122"/>
                <a:gd name="T22" fmla="*/ 204 w 211"/>
                <a:gd name="T23" fmla="*/ 24 h 122"/>
                <a:gd name="T24" fmla="*/ 186 w 211"/>
                <a:gd name="T25" fmla="*/ 6 h 122"/>
                <a:gd name="T26" fmla="*/ 7 w 211"/>
                <a:gd name="T27" fmla="*/ 6 h 122"/>
                <a:gd name="T28" fmla="*/ 7 w 211"/>
                <a:gd name="T29" fmla="*/ 115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1" h="122">
                  <a:moveTo>
                    <a:pt x="207" y="122"/>
                  </a:moveTo>
                  <a:cubicBezTo>
                    <a:pt x="3" y="122"/>
                    <a:pt x="3" y="122"/>
                    <a:pt x="3" y="122"/>
                  </a:cubicBezTo>
                  <a:cubicBezTo>
                    <a:pt x="1" y="122"/>
                    <a:pt x="0" y="121"/>
                    <a:pt x="0" y="119"/>
                  </a:cubicBezTo>
                  <a:cubicBezTo>
                    <a:pt x="0" y="3"/>
                    <a:pt x="0" y="3"/>
                    <a:pt x="0" y="3"/>
                  </a:cubicBezTo>
                  <a:cubicBezTo>
                    <a:pt x="0" y="1"/>
                    <a:pt x="1" y="0"/>
                    <a:pt x="3" y="0"/>
                  </a:cubicBezTo>
                  <a:cubicBezTo>
                    <a:pt x="186" y="0"/>
                    <a:pt x="186" y="0"/>
                    <a:pt x="186" y="0"/>
                  </a:cubicBezTo>
                  <a:cubicBezTo>
                    <a:pt x="200" y="0"/>
                    <a:pt x="211" y="11"/>
                    <a:pt x="211" y="24"/>
                  </a:cubicBezTo>
                  <a:cubicBezTo>
                    <a:pt x="211" y="119"/>
                    <a:pt x="211" y="119"/>
                    <a:pt x="211" y="119"/>
                  </a:cubicBezTo>
                  <a:cubicBezTo>
                    <a:pt x="211" y="121"/>
                    <a:pt x="209" y="122"/>
                    <a:pt x="207" y="122"/>
                  </a:cubicBezTo>
                  <a:close/>
                  <a:moveTo>
                    <a:pt x="7" y="115"/>
                  </a:moveTo>
                  <a:cubicBezTo>
                    <a:pt x="204" y="115"/>
                    <a:pt x="204" y="115"/>
                    <a:pt x="204" y="115"/>
                  </a:cubicBezTo>
                  <a:cubicBezTo>
                    <a:pt x="204" y="24"/>
                    <a:pt x="204" y="24"/>
                    <a:pt x="204" y="24"/>
                  </a:cubicBezTo>
                  <a:cubicBezTo>
                    <a:pt x="204" y="14"/>
                    <a:pt x="196" y="6"/>
                    <a:pt x="186" y="6"/>
                  </a:cubicBezTo>
                  <a:cubicBezTo>
                    <a:pt x="7" y="6"/>
                    <a:pt x="7" y="6"/>
                    <a:pt x="7" y="6"/>
                  </a:cubicBezTo>
                  <a:lnTo>
                    <a:pt x="7"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3" name="Freeform 377">
              <a:extLst>
                <a:ext uri="{FF2B5EF4-FFF2-40B4-BE49-F238E27FC236}">
                  <a16:creationId xmlns:a16="http://schemas.microsoft.com/office/drawing/2014/main" id="{117A86EB-518D-F0CB-EFDF-FB2D8F0609FA}"/>
                </a:ext>
              </a:extLst>
            </p:cNvPr>
            <p:cNvSpPr>
              <a:spLocks/>
            </p:cNvSpPr>
            <p:nvPr/>
          </p:nvSpPr>
          <p:spPr bwMode="auto">
            <a:xfrm>
              <a:off x="1714" y="4641"/>
              <a:ext cx="545" cy="20"/>
            </a:xfrm>
            <a:custGeom>
              <a:avLst/>
              <a:gdLst>
                <a:gd name="T0" fmla="*/ 181 w 184"/>
                <a:gd name="T1" fmla="*/ 7 h 7"/>
                <a:gd name="T2" fmla="*/ 4 w 184"/>
                <a:gd name="T3" fmla="*/ 7 h 7"/>
                <a:gd name="T4" fmla="*/ 0 w 184"/>
                <a:gd name="T5" fmla="*/ 3 h 7"/>
                <a:gd name="T6" fmla="*/ 4 w 184"/>
                <a:gd name="T7" fmla="*/ 0 h 7"/>
                <a:gd name="T8" fmla="*/ 181 w 184"/>
                <a:gd name="T9" fmla="*/ 0 h 7"/>
                <a:gd name="T10" fmla="*/ 184 w 184"/>
                <a:gd name="T11" fmla="*/ 3 h 7"/>
                <a:gd name="T12" fmla="*/ 181 w 184"/>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184" h="7">
                  <a:moveTo>
                    <a:pt x="181" y="7"/>
                  </a:moveTo>
                  <a:cubicBezTo>
                    <a:pt x="4" y="7"/>
                    <a:pt x="4" y="7"/>
                    <a:pt x="4" y="7"/>
                  </a:cubicBezTo>
                  <a:cubicBezTo>
                    <a:pt x="2" y="7"/>
                    <a:pt x="0" y="5"/>
                    <a:pt x="0" y="3"/>
                  </a:cubicBezTo>
                  <a:cubicBezTo>
                    <a:pt x="0" y="2"/>
                    <a:pt x="2" y="0"/>
                    <a:pt x="4" y="0"/>
                  </a:cubicBezTo>
                  <a:cubicBezTo>
                    <a:pt x="181" y="0"/>
                    <a:pt x="181" y="0"/>
                    <a:pt x="181" y="0"/>
                  </a:cubicBezTo>
                  <a:cubicBezTo>
                    <a:pt x="182" y="0"/>
                    <a:pt x="184" y="2"/>
                    <a:pt x="184" y="3"/>
                  </a:cubicBezTo>
                  <a:cubicBezTo>
                    <a:pt x="184" y="5"/>
                    <a:pt x="182" y="7"/>
                    <a:pt x="18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4" name="Freeform 378">
              <a:extLst>
                <a:ext uri="{FF2B5EF4-FFF2-40B4-BE49-F238E27FC236}">
                  <a16:creationId xmlns:a16="http://schemas.microsoft.com/office/drawing/2014/main" id="{2B1FDF25-0C5A-55AF-82FE-E03A74D4F0A7}"/>
                </a:ext>
              </a:extLst>
            </p:cNvPr>
            <p:cNvSpPr>
              <a:spLocks/>
            </p:cNvSpPr>
            <p:nvPr/>
          </p:nvSpPr>
          <p:spPr bwMode="auto">
            <a:xfrm>
              <a:off x="1756" y="4599"/>
              <a:ext cx="462" cy="21"/>
            </a:xfrm>
            <a:custGeom>
              <a:avLst/>
              <a:gdLst>
                <a:gd name="T0" fmla="*/ 153 w 156"/>
                <a:gd name="T1" fmla="*/ 7 h 7"/>
                <a:gd name="T2" fmla="*/ 3 w 156"/>
                <a:gd name="T3" fmla="*/ 7 h 7"/>
                <a:gd name="T4" fmla="*/ 0 w 156"/>
                <a:gd name="T5" fmla="*/ 4 h 7"/>
                <a:gd name="T6" fmla="*/ 3 w 156"/>
                <a:gd name="T7" fmla="*/ 0 h 7"/>
                <a:gd name="T8" fmla="*/ 153 w 156"/>
                <a:gd name="T9" fmla="*/ 0 h 7"/>
                <a:gd name="T10" fmla="*/ 156 w 156"/>
                <a:gd name="T11" fmla="*/ 4 h 7"/>
                <a:gd name="T12" fmla="*/ 153 w 156"/>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156" h="7">
                  <a:moveTo>
                    <a:pt x="153" y="7"/>
                  </a:moveTo>
                  <a:cubicBezTo>
                    <a:pt x="3" y="7"/>
                    <a:pt x="3" y="7"/>
                    <a:pt x="3" y="7"/>
                  </a:cubicBezTo>
                  <a:cubicBezTo>
                    <a:pt x="1" y="7"/>
                    <a:pt x="0" y="6"/>
                    <a:pt x="0" y="4"/>
                  </a:cubicBezTo>
                  <a:cubicBezTo>
                    <a:pt x="0" y="2"/>
                    <a:pt x="1" y="0"/>
                    <a:pt x="3" y="0"/>
                  </a:cubicBezTo>
                  <a:cubicBezTo>
                    <a:pt x="153" y="0"/>
                    <a:pt x="153" y="0"/>
                    <a:pt x="153" y="0"/>
                  </a:cubicBezTo>
                  <a:cubicBezTo>
                    <a:pt x="155" y="0"/>
                    <a:pt x="156" y="2"/>
                    <a:pt x="156" y="4"/>
                  </a:cubicBezTo>
                  <a:cubicBezTo>
                    <a:pt x="156" y="6"/>
                    <a:pt x="155" y="7"/>
                    <a:pt x="15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5" name="Freeform 379">
              <a:extLst>
                <a:ext uri="{FF2B5EF4-FFF2-40B4-BE49-F238E27FC236}">
                  <a16:creationId xmlns:a16="http://schemas.microsoft.com/office/drawing/2014/main" id="{4C92E26C-C02D-360A-D8F3-5694052B32BA}"/>
                </a:ext>
              </a:extLst>
            </p:cNvPr>
            <p:cNvSpPr>
              <a:spLocks/>
            </p:cNvSpPr>
            <p:nvPr/>
          </p:nvSpPr>
          <p:spPr bwMode="auto">
            <a:xfrm>
              <a:off x="1714" y="4721"/>
              <a:ext cx="101" cy="100"/>
            </a:xfrm>
            <a:custGeom>
              <a:avLst/>
              <a:gdLst>
                <a:gd name="T0" fmla="*/ 4 w 34"/>
                <a:gd name="T1" fmla="*/ 34 h 34"/>
                <a:gd name="T2" fmla="*/ 0 w 34"/>
                <a:gd name="T3" fmla="*/ 31 h 34"/>
                <a:gd name="T4" fmla="*/ 0 w 34"/>
                <a:gd name="T5" fmla="*/ 17 h 34"/>
                <a:gd name="T6" fmla="*/ 4 w 34"/>
                <a:gd name="T7" fmla="*/ 14 h 34"/>
                <a:gd name="T8" fmla="*/ 14 w 34"/>
                <a:gd name="T9" fmla="*/ 4 h 34"/>
                <a:gd name="T10" fmla="*/ 17 w 34"/>
                <a:gd name="T11" fmla="*/ 0 h 34"/>
                <a:gd name="T12" fmla="*/ 31 w 34"/>
                <a:gd name="T13" fmla="*/ 0 h 34"/>
                <a:gd name="T14" fmla="*/ 34 w 34"/>
                <a:gd name="T15" fmla="*/ 4 h 34"/>
                <a:gd name="T16" fmla="*/ 31 w 34"/>
                <a:gd name="T17" fmla="*/ 7 h 34"/>
                <a:gd name="T18" fmla="*/ 20 w 34"/>
                <a:gd name="T19" fmla="*/ 7 h 34"/>
                <a:gd name="T20" fmla="*/ 7 w 34"/>
                <a:gd name="T21" fmla="*/ 20 h 34"/>
                <a:gd name="T22" fmla="*/ 7 w 34"/>
                <a:gd name="T23" fmla="*/ 31 h 34"/>
                <a:gd name="T24" fmla="*/ 4 w 34"/>
                <a:gd name="T25"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4" y="34"/>
                  </a:moveTo>
                  <a:cubicBezTo>
                    <a:pt x="2" y="34"/>
                    <a:pt x="0" y="33"/>
                    <a:pt x="0" y="31"/>
                  </a:cubicBezTo>
                  <a:cubicBezTo>
                    <a:pt x="0" y="17"/>
                    <a:pt x="0" y="17"/>
                    <a:pt x="0" y="17"/>
                  </a:cubicBezTo>
                  <a:cubicBezTo>
                    <a:pt x="0" y="15"/>
                    <a:pt x="2" y="14"/>
                    <a:pt x="4" y="14"/>
                  </a:cubicBezTo>
                  <a:cubicBezTo>
                    <a:pt x="9" y="14"/>
                    <a:pt x="14" y="9"/>
                    <a:pt x="14" y="4"/>
                  </a:cubicBezTo>
                  <a:cubicBezTo>
                    <a:pt x="14" y="2"/>
                    <a:pt x="15" y="0"/>
                    <a:pt x="17" y="0"/>
                  </a:cubicBezTo>
                  <a:cubicBezTo>
                    <a:pt x="31" y="0"/>
                    <a:pt x="31" y="0"/>
                    <a:pt x="31" y="0"/>
                  </a:cubicBezTo>
                  <a:cubicBezTo>
                    <a:pt x="33" y="0"/>
                    <a:pt x="34" y="2"/>
                    <a:pt x="34" y="4"/>
                  </a:cubicBezTo>
                  <a:cubicBezTo>
                    <a:pt x="34" y="6"/>
                    <a:pt x="33" y="7"/>
                    <a:pt x="31" y="7"/>
                  </a:cubicBezTo>
                  <a:cubicBezTo>
                    <a:pt x="20" y="7"/>
                    <a:pt x="20" y="7"/>
                    <a:pt x="20" y="7"/>
                  </a:cubicBezTo>
                  <a:cubicBezTo>
                    <a:pt x="19" y="14"/>
                    <a:pt x="14" y="19"/>
                    <a:pt x="7" y="20"/>
                  </a:cubicBezTo>
                  <a:cubicBezTo>
                    <a:pt x="7" y="31"/>
                    <a:pt x="7" y="31"/>
                    <a:pt x="7" y="31"/>
                  </a:cubicBezTo>
                  <a:cubicBezTo>
                    <a:pt x="7" y="33"/>
                    <a:pt x="6" y="34"/>
                    <a:pt x="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6" name="Freeform 380">
              <a:extLst>
                <a:ext uri="{FF2B5EF4-FFF2-40B4-BE49-F238E27FC236}">
                  <a16:creationId xmlns:a16="http://schemas.microsoft.com/office/drawing/2014/main" id="{DBEDF7AE-796A-A827-475D-D5FF2567BE6D}"/>
                </a:ext>
              </a:extLst>
            </p:cNvPr>
            <p:cNvSpPr>
              <a:spLocks/>
            </p:cNvSpPr>
            <p:nvPr/>
          </p:nvSpPr>
          <p:spPr bwMode="auto">
            <a:xfrm>
              <a:off x="2159" y="4902"/>
              <a:ext cx="100" cy="100"/>
            </a:xfrm>
            <a:custGeom>
              <a:avLst/>
              <a:gdLst>
                <a:gd name="T0" fmla="*/ 17 w 34"/>
                <a:gd name="T1" fmla="*/ 34 h 34"/>
                <a:gd name="T2" fmla="*/ 3 w 34"/>
                <a:gd name="T3" fmla="*/ 34 h 34"/>
                <a:gd name="T4" fmla="*/ 0 w 34"/>
                <a:gd name="T5" fmla="*/ 31 h 34"/>
                <a:gd name="T6" fmla="*/ 3 w 34"/>
                <a:gd name="T7" fmla="*/ 28 h 34"/>
                <a:gd name="T8" fmla="*/ 14 w 34"/>
                <a:gd name="T9" fmla="*/ 28 h 34"/>
                <a:gd name="T10" fmla="*/ 27 w 34"/>
                <a:gd name="T11" fmla="*/ 14 h 34"/>
                <a:gd name="T12" fmla="*/ 27 w 34"/>
                <a:gd name="T13" fmla="*/ 4 h 34"/>
                <a:gd name="T14" fmla="*/ 31 w 34"/>
                <a:gd name="T15" fmla="*/ 0 h 34"/>
                <a:gd name="T16" fmla="*/ 34 w 34"/>
                <a:gd name="T17" fmla="*/ 4 h 34"/>
                <a:gd name="T18" fmla="*/ 34 w 34"/>
                <a:gd name="T19" fmla="*/ 17 h 34"/>
                <a:gd name="T20" fmla="*/ 31 w 34"/>
                <a:gd name="T21" fmla="*/ 21 h 34"/>
                <a:gd name="T22" fmla="*/ 20 w 34"/>
                <a:gd name="T23" fmla="*/ 31 h 34"/>
                <a:gd name="T24" fmla="*/ 17 w 34"/>
                <a:gd name="T25"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17" y="34"/>
                  </a:moveTo>
                  <a:cubicBezTo>
                    <a:pt x="3" y="34"/>
                    <a:pt x="3" y="34"/>
                    <a:pt x="3" y="34"/>
                  </a:cubicBezTo>
                  <a:cubicBezTo>
                    <a:pt x="1" y="34"/>
                    <a:pt x="0" y="33"/>
                    <a:pt x="0" y="31"/>
                  </a:cubicBezTo>
                  <a:cubicBezTo>
                    <a:pt x="0" y="29"/>
                    <a:pt x="1" y="28"/>
                    <a:pt x="3" y="28"/>
                  </a:cubicBezTo>
                  <a:cubicBezTo>
                    <a:pt x="14" y="28"/>
                    <a:pt x="14" y="28"/>
                    <a:pt x="14" y="28"/>
                  </a:cubicBezTo>
                  <a:cubicBezTo>
                    <a:pt x="15" y="21"/>
                    <a:pt x="21" y="16"/>
                    <a:pt x="27" y="14"/>
                  </a:cubicBezTo>
                  <a:cubicBezTo>
                    <a:pt x="27" y="4"/>
                    <a:pt x="27" y="4"/>
                    <a:pt x="27" y="4"/>
                  </a:cubicBezTo>
                  <a:cubicBezTo>
                    <a:pt x="27" y="2"/>
                    <a:pt x="29" y="0"/>
                    <a:pt x="31" y="0"/>
                  </a:cubicBezTo>
                  <a:cubicBezTo>
                    <a:pt x="32" y="0"/>
                    <a:pt x="34" y="2"/>
                    <a:pt x="34" y="4"/>
                  </a:cubicBezTo>
                  <a:cubicBezTo>
                    <a:pt x="34" y="17"/>
                    <a:pt x="34" y="17"/>
                    <a:pt x="34" y="17"/>
                  </a:cubicBezTo>
                  <a:cubicBezTo>
                    <a:pt x="34" y="19"/>
                    <a:pt x="32" y="21"/>
                    <a:pt x="31" y="21"/>
                  </a:cubicBezTo>
                  <a:cubicBezTo>
                    <a:pt x="25" y="21"/>
                    <a:pt x="20" y="25"/>
                    <a:pt x="20" y="31"/>
                  </a:cubicBezTo>
                  <a:cubicBezTo>
                    <a:pt x="20" y="33"/>
                    <a:pt x="19" y="34"/>
                    <a:pt x="17"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7" name="Freeform 381">
              <a:extLst>
                <a:ext uri="{FF2B5EF4-FFF2-40B4-BE49-F238E27FC236}">
                  <a16:creationId xmlns:a16="http://schemas.microsoft.com/office/drawing/2014/main" id="{08D2B044-BE04-4A91-F3B0-3DD6257DC8B1}"/>
                </a:ext>
              </a:extLst>
            </p:cNvPr>
            <p:cNvSpPr>
              <a:spLocks/>
            </p:cNvSpPr>
            <p:nvPr/>
          </p:nvSpPr>
          <p:spPr bwMode="auto">
            <a:xfrm>
              <a:off x="2159" y="4721"/>
              <a:ext cx="100" cy="100"/>
            </a:xfrm>
            <a:custGeom>
              <a:avLst/>
              <a:gdLst>
                <a:gd name="T0" fmla="*/ 31 w 34"/>
                <a:gd name="T1" fmla="*/ 34 h 34"/>
                <a:gd name="T2" fmla="*/ 27 w 34"/>
                <a:gd name="T3" fmla="*/ 31 h 34"/>
                <a:gd name="T4" fmla="*/ 27 w 34"/>
                <a:gd name="T5" fmla="*/ 20 h 34"/>
                <a:gd name="T6" fmla="*/ 14 w 34"/>
                <a:gd name="T7" fmla="*/ 7 h 34"/>
                <a:gd name="T8" fmla="*/ 3 w 34"/>
                <a:gd name="T9" fmla="*/ 7 h 34"/>
                <a:gd name="T10" fmla="*/ 0 w 34"/>
                <a:gd name="T11" fmla="*/ 4 h 34"/>
                <a:gd name="T12" fmla="*/ 3 w 34"/>
                <a:gd name="T13" fmla="*/ 0 h 34"/>
                <a:gd name="T14" fmla="*/ 17 w 34"/>
                <a:gd name="T15" fmla="*/ 0 h 34"/>
                <a:gd name="T16" fmla="*/ 20 w 34"/>
                <a:gd name="T17" fmla="*/ 4 h 34"/>
                <a:gd name="T18" fmla="*/ 31 w 34"/>
                <a:gd name="T19" fmla="*/ 14 h 34"/>
                <a:gd name="T20" fmla="*/ 34 w 34"/>
                <a:gd name="T21" fmla="*/ 17 h 34"/>
                <a:gd name="T22" fmla="*/ 34 w 34"/>
                <a:gd name="T23" fmla="*/ 31 h 34"/>
                <a:gd name="T24" fmla="*/ 31 w 34"/>
                <a:gd name="T25"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1" y="34"/>
                  </a:moveTo>
                  <a:cubicBezTo>
                    <a:pt x="29" y="34"/>
                    <a:pt x="27" y="33"/>
                    <a:pt x="27" y="31"/>
                  </a:cubicBezTo>
                  <a:cubicBezTo>
                    <a:pt x="27" y="20"/>
                    <a:pt x="27" y="20"/>
                    <a:pt x="27" y="20"/>
                  </a:cubicBezTo>
                  <a:cubicBezTo>
                    <a:pt x="21" y="19"/>
                    <a:pt x="15" y="14"/>
                    <a:pt x="14" y="7"/>
                  </a:cubicBezTo>
                  <a:cubicBezTo>
                    <a:pt x="3" y="7"/>
                    <a:pt x="3" y="7"/>
                    <a:pt x="3" y="7"/>
                  </a:cubicBezTo>
                  <a:cubicBezTo>
                    <a:pt x="1" y="7"/>
                    <a:pt x="0" y="6"/>
                    <a:pt x="0" y="4"/>
                  </a:cubicBezTo>
                  <a:cubicBezTo>
                    <a:pt x="0" y="2"/>
                    <a:pt x="1" y="0"/>
                    <a:pt x="3" y="0"/>
                  </a:cubicBezTo>
                  <a:cubicBezTo>
                    <a:pt x="17" y="0"/>
                    <a:pt x="17" y="0"/>
                    <a:pt x="17" y="0"/>
                  </a:cubicBezTo>
                  <a:cubicBezTo>
                    <a:pt x="19" y="0"/>
                    <a:pt x="20" y="2"/>
                    <a:pt x="20" y="4"/>
                  </a:cubicBezTo>
                  <a:cubicBezTo>
                    <a:pt x="20" y="9"/>
                    <a:pt x="25" y="14"/>
                    <a:pt x="31" y="14"/>
                  </a:cubicBezTo>
                  <a:cubicBezTo>
                    <a:pt x="32" y="14"/>
                    <a:pt x="34" y="15"/>
                    <a:pt x="34" y="17"/>
                  </a:cubicBezTo>
                  <a:cubicBezTo>
                    <a:pt x="34" y="31"/>
                    <a:pt x="34" y="31"/>
                    <a:pt x="34" y="31"/>
                  </a:cubicBezTo>
                  <a:cubicBezTo>
                    <a:pt x="34" y="33"/>
                    <a:pt x="32" y="34"/>
                    <a:pt x="3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8" name="Freeform 382">
              <a:extLst>
                <a:ext uri="{FF2B5EF4-FFF2-40B4-BE49-F238E27FC236}">
                  <a16:creationId xmlns:a16="http://schemas.microsoft.com/office/drawing/2014/main" id="{09E71247-BDEC-F1A8-A674-F40E8E379304}"/>
                </a:ext>
              </a:extLst>
            </p:cNvPr>
            <p:cNvSpPr>
              <a:spLocks/>
            </p:cNvSpPr>
            <p:nvPr/>
          </p:nvSpPr>
          <p:spPr bwMode="auto">
            <a:xfrm>
              <a:off x="1714" y="4902"/>
              <a:ext cx="101" cy="100"/>
            </a:xfrm>
            <a:custGeom>
              <a:avLst/>
              <a:gdLst>
                <a:gd name="T0" fmla="*/ 31 w 34"/>
                <a:gd name="T1" fmla="*/ 34 h 34"/>
                <a:gd name="T2" fmla="*/ 17 w 34"/>
                <a:gd name="T3" fmla="*/ 34 h 34"/>
                <a:gd name="T4" fmla="*/ 14 w 34"/>
                <a:gd name="T5" fmla="*/ 31 h 34"/>
                <a:gd name="T6" fmla="*/ 4 w 34"/>
                <a:gd name="T7" fmla="*/ 21 h 34"/>
                <a:gd name="T8" fmla="*/ 0 w 34"/>
                <a:gd name="T9" fmla="*/ 17 h 34"/>
                <a:gd name="T10" fmla="*/ 0 w 34"/>
                <a:gd name="T11" fmla="*/ 4 h 34"/>
                <a:gd name="T12" fmla="*/ 4 w 34"/>
                <a:gd name="T13" fmla="*/ 0 h 34"/>
                <a:gd name="T14" fmla="*/ 7 w 34"/>
                <a:gd name="T15" fmla="*/ 4 h 34"/>
                <a:gd name="T16" fmla="*/ 7 w 34"/>
                <a:gd name="T17" fmla="*/ 14 h 34"/>
                <a:gd name="T18" fmla="*/ 20 w 34"/>
                <a:gd name="T19" fmla="*/ 28 h 34"/>
                <a:gd name="T20" fmla="*/ 31 w 34"/>
                <a:gd name="T21" fmla="*/ 28 h 34"/>
                <a:gd name="T22" fmla="*/ 34 w 34"/>
                <a:gd name="T23" fmla="*/ 31 h 34"/>
                <a:gd name="T24" fmla="*/ 31 w 34"/>
                <a:gd name="T25"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1" y="34"/>
                  </a:moveTo>
                  <a:cubicBezTo>
                    <a:pt x="17" y="34"/>
                    <a:pt x="17" y="34"/>
                    <a:pt x="17" y="34"/>
                  </a:cubicBezTo>
                  <a:cubicBezTo>
                    <a:pt x="15" y="34"/>
                    <a:pt x="14" y="33"/>
                    <a:pt x="14" y="31"/>
                  </a:cubicBezTo>
                  <a:cubicBezTo>
                    <a:pt x="14" y="25"/>
                    <a:pt x="9" y="21"/>
                    <a:pt x="4" y="21"/>
                  </a:cubicBezTo>
                  <a:cubicBezTo>
                    <a:pt x="2" y="21"/>
                    <a:pt x="0" y="19"/>
                    <a:pt x="0" y="17"/>
                  </a:cubicBezTo>
                  <a:cubicBezTo>
                    <a:pt x="0" y="4"/>
                    <a:pt x="0" y="4"/>
                    <a:pt x="0" y="4"/>
                  </a:cubicBezTo>
                  <a:cubicBezTo>
                    <a:pt x="0" y="2"/>
                    <a:pt x="2" y="0"/>
                    <a:pt x="4" y="0"/>
                  </a:cubicBezTo>
                  <a:cubicBezTo>
                    <a:pt x="6" y="0"/>
                    <a:pt x="7" y="2"/>
                    <a:pt x="7" y="4"/>
                  </a:cubicBezTo>
                  <a:cubicBezTo>
                    <a:pt x="7" y="14"/>
                    <a:pt x="7" y="14"/>
                    <a:pt x="7" y="14"/>
                  </a:cubicBezTo>
                  <a:cubicBezTo>
                    <a:pt x="14" y="16"/>
                    <a:pt x="19" y="21"/>
                    <a:pt x="20" y="28"/>
                  </a:cubicBezTo>
                  <a:cubicBezTo>
                    <a:pt x="31" y="28"/>
                    <a:pt x="31" y="28"/>
                    <a:pt x="31" y="28"/>
                  </a:cubicBezTo>
                  <a:cubicBezTo>
                    <a:pt x="33" y="28"/>
                    <a:pt x="34" y="29"/>
                    <a:pt x="34" y="31"/>
                  </a:cubicBezTo>
                  <a:cubicBezTo>
                    <a:pt x="34" y="33"/>
                    <a:pt x="33" y="34"/>
                    <a:pt x="3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9" name="Freeform 383">
              <a:extLst>
                <a:ext uri="{FF2B5EF4-FFF2-40B4-BE49-F238E27FC236}">
                  <a16:creationId xmlns:a16="http://schemas.microsoft.com/office/drawing/2014/main" id="{E5CF2251-574A-ED32-C457-5AF1FB151D1C}"/>
                </a:ext>
              </a:extLst>
            </p:cNvPr>
            <p:cNvSpPr>
              <a:spLocks/>
            </p:cNvSpPr>
            <p:nvPr/>
          </p:nvSpPr>
          <p:spPr bwMode="auto">
            <a:xfrm>
              <a:off x="1916" y="4750"/>
              <a:ext cx="142" cy="223"/>
            </a:xfrm>
            <a:custGeom>
              <a:avLst/>
              <a:gdLst>
                <a:gd name="T0" fmla="*/ 24 w 48"/>
                <a:gd name="T1" fmla="*/ 75 h 75"/>
                <a:gd name="T2" fmla="*/ 0 w 48"/>
                <a:gd name="T3" fmla="*/ 55 h 75"/>
                <a:gd name="T4" fmla="*/ 4 w 48"/>
                <a:gd name="T5" fmla="*/ 51 h 75"/>
                <a:gd name="T6" fmla="*/ 7 w 48"/>
                <a:gd name="T7" fmla="*/ 55 h 75"/>
                <a:gd name="T8" fmla="*/ 24 w 48"/>
                <a:gd name="T9" fmla="*/ 68 h 75"/>
                <a:gd name="T10" fmla="*/ 41 w 48"/>
                <a:gd name="T11" fmla="*/ 55 h 75"/>
                <a:gd name="T12" fmla="*/ 24 w 48"/>
                <a:gd name="T13" fmla="*/ 41 h 75"/>
                <a:gd name="T14" fmla="*/ 0 w 48"/>
                <a:gd name="T15" fmla="*/ 21 h 75"/>
                <a:gd name="T16" fmla="*/ 24 w 48"/>
                <a:gd name="T17" fmla="*/ 0 h 75"/>
                <a:gd name="T18" fmla="*/ 48 w 48"/>
                <a:gd name="T19" fmla="*/ 21 h 75"/>
                <a:gd name="T20" fmla="*/ 45 w 48"/>
                <a:gd name="T21" fmla="*/ 24 h 75"/>
                <a:gd name="T22" fmla="*/ 41 w 48"/>
                <a:gd name="T23" fmla="*/ 21 h 75"/>
                <a:gd name="T24" fmla="*/ 24 w 48"/>
                <a:gd name="T25" fmla="*/ 7 h 75"/>
                <a:gd name="T26" fmla="*/ 7 w 48"/>
                <a:gd name="T27" fmla="*/ 21 h 75"/>
                <a:gd name="T28" fmla="*/ 24 w 48"/>
                <a:gd name="T29" fmla="*/ 34 h 75"/>
                <a:gd name="T30" fmla="*/ 48 w 48"/>
                <a:gd name="T31" fmla="*/ 55 h 75"/>
                <a:gd name="T32" fmla="*/ 24 w 48"/>
                <a:gd name="T33"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8" h="75">
                  <a:moveTo>
                    <a:pt x="24" y="75"/>
                  </a:moveTo>
                  <a:cubicBezTo>
                    <a:pt x="11" y="75"/>
                    <a:pt x="0" y="66"/>
                    <a:pt x="0" y="55"/>
                  </a:cubicBezTo>
                  <a:cubicBezTo>
                    <a:pt x="0" y="53"/>
                    <a:pt x="2" y="51"/>
                    <a:pt x="4" y="51"/>
                  </a:cubicBezTo>
                  <a:cubicBezTo>
                    <a:pt x="6" y="51"/>
                    <a:pt x="7" y="53"/>
                    <a:pt x="7" y="55"/>
                  </a:cubicBezTo>
                  <a:cubicBezTo>
                    <a:pt x="7" y="62"/>
                    <a:pt x="15" y="68"/>
                    <a:pt x="24" y="68"/>
                  </a:cubicBezTo>
                  <a:cubicBezTo>
                    <a:pt x="34" y="68"/>
                    <a:pt x="41" y="62"/>
                    <a:pt x="41" y="55"/>
                  </a:cubicBezTo>
                  <a:cubicBezTo>
                    <a:pt x="41" y="47"/>
                    <a:pt x="34" y="41"/>
                    <a:pt x="24" y="41"/>
                  </a:cubicBezTo>
                  <a:cubicBezTo>
                    <a:pt x="11" y="41"/>
                    <a:pt x="0" y="32"/>
                    <a:pt x="0" y="21"/>
                  </a:cubicBezTo>
                  <a:cubicBezTo>
                    <a:pt x="0" y="10"/>
                    <a:pt x="11" y="0"/>
                    <a:pt x="24" y="0"/>
                  </a:cubicBezTo>
                  <a:cubicBezTo>
                    <a:pt x="37" y="0"/>
                    <a:pt x="48" y="10"/>
                    <a:pt x="48" y="21"/>
                  </a:cubicBezTo>
                  <a:cubicBezTo>
                    <a:pt x="48" y="23"/>
                    <a:pt x="46" y="24"/>
                    <a:pt x="45" y="24"/>
                  </a:cubicBezTo>
                  <a:cubicBezTo>
                    <a:pt x="43" y="24"/>
                    <a:pt x="41" y="23"/>
                    <a:pt x="41" y="21"/>
                  </a:cubicBezTo>
                  <a:cubicBezTo>
                    <a:pt x="41" y="13"/>
                    <a:pt x="34" y="7"/>
                    <a:pt x="24" y="7"/>
                  </a:cubicBezTo>
                  <a:cubicBezTo>
                    <a:pt x="15" y="7"/>
                    <a:pt x="7" y="13"/>
                    <a:pt x="7" y="21"/>
                  </a:cubicBezTo>
                  <a:cubicBezTo>
                    <a:pt x="7" y="28"/>
                    <a:pt x="15" y="34"/>
                    <a:pt x="24" y="34"/>
                  </a:cubicBezTo>
                  <a:cubicBezTo>
                    <a:pt x="37" y="34"/>
                    <a:pt x="48" y="44"/>
                    <a:pt x="48" y="55"/>
                  </a:cubicBezTo>
                  <a:cubicBezTo>
                    <a:pt x="48" y="66"/>
                    <a:pt x="37" y="75"/>
                    <a:pt x="24"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0" name="Freeform 384">
              <a:extLst>
                <a:ext uri="{FF2B5EF4-FFF2-40B4-BE49-F238E27FC236}">
                  <a16:creationId xmlns:a16="http://schemas.microsoft.com/office/drawing/2014/main" id="{B2EFAECE-C329-DA68-1490-6290905D750D}"/>
                </a:ext>
              </a:extLst>
            </p:cNvPr>
            <p:cNvSpPr>
              <a:spLocks/>
            </p:cNvSpPr>
            <p:nvPr/>
          </p:nvSpPr>
          <p:spPr bwMode="auto">
            <a:xfrm>
              <a:off x="1978" y="4732"/>
              <a:ext cx="21" cy="262"/>
            </a:xfrm>
            <a:custGeom>
              <a:avLst/>
              <a:gdLst>
                <a:gd name="T0" fmla="*/ 3 w 7"/>
                <a:gd name="T1" fmla="*/ 88 h 88"/>
                <a:gd name="T2" fmla="*/ 0 w 7"/>
                <a:gd name="T3" fmla="*/ 85 h 88"/>
                <a:gd name="T4" fmla="*/ 0 w 7"/>
                <a:gd name="T5" fmla="*/ 3 h 88"/>
                <a:gd name="T6" fmla="*/ 3 w 7"/>
                <a:gd name="T7" fmla="*/ 0 h 88"/>
                <a:gd name="T8" fmla="*/ 7 w 7"/>
                <a:gd name="T9" fmla="*/ 3 h 88"/>
                <a:gd name="T10" fmla="*/ 7 w 7"/>
                <a:gd name="T11" fmla="*/ 85 h 88"/>
                <a:gd name="T12" fmla="*/ 3 w 7"/>
                <a:gd name="T13" fmla="*/ 88 h 88"/>
              </a:gdLst>
              <a:ahLst/>
              <a:cxnLst>
                <a:cxn ang="0">
                  <a:pos x="T0" y="T1"/>
                </a:cxn>
                <a:cxn ang="0">
                  <a:pos x="T2" y="T3"/>
                </a:cxn>
                <a:cxn ang="0">
                  <a:pos x="T4" y="T5"/>
                </a:cxn>
                <a:cxn ang="0">
                  <a:pos x="T6" y="T7"/>
                </a:cxn>
                <a:cxn ang="0">
                  <a:pos x="T8" y="T9"/>
                </a:cxn>
                <a:cxn ang="0">
                  <a:pos x="T10" y="T11"/>
                </a:cxn>
                <a:cxn ang="0">
                  <a:pos x="T12" y="T13"/>
                </a:cxn>
              </a:cxnLst>
              <a:rect l="0" t="0" r="r" b="b"/>
              <a:pathLst>
                <a:path w="7" h="88">
                  <a:moveTo>
                    <a:pt x="3" y="88"/>
                  </a:moveTo>
                  <a:cubicBezTo>
                    <a:pt x="1" y="88"/>
                    <a:pt x="0" y="87"/>
                    <a:pt x="0" y="85"/>
                  </a:cubicBezTo>
                  <a:cubicBezTo>
                    <a:pt x="0" y="3"/>
                    <a:pt x="0" y="3"/>
                    <a:pt x="0" y="3"/>
                  </a:cubicBezTo>
                  <a:cubicBezTo>
                    <a:pt x="0" y="1"/>
                    <a:pt x="1" y="0"/>
                    <a:pt x="3" y="0"/>
                  </a:cubicBezTo>
                  <a:cubicBezTo>
                    <a:pt x="5" y="0"/>
                    <a:pt x="7" y="1"/>
                    <a:pt x="7" y="3"/>
                  </a:cubicBezTo>
                  <a:cubicBezTo>
                    <a:pt x="7" y="85"/>
                    <a:pt x="7" y="85"/>
                    <a:pt x="7" y="85"/>
                  </a:cubicBezTo>
                  <a:cubicBezTo>
                    <a:pt x="7" y="87"/>
                    <a:pt x="5" y="88"/>
                    <a:pt x="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
        <p:nvSpPr>
          <p:cNvPr id="41" name="Freeform 273" title="Medical Cross icon">
            <a:extLst>
              <a:ext uri="{FF2B5EF4-FFF2-40B4-BE49-F238E27FC236}">
                <a16:creationId xmlns:a16="http://schemas.microsoft.com/office/drawing/2014/main" id="{1E8F5C20-A943-8858-766E-30DE917634B9}"/>
              </a:ext>
            </a:extLst>
          </p:cNvPr>
          <p:cNvSpPr>
            <a:spLocks noEditPoints="1"/>
          </p:cNvSpPr>
          <p:nvPr/>
        </p:nvSpPr>
        <p:spPr bwMode="auto">
          <a:xfrm>
            <a:off x="9979750" y="1839583"/>
            <a:ext cx="879293" cy="879293"/>
          </a:xfrm>
          <a:custGeom>
            <a:avLst/>
            <a:gdLst>
              <a:gd name="T0" fmla="*/ 100 w 191"/>
              <a:gd name="T1" fmla="*/ 191 h 191"/>
              <a:gd name="T2" fmla="*/ 70 w 191"/>
              <a:gd name="T3" fmla="*/ 162 h 191"/>
              <a:gd name="T4" fmla="*/ 70 w 191"/>
              <a:gd name="T5" fmla="*/ 151 h 191"/>
              <a:gd name="T6" fmla="*/ 70 w 191"/>
              <a:gd name="T7" fmla="*/ 121 h 191"/>
              <a:gd name="T8" fmla="*/ 4 w 191"/>
              <a:gd name="T9" fmla="*/ 121 h 191"/>
              <a:gd name="T10" fmla="*/ 0 w 191"/>
              <a:gd name="T11" fmla="*/ 116 h 191"/>
              <a:gd name="T12" fmla="*/ 0 w 191"/>
              <a:gd name="T13" fmla="*/ 74 h 191"/>
              <a:gd name="T14" fmla="*/ 1 w 191"/>
              <a:gd name="T15" fmla="*/ 72 h 191"/>
              <a:gd name="T16" fmla="*/ 4 w 191"/>
              <a:gd name="T17" fmla="*/ 70 h 191"/>
              <a:gd name="T18" fmla="*/ 70 w 191"/>
              <a:gd name="T19" fmla="*/ 70 h 191"/>
              <a:gd name="T20" fmla="*/ 70 w 191"/>
              <a:gd name="T21" fmla="*/ 4 h 191"/>
              <a:gd name="T22" fmla="*/ 71 w 191"/>
              <a:gd name="T23" fmla="*/ 1 h 191"/>
              <a:gd name="T24" fmla="*/ 74 w 191"/>
              <a:gd name="T25" fmla="*/ 0 h 191"/>
              <a:gd name="T26" fmla="*/ 74 w 191"/>
              <a:gd name="T27" fmla="*/ 0 h 191"/>
              <a:gd name="T28" fmla="*/ 79 w 191"/>
              <a:gd name="T29" fmla="*/ 0 h 191"/>
              <a:gd name="T30" fmla="*/ 91 w 191"/>
              <a:gd name="T31" fmla="*/ 0 h 191"/>
              <a:gd name="T32" fmla="*/ 120 w 191"/>
              <a:gd name="T33" fmla="*/ 29 h 191"/>
              <a:gd name="T34" fmla="*/ 120 w 191"/>
              <a:gd name="T35" fmla="*/ 33 h 191"/>
              <a:gd name="T36" fmla="*/ 120 w 191"/>
              <a:gd name="T37" fmla="*/ 70 h 191"/>
              <a:gd name="T38" fmla="*/ 187 w 191"/>
              <a:gd name="T39" fmla="*/ 70 h 191"/>
              <a:gd name="T40" fmla="*/ 191 w 191"/>
              <a:gd name="T41" fmla="*/ 74 h 191"/>
              <a:gd name="T42" fmla="*/ 191 w 191"/>
              <a:gd name="T43" fmla="*/ 116 h 191"/>
              <a:gd name="T44" fmla="*/ 190 w 191"/>
              <a:gd name="T45" fmla="*/ 119 h 191"/>
              <a:gd name="T46" fmla="*/ 187 w 191"/>
              <a:gd name="T47" fmla="*/ 121 h 191"/>
              <a:gd name="T48" fmla="*/ 120 w 191"/>
              <a:gd name="T49" fmla="*/ 121 h 191"/>
              <a:gd name="T50" fmla="*/ 120 w 191"/>
              <a:gd name="T51" fmla="*/ 187 h 191"/>
              <a:gd name="T52" fmla="*/ 116 w 191"/>
              <a:gd name="T53" fmla="*/ 191 h 191"/>
              <a:gd name="T54" fmla="*/ 100 w 191"/>
              <a:gd name="T55" fmla="*/ 191 h 191"/>
              <a:gd name="T56" fmla="*/ 8 w 191"/>
              <a:gd name="T57" fmla="*/ 112 h 191"/>
              <a:gd name="T58" fmla="*/ 74 w 191"/>
              <a:gd name="T59" fmla="*/ 112 h 191"/>
              <a:gd name="T60" fmla="*/ 78 w 191"/>
              <a:gd name="T61" fmla="*/ 116 h 191"/>
              <a:gd name="T62" fmla="*/ 79 w 191"/>
              <a:gd name="T63" fmla="*/ 162 h 191"/>
              <a:gd name="T64" fmla="*/ 100 w 191"/>
              <a:gd name="T65" fmla="*/ 183 h 191"/>
              <a:gd name="T66" fmla="*/ 107 w 191"/>
              <a:gd name="T67" fmla="*/ 183 h 191"/>
              <a:gd name="T68" fmla="*/ 107 w 191"/>
              <a:gd name="T69" fmla="*/ 183 h 191"/>
              <a:gd name="T70" fmla="*/ 112 w 191"/>
              <a:gd name="T71" fmla="*/ 183 h 191"/>
              <a:gd name="T72" fmla="*/ 112 w 191"/>
              <a:gd name="T73" fmla="*/ 116 h 191"/>
              <a:gd name="T74" fmla="*/ 116 w 191"/>
              <a:gd name="T75" fmla="*/ 112 h 191"/>
              <a:gd name="T76" fmla="*/ 183 w 191"/>
              <a:gd name="T77" fmla="*/ 112 h 191"/>
              <a:gd name="T78" fmla="*/ 183 w 191"/>
              <a:gd name="T79" fmla="*/ 79 h 191"/>
              <a:gd name="T80" fmla="*/ 116 w 191"/>
              <a:gd name="T81" fmla="*/ 79 h 191"/>
              <a:gd name="T82" fmla="*/ 112 w 191"/>
              <a:gd name="T83" fmla="*/ 74 h 191"/>
              <a:gd name="T84" fmla="*/ 112 w 191"/>
              <a:gd name="T85" fmla="*/ 29 h 191"/>
              <a:gd name="T86" fmla="*/ 91 w 191"/>
              <a:gd name="T87" fmla="*/ 8 h 191"/>
              <a:gd name="T88" fmla="*/ 78 w 191"/>
              <a:gd name="T89" fmla="*/ 8 h 191"/>
              <a:gd name="T90" fmla="*/ 78 w 191"/>
              <a:gd name="T91" fmla="*/ 74 h 191"/>
              <a:gd name="T92" fmla="*/ 74 w 191"/>
              <a:gd name="T93" fmla="*/ 79 h 191"/>
              <a:gd name="T94" fmla="*/ 8 w 191"/>
              <a:gd name="T95" fmla="*/ 79 h 191"/>
              <a:gd name="T96" fmla="*/ 8 w 191"/>
              <a:gd name="T97" fmla="*/ 112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1" h="191">
                <a:moveTo>
                  <a:pt x="100" y="191"/>
                </a:moveTo>
                <a:cubicBezTo>
                  <a:pt x="84" y="191"/>
                  <a:pt x="70" y="178"/>
                  <a:pt x="70" y="162"/>
                </a:cubicBezTo>
                <a:cubicBezTo>
                  <a:pt x="70" y="151"/>
                  <a:pt x="70" y="151"/>
                  <a:pt x="70" y="151"/>
                </a:cubicBezTo>
                <a:cubicBezTo>
                  <a:pt x="70" y="121"/>
                  <a:pt x="70" y="121"/>
                  <a:pt x="70" y="121"/>
                </a:cubicBezTo>
                <a:cubicBezTo>
                  <a:pt x="4" y="121"/>
                  <a:pt x="4" y="121"/>
                  <a:pt x="4" y="121"/>
                </a:cubicBezTo>
                <a:cubicBezTo>
                  <a:pt x="1" y="121"/>
                  <a:pt x="0" y="119"/>
                  <a:pt x="0" y="116"/>
                </a:cubicBezTo>
                <a:cubicBezTo>
                  <a:pt x="0" y="74"/>
                  <a:pt x="0" y="74"/>
                  <a:pt x="0" y="74"/>
                </a:cubicBezTo>
                <a:cubicBezTo>
                  <a:pt x="0" y="73"/>
                  <a:pt x="0" y="72"/>
                  <a:pt x="1" y="72"/>
                </a:cubicBezTo>
                <a:cubicBezTo>
                  <a:pt x="2" y="71"/>
                  <a:pt x="3" y="70"/>
                  <a:pt x="4" y="70"/>
                </a:cubicBezTo>
                <a:cubicBezTo>
                  <a:pt x="70" y="70"/>
                  <a:pt x="70" y="70"/>
                  <a:pt x="70" y="70"/>
                </a:cubicBezTo>
                <a:cubicBezTo>
                  <a:pt x="70" y="4"/>
                  <a:pt x="70" y="4"/>
                  <a:pt x="70" y="4"/>
                </a:cubicBezTo>
                <a:cubicBezTo>
                  <a:pt x="70" y="3"/>
                  <a:pt x="71" y="2"/>
                  <a:pt x="71" y="1"/>
                </a:cubicBezTo>
                <a:cubicBezTo>
                  <a:pt x="72" y="0"/>
                  <a:pt x="73" y="0"/>
                  <a:pt x="74" y="0"/>
                </a:cubicBezTo>
                <a:cubicBezTo>
                  <a:pt x="74" y="0"/>
                  <a:pt x="74" y="0"/>
                  <a:pt x="74" y="0"/>
                </a:cubicBezTo>
                <a:cubicBezTo>
                  <a:pt x="79" y="0"/>
                  <a:pt x="79" y="0"/>
                  <a:pt x="79" y="0"/>
                </a:cubicBezTo>
                <a:cubicBezTo>
                  <a:pt x="91" y="0"/>
                  <a:pt x="91" y="0"/>
                  <a:pt x="91" y="0"/>
                </a:cubicBezTo>
                <a:cubicBezTo>
                  <a:pt x="107" y="0"/>
                  <a:pt x="120" y="13"/>
                  <a:pt x="120" y="29"/>
                </a:cubicBezTo>
                <a:cubicBezTo>
                  <a:pt x="120" y="33"/>
                  <a:pt x="120" y="33"/>
                  <a:pt x="120" y="33"/>
                </a:cubicBezTo>
                <a:cubicBezTo>
                  <a:pt x="120" y="70"/>
                  <a:pt x="120" y="70"/>
                  <a:pt x="120" y="70"/>
                </a:cubicBezTo>
                <a:cubicBezTo>
                  <a:pt x="187" y="70"/>
                  <a:pt x="187" y="70"/>
                  <a:pt x="187" y="70"/>
                </a:cubicBezTo>
                <a:cubicBezTo>
                  <a:pt x="189" y="70"/>
                  <a:pt x="191" y="72"/>
                  <a:pt x="191" y="74"/>
                </a:cubicBezTo>
                <a:cubicBezTo>
                  <a:pt x="191" y="116"/>
                  <a:pt x="191" y="116"/>
                  <a:pt x="191" y="116"/>
                </a:cubicBezTo>
                <a:cubicBezTo>
                  <a:pt x="191" y="118"/>
                  <a:pt x="191" y="119"/>
                  <a:pt x="190" y="119"/>
                </a:cubicBezTo>
                <a:cubicBezTo>
                  <a:pt x="189" y="120"/>
                  <a:pt x="188" y="121"/>
                  <a:pt x="187" y="121"/>
                </a:cubicBezTo>
                <a:cubicBezTo>
                  <a:pt x="120" y="121"/>
                  <a:pt x="120" y="121"/>
                  <a:pt x="120" y="121"/>
                </a:cubicBezTo>
                <a:cubicBezTo>
                  <a:pt x="120" y="187"/>
                  <a:pt x="120" y="187"/>
                  <a:pt x="120" y="187"/>
                </a:cubicBezTo>
                <a:cubicBezTo>
                  <a:pt x="120" y="189"/>
                  <a:pt x="119" y="191"/>
                  <a:pt x="116" y="191"/>
                </a:cubicBezTo>
                <a:lnTo>
                  <a:pt x="100" y="191"/>
                </a:lnTo>
                <a:close/>
                <a:moveTo>
                  <a:pt x="8" y="112"/>
                </a:moveTo>
                <a:cubicBezTo>
                  <a:pt x="74" y="112"/>
                  <a:pt x="74" y="112"/>
                  <a:pt x="74" y="112"/>
                </a:cubicBezTo>
                <a:cubicBezTo>
                  <a:pt x="77" y="112"/>
                  <a:pt x="78" y="114"/>
                  <a:pt x="78" y="116"/>
                </a:cubicBezTo>
                <a:cubicBezTo>
                  <a:pt x="79" y="162"/>
                  <a:pt x="79" y="162"/>
                  <a:pt x="79" y="162"/>
                </a:cubicBezTo>
                <a:cubicBezTo>
                  <a:pt x="79" y="174"/>
                  <a:pt x="88" y="183"/>
                  <a:pt x="100" y="183"/>
                </a:cubicBezTo>
                <a:cubicBezTo>
                  <a:pt x="107" y="183"/>
                  <a:pt x="107" y="183"/>
                  <a:pt x="107" y="183"/>
                </a:cubicBezTo>
                <a:cubicBezTo>
                  <a:pt x="107" y="183"/>
                  <a:pt x="107" y="183"/>
                  <a:pt x="107" y="183"/>
                </a:cubicBezTo>
                <a:cubicBezTo>
                  <a:pt x="112" y="183"/>
                  <a:pt x="112" y="183"/>
                  <a:pt x="112" y="183"/>
                </a:cubicBezTo>
                <a:cubicBezTo>
                  <a:pt x="112" y="116"/>
                  <a:pt x="112" y="116"/>
                  <a:pt x="112" y="116"/>
                </a:cubicBezTo>
                <a:cubicBezTo>
                  <a:pt x="112" y="114"/>
                  <a:pt x="114" y="112"/>
                  <a:pt x="116" y="112"/>
                </a:cubicBezTo>
                <a:cubicBezTo>
                  <a:pt x="183" y="112"/>
                  <a:pt x="183" y="112"/>
                  <a:pt x="183" y="112"/>
                </a:cubicBezTo>
                <a:cubicBezTo>
                  <a:pt x="183" y="79"/>
                  <a:pt x="183" y="79"/>
                  <a:pt x="183" y="79"/>
                </a:cubicBezTo>
                <a:cubicBezTo>
                  <a:pt x="116" y="79"/>
                  <a:pt x="116" y="79"/>
                  <a:pt x="116" y="79"/>
                </a:cubicBezTo>
                <a:cubicBezTo>
                  <a:pt x="114" y="79"/>
                  <a:pt x="112" y="77"/>
                  <a:pt x="112" y="74"/>
                </a:cubicBezTo>
                <a:cubicBezTo>
                  <a:pt x="112" y="29"/>
                  <a:pt x="112" y="29"/>
                  <a:pt x="112" y="29"/>
                </a:cubicBezTo>
                <a:cubicBezTo>
                  <a:pt x="112" y="17"/>
                  <a:pt x="102" y="8"/>
                  <a:pt x="91" y="8"/>
                </a:cubicBezTo>
                <a:cubicBezTo>
                  <a:pt x="78" y="8"/>
                  <a:pt x="78" y="8"/>
                  <a:pt x="78" y="8"/>
                </a:cubicBezTo>
                <a:cubicBezTo>
                  <a:pt x="78" y="74"/>
                  <a:pt x="78" y="74"/>
                  <a:pt x="78" y="74"/>
                </a:cubicBezTo>
                <a:cubicBezTo>
                  <a:pt x="78" y="77"/>
                  <a:pt x="77" y="79"/>
                  <a:pt x="74" y="79"/>
                </a:cubicBezTo>
                <a:cubicBezTo>
                  <a:pt x="8" y="79"/>
                  <a:pt x="8" y="79"/>
                  <a:pt x="8" y="79"/>
                </a:cubicBezTo>
                <a:lnTo>
                  <a:pt x="8" y="112"/>
                </a:lnTo>
                <a:close/>
              </a:path>
            </a:pathLst>
          </a:custGeom>
          <a:solidFill>
            <a:schemeClr val="accent1"/>
          </a:solidFill>
          <a:ln>
            <a:noFill/>
          </a:ln>
        </p:spPr>
        <p:txBody>
          <a:bodyPr vert="horz" wrap="square" lIns="60960" tIns="30480" rIns="60960" bIns="30480" numCol="1" anchor="t" anchorCtr="0" compatLnSpc="1">
            <a:prstTxWarp prst="textNoShape">
              <a:avLst/>
            </a:prstTxWarp>
          </a:bodyPr>
          <a:lstStyle/>
          <a:p>
            <a:endParaRPr lang="en-US" sz="1200"/>
          </a:p>
        </p:txBody>
      </p:sp>
      <p:grpSp>
        <p:nvGrpSpPr>
          <p:cNvPr id="42" name="Group 194" title="360 Heart icon">
            <a:extLst>
              <a:ext uri="{FF2B5EF4-FFF2-40B4-BE49-F238E27FC236}">
                <a16:creationId xmlns:a16="http://schemas.microsoft.com/office/drawing/2014/main" id="{19A5D5AD-E04C-9FFD-1F18-62F573110E35}"/>
              </a:ext>
            </a:extLst>
          </p:cNvPr>
          <p:cNvGrpSpPr>
            <a:grpSpLocks noChangeAspect="1"/>
          </p:cNvGrpSpPr>
          <p:nvPr/>
        </p:nvGrpSpPr>
        <p:grpSpPr bwMode="auto">
          <a:xfrm>
            <a:off x="7083505" y="1875333"/>
            <a:ext cx="900590" cy="806272"/>
            <a:chOff x="761" y="3504"/>
            <a:chExt cx="592" cy="530"/>
          </a:xfrm>
          <a:solidFill>
            <a:schemeClr val="accent1"/>
          </a:solidFill>
        </p:grpSpPr>
        <p:sp>
          <p:nvSpPr>
            <p:cNvPr id="43" name="Freeform 195">
              <a:extLst>
                <a:ext uri="{FF2B5EF4-FFF2-40B4-BE49-F238E27FC236}">
                  <a16:creationId xmlns:a16="http://schemas.microsoft.com/office/drawing/2014/main" id="{B0F29A7F-2E95-F60E-6CE5-65E9BE85E86B}"/>
                </a:ext>
              </a:extLst>
            </p:cNvPr>
            <p:cNvSpPr>
              <a:spLocks/>
            </p:cNvSpPr>
            <p:nvPr/>
          </p:nvSpPr>
          <p:spPr bwMode="auto">
            <a:xfrm>
              <a:off x="761" y="3504"/>
              <a:ext cx="530" cy="530"/>
            </a:xfrm>
            <a:custGeom>
              <a:avLst/>
              <a:gdLst>
                <a:gd name="T0" fmla="*/ 90 w 179"/>
                <a:gd name="T1" fmla="*/ 179 h 179"/>
                <a:gd name="T2" fmla="*/ 0 w 179"/>
                <a:gd name="T3" fmla="*/ 89 h 179"/>
                <a:gd name="T4" fmla="*/ 90 w 179"/>
                <a:gd name="T5" fmla="*/ 0 h 179"/>
                <a:gd name="T6" fmla="*/ 179 w 179"/>
                <a:gd name="T7" fmla="*/ 89 h 179"/>
                <a:gd name="T8" fmla="*/ 175 w 179"/>
                <a:gd name="T9" fmla="*/ 93 h 179"/>
                <a:gd name="T10" fmla="*/ 172 w 179"/>
                <a:gd name="T11" fmla="*/ 89 h 179"/>
                <a:gd name="T12" fmla="*/ 90 w 179"/>
                <a:gd name="T13" fmla="*/ 7 h 179"/>
                <a:gd name="T14" fmla="*/ 8 w 179"/>
                <a:gd name="T15" fmla="*/ 89 h 179"/>
                <a:gd name="T16" fmla="*/ 90 w 179"/>
                <a:gd name="T17" fmla="*/ 171 h 179"/>
                <a:gd name="T18" fmla="*/ 168 w 179"/>
                <a:gd name="T19" fmla="*/ 114 h 179"/>
                <a:gd name="T20" fmla="*/ 172 w 179"/>
                <a:gd name="T21" fmla="*/ 112 h 179"/>
                <a:gd name="T22" fmla="*/ 175 w 179"/>
                <a:gd name="T23" fmla="*/ 116 h 179"/>
                <a:gd name="T24" fmla="*/ 90 w 179"/>
                <a:gd name="T25" fmla="*/ 17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9" h="179">
                  <a:moveTo>
                    <a:pt x="90" y="179"/>
                  </a:moveTo>
                  <a:cubicBezTo>
                    <a:pt x="40" y="179"/>
                    <a:pt x="0" y="138"/>
                    <a:pt x="0" y="89"/>
                  </a:cubicBezTo>
                  <a:cubicBezTo>
                    <a:pt x="0" y="40"/>
                    <a:pt x="40" y="0"/>
                    <a:pt x="90" y="0"/>
                  </a:cubicBezTo>
                  <a:cubicBezTo>
                    <a:pt x="139" y="0"/>
                    <a:pt x="179" y="40"/>
                    <a:pt x="179" y="89"/>
                  </a:cubicBezTo>
                  <a:cubicBezTo>
                    <a:pt x="179" y="91"/>
                    <a:pt x="177" y="93"/>
                    <a:pt x="175" y="93"/>
                  </a:cubicBezTo>
                  <a:cubicBezTo>
                    <a:pt x="173" y="93"/>
                    <a:pt x="172" y="91"/>
                    <a:pt x="172" y="89"/>
                  </a:cubicBezTo>
                  <a:cubicBezTo>
                    <a:pt x="172" y="44"/>
                    <a:pt x="135" y="7"/>
                    <a:pt x="90" y="7"/>
                  </a:cubicBezTo>
                  <a:cubicBezTo>
                    <a:pt x="45" y="7"/>
                    <a:pt x="8" y="44"/>
                    <a:pt x="8" y="89"/>
                  </a:cubicBezTo>
                  <a:cubicBezTo>
                    <a:pt x="8" y="134"/>
                    <a:pt x="45" y="171"/>
                    <a:pt x="90" y="171"/>
                  </a:cubicBezTo>
                  <a:cubicBezTo>
                    <a:pt x="126" y="171"/>
                    <a:pt x="157" y="148"/>
                    <a:pt x="168" y="114"/>
                  </a:cubicBezTo>
                  <a:cubicBezTo>
                    <a:pt x="168" y="112"/>
                    <a:pt x="170" y="111"/>
                    <a:pt x="172" y="112"/>
                  </a:cubicBezTo>
                  <a:cubicBezTo>
                    <a:pt x="174" y="112"/>
                    <a:pt x="175" y="114"/>
                    <a:pt x="175" y="116"/>
                  </a:cubicBezTo>
                  <a:cubicBezTo>
                    <a:pt x="163" y="154"/>
                    <a:pt x="129" y="179"/>
                    <a:pt x="90" y="1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4" name="Freeform 196">
              <a:extLst>
                <a:ext uri="{FF2B5EF4-FFF2-40B4-BE49-F238E27FC236}">
                  <a16:creationId xmlns:a16="http://schemas.microsoft.com/office/drawing/2014/main" id="{50D418F0-BEFA-EA17-C7EC-7FB09815AAB9}"/>
                </a:ext>
              </a:extLst>
            </p:cNvPr>
            <p:cNvSpPr>
              <a:spLocks/>
            </p:cNvSpPr>
            <p:nvPr/>
          </p:nvSpPr>
          <p:spPr bwMode="auto">
            <a:xfrm>
              <a:off x="1178" y="3679"/>
              <a:ext cx="175" cy="112"/>
            </a:xfrm>
            <a:custGeom>
              <a:avLst/>
              <a:gdLst>
                <a:gd name="T0" fmla="*/ 34 w 59"/>
                <a:gd name="T1" fmla="*/ 38 h 38"/>
                <a:gd name="T2" fmla="*/ 31 w 59"/>
                <a:gd name="T3" fmla="*/ 37 h 38"/>
                <a:gd name="T4" fmla="*/ 1 w 59"/>
                <a:gd name="T5" fmla="*/ 7 h 38"/>
                <a:gd name="T6" fmla="*/ 1 w 59"/>
                <a:gd name="T7" fmla="*/ 1 h 38"/>
                <a:gd name="T8" fmla="*/ 6 w 59"/>
                <a:gd name="T9" fmla="*/ 1 h 38"/>
                <a:gd name="T10" fmla="*/ 33 w 59"/>
                <a:gd name="T11" fmla="*/ 28 h 38"/>
                <a:gd name="T12" fmla="*/ 51 w 59"/>
                <a:gd name="T13" fmla="*/ 2 h 38"/>
                <a:gd name="T14" fmla="*/ 56 w 59"/>
                <a:gd name="T15" fmla="*/ 1 h 38"/>
                <a:gd name="T16" fmla="*/ 57 w 59"/>
                <a:gd name="T17" fmla="*/ 6 h 38"/>
                <a:gd name="T18" fmla="*/ 37 w 59"/>
                <a:gd name="T19" fmla="*/ 36 h 38"/>
                <a:gd name="T20" fmla="*/ 34 w 59"/>
                <a:gd name="T21" fmla="*/ 38 h 38"/>
                <a:gd name="T22" fmla="*/ 34 w 59"/>
                <a:gd name="T2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38">
                  <a:moveTo>
                    <a:pt x="34" y="38"/>
                  </a:moveTo>
                  <a:cubicBezTo>
                    <a:pt x="33" y="38"/>
                    <a:pt x="32" y="37"/>
                    <a:pt x="31" y="37"/>
                  </a:cubicBezTo>
                  <a:cubicBezTo>
                    <a:pt x="1" y="7"/>
                    <a:pt x="1" y="7"/>
                    <a:pt x="1" y="7"/>
                  </a:cubicBezTo>
                  <a:cubicBezTo>
                    <a:pt x="0" y="5"/>
                    <a:pt x="0" y="3"/>
                    <a:pt x="1" y="1"/>
                  </a:cubicBezTo>
                  <a:cubicBezTo>
                    <a:pt x="3" y="0"/>
                    <a:pt x="5" y="0"/>
                    <a:pt x="6" y="1"/>
                  </a:cubicBezTo>
                  <a:cubicBezTo>
                    <a:pt x="33" y="28"/>
                    <a:pt x="33" y="28"/>
                    <a:pt x="33" y="28"/>
                  </a:cubicBezTo>
                  <a:cubicBezTo>
                    <a:pt x="51" y="2"/>
                    <a:pt x="51" y="2"/>
                    <a:pt x="51" y="2"/>
                  </a:cubicBezTo>
                  <a:cubicBezTo>
                    <a:pt x="52" y="0"/>
                    <a:pt x="55" y="0"/>
                    <a:pt x="56" y="1"/>
                  </a:cubicBezTo>
                  <a:cubicBezTo>
                    <a:pt x="58" y="2"/>
                    <a:pt x="59" y="5"/>
                    <a:pt x="57" y="6"/>
                  </a:cubicBezTo>
                  <a:cubicBezTo>
                    <a:pt x="37" y="36"/>
                    <a:pt x="37" y="36"/>
                    <a:pt x="37" y="36"/>
                  </a:cubicBezTo>
                  <a:cubicBezTo>
                    <a:pt x="36" y="37"/>
                    <a:pt x="35" y="38"/>
                    <a:pt x="34" y="38"/>
                  </a:cubicBezTo>
                  <a:cubicBezTo>
                    <a:pt x="34" y="38"/>
                    <a:pt x="34" y="38"/>
                    <a:pt x="34"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5" name="Freeform 197">
              <a:extLst>
                <a:ext uri="{FF2B5EF4-FFF2-40B4-BE49-F238E27FC236}">
                  <a16:creationId xmlns:a16="http://schemas.microsoft.com/office/drawing/2014/main" id="{C551F424-35AA-9008-A2EA-541BDA802057}"/>
                </a:ext>
              </a:extLst>
            </p:cNvPr>
            <p:cNvSpPr>
              <a:spLocks noEditPoints="1"/>
            </p:cNvSpPr>
            <p:nvPr/>
          </p:nvSpPr>
          <p:spPr bwMode="auto">
            <a:xfrm>
              <a:off x="894" y="3670"/>
              <a:ext cx="267" cy="234"/>
            </a:xfrm>
            <a:custGeom>
              <a:avLst/>
              <a:gdLst>
                <a:gd name="T0" fmla="*/ 45 w 90"/>
                <a:gd name="T1" fmla="*/ 79 h 79"/>
                <a:gd name="T2" fmla="*/ 42 w 90"/>
                <a:gd name="T3" fmla="*/ 78 h 79"/>
                <a:gd name="T4" fmla="*/ 9 w 90"/>
                <a:gd name="T5" fmla="*/ 45 h 79"/>
                <a:gd name="T6" fmla="*/ 9 w 90"/>
                <a:gd name="T7" fmla="*/ 10 h 79"/>
                <a:gd name="T8" fmla="*/ 44 w 90"/>
                <a:gd name="T9" fmla="*/ 10 h 79"/>
                <a:gd name="T10" fmla="*/ 45 w 90"/>
                <a:gd name="T11" fmla="*/ 10 h 79"/>
                <a:gd name="T12" fmla="*/ 45 w 90"/>
                <a:gd name="T13" fmla="*/ 10 h 79"/>
                <a:gd name="T14" fmla="*/ 80 w 90"/>
                <a:gd name="T15" fmla="*/ 10 h 79"/>
                <a:gd name="T16" fmla="*/ 80 w 90"/>
                <a:gd name="T17" fmla="*/ 45 h 79"/>
                <a:gd name="T18" fmla="*/ 47 w 90"/>
                <a:gd name="T19" fmla="*/ 78 h 79"/>
                <a:gd name="T20" fmla="*/ 45 w 90"/>
                <a:gd name="T21" fmla="*/ 79 h 79"/>
                <a:gd name="T22" fmla="*/ 27 w 90"/>
                <a:gd name="T23" fmla="*/ 10 h 79"/>
                <a:gd name="T24" fmla="*/ 15 w 90"/>
                <a:gd name="T25" fmla="*/ 15 h 79"/>
                <a:gd name="T26" fmla="*/ 15 w 90"/>
                <a:gd name="T27" fmla="*/ 39 h 79"/>
                <a:gd name="T28" fmla="*/ 45 w 90"/>
                <a:gd name="T29" fmla="*/ 70 h 79"/>
                <a:gd name="T30" fmla="*/ 75 w 90"/>
                <a:gd name="T31" fmla="*/ 39 h 79"/>
                <a:gd name="T32" fmla="*/ 75 w 90"/>
                <a:gd name="T33" fmla="*/ 39 h 79"/>
                <a:gd name="T34" fmla="*/ 75 w 90"/>
                <a:gd name="T35" fmla="*/ 15 h 79"/>
                <a:gd name="T36" fmla="*/ 50 w 90"/>
                <a:gd name="T37" fmla="*/ 15 h 79"/>
                <a:gd name="T38" fmla="*/ 47 w 90"/>
                <a:gd name="T39" fmla="*/ 18 h 79"/>
                <a:gd name="T40" fmla="*/ 42 w 90"/>
                <a:gd name="T41" fmla="*/ 18 h 79"/>
                <a:gd name="T42" fmla="*/ 39 w 90"/>
                <a:gd name="T43" fmla="*/ 15 h 79"/>
                <a:gd name="T44" fmla="*/ 27 w 90"/>
                <a:gd name="T45" fmla="*/ 1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0" h="79">
                  <a:moveTo>
                    <a:pt x="45" y="79"/>
                  </a:moveTo>
                  <a:cubicBezTo>
                    <a:pt x="44" y="79"/>
                    <a:pt x="43" y="78"/>
                    <a:pt x="42" y="78"/>
                  </a:cubicBezTo>
                  <a:cubicBezTo>
                    <a:pt x="9" y="45"/>
                    <a:pt x="9" y="45"/>
                    <a:pt x="9" y="45"/>
                  </a:cubicBezTo>
                  <a:cubicBezTo>
                    <a:pt x="0" y="35"/>
                    <a:pt x="0" y="19"/>
                    <a:pt x="9" y="10"/>
                  </a:cubicBezTo>
                  <a:cubicBezTo>
                    <a:pt x="19" y="0"/>
                    <a:pt x="35" y="0"/>
                    <a:pt x="44" y="10"/>
                  </a:cubicBezTo>
                  <a:cubicBezTo>
                    <a:pt x="45" y="10"/>
                    <a:pt x="45" y="10"/>
                    <a:pt x="45" y="10"/>
                  </a:cubicBezTo>
                  <a:cubicBezTo>
                    <a:pt x="45" y="10"/>
                    <a:pt x="45" y="10"/>
                    <a:pt x="45" y="10"/>
                  </a:cubicBezTo>
                  <a:cubicBezTo>
                    <a:pt x="55" y="0"/>
                    <a:pt x="70" y="0"/>
                    <a:pt x="80" y="10"/>
                  </a:cubicBezTo>
                  <a:cubicBezTo>
                    <a:pt x="90" y="19"/>
                    <a:pt x="90" y="35"/>
                    <a:pt x="80" y="45"/>
                  </a:cubicBezTo>
                  <a:cubicBezTo>
                    <a:pt x="47" y="78"/>
                    <a:pt x="47" y="78"/>
                    <a:pt x="47" y="78"/>
                  </a:cubicBezTo>
                  <a:cubicBezTo>
                    <a:pt x="47" y="78"/>
                    <a:pt x="46" y="79"/>
                    <a:pt x="45" y="79"/>
                  </a:cubicBezTo>
                  <a:close/>
                  <a:moveTo>
                    <a:pt x="27" y="10"/>
                  </a:moveTo>
                  <a:cubicBezTo>
                    <a:pt x="22" y="10"/>
                    <a:pt x="18" y="12"/>
                    <a:pt x="15" y="15"/>
                  </a:cubicBezTo>
                  <a:cubicBezTo>
                    <a:pt x="8" y="22"/>
                    <a:pt x="8" y="33"/>
                    <a:pt x="15" y="39"/>
                  </a:cubicBezTo>
                  <a:cubicBezTo>
                    <a:pt x="45" y="70"/>
                    <a:pt x="45" y="70"/>
                    <a:pt x="45" y="70"/>
                  </a:cubicBezTo>
                  <a:cubicBezTo>
                    <a:pt x="75" y="39"/>
                    <a:pt x="75" y="39"/>
                    <a:pt x="75" y="39"/>
                  </a:cubicBezTo>
                  <a:cubicBezTo>
                    <a:pt x="75" y="39"/>
                    <a:pt x="75" y="39"/>
                    <a:pt x="75" y="39"/>
                  </a:cubicBezTo>
                  <a:cubicBezTo>
                    <a:pt x="81" y="33"/>
                    <a:pt x="81" y="22"/>
                    <a:pt x="75" y="15"/>
                  </a:cubicBezTo>
                  <a:cubicBezTo>
                    <a:pt x="68" y="8"/>
                    <a:pt x="57" y="8"/>
                    <a:pt x="50" y="15"/>
                  </a:cubicBezTo>
                  <a:cubicBezTo>
                    <a:pt x="47" y="18"/>
                    <a:pt x="47" y="18"/>
                    <a:pt x="47" y="18"/>
                  </a:cubicBezTo>
                  <a:cubicBezTo>
                    <a:pt x="46" y="19"/>
                    <a:pt x="44" y="19"/>
                    <a:pt x="42" y="18"/>
                  </a:cubicBezTo>
                  <a:cubicBezTo>
                    <a:pt x="39" y="15"/>
                    <a:pt x="39" y="15"/>
                    <a:pt x="39" y="15"/>
                  </a:cubicBezTo>
                  <a:cubicBezTo>
                    <a:pt x="36" y="12"/>
                    <a:pt x="31" y="10"/>
                    <a:pt x="2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Tree>
    <p:extLst>
      <p:ext uri="{BB962C8B-B14F-4D97-AF65-F5344CB8AC3E}">
        <p14:creationId xmlns:p14="http://schemas.microsoft.com/office/powerpoint/2010/main" val="29267073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F17929-2A0A-48C5-F488-FFA53EFCBCEC}"/>
              </a:ext>
            </a:extLst>
          </p:cNvPr>
          <p:cNvSpPr>
            <a:spLocks noGrp="1"/>
          </p:cNvSpPr>
          <p:nvPr>
            <p:ph type="title"/>
          </p:nvPr>
        </p:nvSpPr>
        <p:spPr/>
        <p:txBody>
          <a:bodyPr/>
          <a:lstStyle/>
          <a:p>
            <a:r>
              <a:rPr lang="en-US"/>
              <a:t>2 | Know your audience part 1</a:t>
            </a:r>
          </a:p>
        </p:txBody>
      </p:sp>
      <p:sp>
        <p:nvSpPr>
          <p:cNvPr id="5" name="TextBox 4">
            <a:extLst>
              <a:ext uri="{FF2B5EF4-FFF2-40B4-BE49-F238E27FC236}">
                <a16:creationId xmlns:a16="http://schemas.microsoft.com/office/drawing/2014/main" id="{33E44110-A5EF-CEEC-2835-B48A556BFAEA}"/>
              </a:ext>
            </a:extLst>
          </p:cNvPr>
          <p:cNvSpPr txBox="1"/>
          <p:nvPr/>
        </p:nvSpPr>
        <p:spPr>
          <a:xfrm>
            <a:off x="1010178" y="2659442"/>
            <a:ext cx="2244436" cy="646331"/>
          </a:xfrm>
          <a:prstGeom prst="rect">
            <a:avLst/>
          </a:prstGeom>
          <a:noFill/>
        </p:spPr>
        <p:txBody>
          <a:bodyPr wrap="square" rtlCol="0">
            <a:spAutoFit/>
          </a:bodyPr>
          <a:lstStyle/>
          <a:p>
            <a:pPr algn="ctr"/>
            <a:r>
              <a:rPr lang="en-US"/>
              <a:t>Easily accessible care outside the VA</a:t>
            </a:r>
          </a:p>
        </p:txBody>
      </p:sp>
      <p:sp>
        <p:nvSpPr>
          <p:cNvPr id="7" name="TextBox 6">
            <a:extLst>
              <a:ext uri="{FF2B5EF4-FFF2-40B4-BE49-F238E27FC236}">
                <a16:creationId xmlns:a16="http://schemas.microsoft.com/office/drawing/2014/main" id="{82A5DC8F-23FB-A666-8037-7725EFB6B812}"/>
              </a:ext>
            </a:extLst>
          </p:cNvPr>
          <p:cNvSpPr txBox="1"/>
          <p:nvPr/>
        </p:nvSpPr>
        <p:spPr>
          <a:xfrm>
            <a:off x="3613338" y="2659442"/>
            <a:ext cx="2244436" cy="646331"/>
          </a:xfrm>
          <a:prstGeom prst="rect">
            <a:avLst/>
          </a:prstGeom>
          <a:noFill/>
        </p:spPr>
        <p:txBody>
          <a:bodyPr wrap="square" rtlCol="0">
            <a:spAutoFit/>
          </a:bodyPr>
          <a:lstStyle/>
          <a:p>
            <a:pPr algn="ctr"/>
            <a:r>
              <a:rPr lang="en-US"/>
              <a:t>Routine dental coverage</a:t>
            </a:r>
          </a:p>
        </p:txBody>
      </p:sp>
      <p:sp>
        <p:nvSpPr>
          <p:cNvPr id="9" name="TextBox 8">
            <a:extLst>
              <a:ext uri="{FF2B5EF4-FFF2-40B4-BE49-F238E27FC236}">
                <a16:creationId xmlns:a16="http://schemas.microsoft.com/office/drawing/2014/main" id="{7A7D24A2-5520-9742-A09A-3A98C7E18E76}"/>
              </a:ext>
            </a:extLst>
          </p:cNvPr>
          <p:cNvSpPr txBox="1"/>
          <p:nvPr/>
        </p:nvSpPr>
        <p:spPr>
          <a:xfrm>
            <a:off x="6294654" y="2659442"/>
            <a:ext cx="2244436" cy="646331"/>
          </a:xfrm>
          <a:prstGeom prst="rect">
            <a:avLst/>
          </a:prstGeom>
          <a:noFill/>
        </p:spPr>
        <p:txBody>
          <a:bodyPr wrap="square" rtlCol="0">
            <a:spAutoFit/>
          </a:bodyPr>
          <a:lstStyle/>
          <a:p>
            <a:pPr algn="ctr"/>
            <a:r>
              <a:rPr lang="en-US"/>
              <a:t>Routine vision coverage</a:t>
            </a:r>
          </a:p>
        </p:txBody>
      </p:sp>
      <p:sp>
        <p:nvSpPr>
          <p:cNvPr id="11" name="TextBox 10">
            <a:extLst>
              <a:ext uri="{FF2B5EF4-FFF2-40B4-BE49-F238E27FC236}">
                <a16:creationId xmlns:a16="http://schemas.microsoft.com/office/drawing/2014/main" id="{A23F00FA-26EB-3F6D-90E4-0424F2992F75}"/>
              </a:ext>
            </a:extLst>
          </p:cNvPr>
          <p:cNvSpPr txBox="1"/>
          <p:nvPr/>
        </p:nvSpPr>
        <p:spPr>
          <a:xfrm>
            <a:off x="8874370" y="2659442"/>
            <a:ext cx="2244436" cy="646331"/>
          </a:xfrm>
          <a:prstGeom prst="rect">
            <a:avLst/>
          </a:prstGeom>
          <a:noFill/>
        </p:spPr>
        <p:txBody>
          <a:bodyPr wrap="square" rtlCol="0">
            <a:spAutoFit/>
          </a:bodyPr>
          <a:lstStyle/>
          <a:p>
            <a:pPr algn="ctr"/>
            <a:r>
              <a:rPr lang="en-US"/>
              <a:t>Hearing </a:t>
            </a:r>
          </a:p>
          <a:p>
            <a:pPr algn="ctr"/>
            <a:r>
              <a:rPr lang="en-US"/>
              <a:t>coverage</a:t>
            </a:r>
          </a:p>
        </p:txBody>
      </p:sp>
      <p:sp>
        <p:nvSpPr>
          <p:cNvPr id="13" name="TextBox 12">
            <a:extLst>
              <a:ext uri="{FF2B5EF4-FFF2-40B4-BE49-F238E27FC236}">
                <a16:creationId xmlns:a16="http://schemas.microsoft.com/office/drawing/2014/main" id="{2AC11EA2-CAD5-666D-3DAC-7CB489AB436D}"/>
              </a:ext>
            </a:extLst>
          </p:cNvPr>
          <p:cNvSpPr txBox="1"/>
          <p:nvPr/>
        </p:nvSpPr>
        <p:spPr>
          <a:xfrm>
            <a:off x="1010178" y="4778635"/>
            <a:ext cx="2244436" cy="646331"/>
          </a:xfrm>
          <a:prstGeom prst="rect">
            <a:avLst/>
          </a:prstGeom>
          <a:noFill/>
        </p:spPr>
        <p:txBody>
          <a:bodyPr wrap="square" rtlCol="0">
            <a:spAutoFit/>
          </a:bodyPr>
          <a:lstStyle/>
          <a:p>
            <a:pPr algn="ctr"/>
            <a:r>
              <a:rPr lang="en-US"/>
              <a:t>SilverSneakers </a:t>
            </a:r>
          </a:p>
          <a:p>
            <a:pPr algn="ctr"/>
            <a:r>
              <a:rPr lang="en-US"/>
              <a:t>benefit</a:t>
            </a:r>
          </a:p>
        </p:txBody>
      </p:sp>
      <p:sp>
        <p:nvSpPr>
          <p:cNvPr id="15" name="TextBox 14">
            <a:extLst>
              <a:ext uri="{FF2B5EF4-FFF2-40B4-BE49-F238E27FC236}">
                <a16:creationId xmlns:a16="http://schemas.microsoft.com/office/drawing/2014/main" id="{AD98F13D-8C70-5D34-D442-75EB70F967D4}"/>
              </a:ext>
            </a:extLst>
          </p:cNvPr>
          <p:cNvSpPr txBox="1"/>
          <p:nvPr/>
        </p:nvSpPr>
        <p:spPr>
          <a:xfrm>
            <a:off x="3613338" y="4778635"/>
            <a:ext cx="2244436" cy="646331"/>
          </a:xfrm>
          <a:prstGeom prst="rect">
            <a:avLst/>
          </a:prstGeom>
          <a:noFill/>
        </p:spPr>
        <p:txBody>
          <a:bodyPr wrap="square" rtlCol="0">
            <a:spAutoFit/>
          </a:bodyPr>
          <a:lstStyle/>
          <a:p>
            <a:pPr algn="ctr"/>
            <a:r>
              <a:rPr lang="en-US"/>
              <a:t>Part B </a:t>
            </a:r>
          </a:p>
          <a:p>
            <a:pPr algn="ctr"/>
            <a:r>
              <a:rPr lang="en-US"/>
              <a:t>giveback</a:t>
            </a:r>
          </a:p>
        </p:txBody>
      </p:sp>
      <p:sp>
        <p:nvSpPr>
          <p:cNvPr id="17" name="TextBox 16">
            <a:extLst>
              <a:ext uri="{FF2B5EF4-FFF2-40B4-BE49-F238E27FC236}">
                <a16:creationId xmlns:a16="http://schemas.microsoft.com/office/drawing/2014/main" id="{8A39A41B-6DD5-1FB0-7B9C-B8AB4CECAF0E}"/>
              </a:ext>
            </a:extLst>
          </p:cNvPr>
          <p:cNvSpPr txBox="1"/>
          <p:nvPr/>
        </p:nvSpPr>
        <p:spPr>
          <a:xfrm>
            <a:off x="6294654" y="4778635"/>
            <a:ext cx="2244436" cy="646331"/>
          </a:xfrm>
          <a:prstGeom prst="rect">
            <a:avLst/>
          </a:prstGeom>
          <a:noFill/>
        </p:spPr>
        <p:txBody>
          <a:bodyPr wrap="square" rtlCol="0">
            <a:spAutoFit/>
          </a:bodyPr>
          <a:lstStyle/>
          <a:p>
            <a:pPr algn="ctr"/>
            <a:r>
              <a:rPr lang="en-US"/>
              <a:t>OTC </a:t>
            </a:r>
          </a:p>
          <a:p>
            <a:pPr algn="ctr"/>
            <a:r>
              <a:rPr lang="en-US"/>
              <a:t>allowance</a:t>
            </a:r>
          </a:p>
        </p:txBody>
      </p:sp>
      <p:sp>
        <p:nvSpPr>
          <p:cNvPr id="19" name="TextBox 18">
            <a:extLst>
              <a:ext uri="{FF2B5EF4-FFF2-40B4-BE49-F238E27FC236}">
                <a16:creationId xmlns:a16="http://schemas.microsoft.com/office/drawing/2014/main" id="{3808541D-9B6F-73B9-115B-61D953320580}"/>
              </a:ext>
            </a:extLst>
          </p:cNvPr>
          <p:cNvSpPr txBox="1"/>
          <p:nvPr/>
        </p:nvSpPr>
        <p:spPr>
          <a:xfrm>
            <a:off x="8874370" y="4778635"/>
            <a:ext cx="2244436" cy="923330"/>
          </a:xfrm>
          <a:prstGeom prst="rect">
            <a:avLst/>
          </a:prstGeom>
          <a:noFill/>
        </p:spPr>
        <p:txBody>
          <a:bodyPr wrap="square" rtlCol="0">
            <a:spAutoFit/>
          </a:bodyPr>
          <a:lstStyle/>
          <a:p>
            <a:pPr algn="ctr"/>
            <a:r>
              <a:rPr lang="en-US"/>
              <a:t>Plan that complements their VA care</a:t>
            </a:r>
          </a:p>
        </p:txBody>
      </p:sp>
      <p:grpSp>
        <p:nvGrpSpPr>
          <p:cNvPr id="20" name="Group 58" title="Shoe icon">
            <a:extLst>
              <a:ext uri="{FF2B5EF4-FFF2-40B4-BE49-F238E27FC236}">
                <a16:creationId xmlns:a16="http://schemas.microsoft.com/office/drawing/2014/main" id="{ADC32DCA-8246-A290-A8AA-6996899C84AD}"/>
              </a:ext>
            </a:extLst>
          </p:cNvPr>
          <p:cNvGrpSpPr>
            <a:grpSpLocks noChangeAspect="1"/>
          </p:cNvGrpSpPr>
          <p:nvPr/>
        </p:nvGrpSpPr>
        <p:grpSpPr bwMode="auto">
          <a:xfrm>
            <a:off x="1685109" y="4051541"/>
            <a:ext cx="894574" cy="458923"/>
            <a:chOff x="7352" y="1480"/>
            <a:chExt cx="692" cy="355"/>
          </a:xfrm>
          <a:solidFill>
            <a:schemeClr val="accent1"/>
          </a:solidFill>
        </p:grpSpPr>
        <p:sp>
          <p:nvSpPr>
            <p:cNvPr id="21" name="Freeform 59">
              <a:extLst>
                <a:ext uri="{FF2B5EF4-FFF2-40B4-BE49-F238E27FC236}">
                  <a16:creationId xmlns:a16="http://schemas.microsoft.com/office/drawing/2014/main" id="{80025024-DDEB-73E3-76DA-408017D2D826}"/>
                </a:ext>
              </a:extLst>
            </p:cNvPr>
            <p:cNvSpPr>
              <a:spLocks noEditPoints="1"/>
            </p:cNvSpPr>
            <p:nvPr/>
          </p:nvSpPr>
          <p:spPr bwMode="auto">
            <a:xfrm>
              <a:off x="7352" y="1480"/>
              <a:ext cx="692" cy="355"/>
            </a:xfrm>
            <a:custGeom>
              <a:avLst/>
              <a:gdLst>
                <a:gd name="T0" fmla="*/ 106 w 233"/>
                <a:gd name="T1" fmla="*/ 114 h 119"/>
                <a:gd name="T2" fmla="*/ 0 w 233"/>
                <a:gd name="T3" fmla="*/ 95 h 119"/>
                <a:gd name="T4" fmla="*/ 12 w 233"/>
                <a:gd name="T5" fmla="*/ 62 h 119"/>
                <a:gd name="T6" fmla="*/ 12 w 233"/>
                <a:gd name="T7" fmla="*/ 25 h 119"/>
                <a:gd name="T8" fmla="*/ 31 w 233"/>
                <a:gd name="T9" fmla="*/ 21 h 119"/>
                <a:gd name="T10" fmla="*/ 39 w 233"/>
                <a:gd name="T11" fmla="*/ 30 h 119"/>
                <a:gd name="T12" fmla="*/ 81 w 233"/>
                <a:gd name="T13" fmla="*/ 28 h 119"/>
                <a:gd name="T14" fmla="*/ 70 w 233"/>
                <a:gd name="T15" fmla="*/ 6 h 119"/>
                <a:gd name="T16" fmla="*/ 85 w 233"/>
                <a:gd name="T17" fmla="*/ 6 h 119"/>
                <a:gd name="T18" fmla="*/ 148 w 233"/>
                <a:gd name="T19" fmla="*/ 50 h 119"/>
                <a:gd name="T20" fmla="*/ 228 w 233"/>
                <a:gd name="T21" fmla="*/ 77 h 119"/>
                <a:gd name="T22" fmla="*/ 177 w 233"/>
                <a:gd name="T23" fmla="*/ 115 h 119"/>
                <a:gd name="T24" fmla="*/ 107 w 233"/>
                <a:gd name="T25" fmla="*/ 107 h 119"/>
                <a:gd name="T26" fmla="*/ 176 w 233"/>
                <a:gd name="T27" fmla="*/ 108 h 119"/>
                <a:gd name="T28" fmla="*/ 222 w 233"/>
                <a:gd name="T29" fmla="*/ 80 h 119"/>
                <a:gd name="T30" fmla="*/ 200 w 233"/>
                <a:gd name="T31" fmla="*/ 76 h 119"/>
                <a:gd name="T32" fmla="*/ 121 w 233"/>
                <a:gd name="T33" fmla="*/ 41 h 119"/>
                <a:gd name="T34" fmla="*/ 76 w 233"/>
                <a:gd name="T35" fmla="*/ 8 h 119"/>
                <a:gd name="T36" fmla="*/ 87 w 233"/>
                <a:gd name="T37" fmla="*/ 30 h 119"/>
                <a:gd name="T38" fmla="*/ 34 w 233"/>
                <a:gd name="T39" fmla="*/ 34 h 119"/>
                <a:gd name="T40" fmla="*/ 19 w 233"/>
                <a:gd name="T41" fmla="*/ 28 h 119"/>
                <a:gd name="T42" fmla="*/ 18 w 233"/>
                <a:gd name="T43" fmla="*/ 65 h 119"/>
                <a:gd name="T44" fmla="*/ 14 w 233"/>
                <a:gd name="T45" fmla="*/ 82 h 119"/>
                <a:gd name="T46" fmla="*/ 8 w 233"/>
                <a:gd name="T47" fmla="*/ 98 h 119"/>
                <a:gd name="T48" fmla="*/ 107 w 233"/>
                <a:gd name="T49" fmla="*/ 107 h 119"/>
                <a:gd name="T50" fmla="*/ 222 w 233"/>
                <a:gd name="T51" fmla="*/ 79 h 119"/>
                <a:gd name="T52" fmla="*/ 222 w 233"/>
                <a:gd name="T53" fmla="*/ 79 h 119"/>
                <a:gd name="T54" fmla="*/ 222 w 233"/>
                <a:gd name="T55" fmla="*/ 79 h 119"/>
                <a:gd name="T56" fmla="*/ 222 w 233"/>
                <a:gd name="T57" fmla="*/ 79 h 119"/>
                <a:gd name="T58" fmla="*/ 222 w 233"/>
                <a:gd name="T59" fmla="*/ 79 h 119"/>
                <a:gd name="T60" fmla="*/ 222 w 233"/>
                <a:gd name="T61" fmla="*/ 79 h 119"/>
                <a:gd name="T62" fmla="*/ 222 w 233"/>
                <a:gd name="T63" fmla="*/ 79 h 119"/>
                <a:gd name="T64" fmla="*/ 222 w 233"/>
                <a:gd name="T65" fmla="*/ 7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3" h="119">
                  <a:moveTo>
                    <a:pt x="135" y="119"/>
                  </a:moveTo>
                  <a:cubicBezTo>
                    <a:pt x="117" y="119"/>
                    <a:pt x="109" y="116"/>
                    <a:pt x="106" y="114"/>
                  </a:cubicBezTo>
                  <a:cubicBezTo>
                    <a:pt x="51" y="117"/>
                    <a:pt x="15" y="114"/>
                    <a:pt x="3" y="103"/>
                  </a:cubicBezTo>
                  <a:cubicBezTo>
                    <a:pt x="0" y="100"/>
                    <a:pt x="0" y="97"/>
                    <a:pt x="0" y="95"/>
                  </a:cubicBezTo>
                  <a:cubicBezTo>
                    <a:pt x="0" y="85"/>
                    <a:pt x="6" y="80"/>
                    <a:pt x="9" y="77"/>
                  </a:cubicBezTo>
                  <a:cubicBezTo>
                    <a:pt x="8" y="71"/>
                    <a:pt x="10" y="67"/>
                    <a:pt x="12" y="62"/>
                  </a:cubicBezTo>
                  <a:cubicBezTo>
                    <a:pt x="13" y="58"/>
                    <a:pt x="15" y="54"/>
                    <a:pt x="14" y="48"/>
                  </a:cubicBezTo>
                  <a:cubicBezTo>
                    <a:pt x="13" y="38"/>
                    <a:pt x="12" y="30"/>
                    <a:pt x="12" y="25"/>
                  </a:cubicBezTo>
                  <a:cubicBezTo>
                    <a:pt x="12" y="23"/>
                    <a:pt x="13" y="22"/>
                    <a:pt x="15" y="21"/>
                  </a:cubicBezTo>
                  <a:cubicBezTo>
                    <a:pt x="31" y="21"/>
                    <a:pt x="31" y="21"/>
                    <a:pt x="31" y="21"/>
                  </a:cubicBezTo>
                  <a:cubicBezTo>
                    <a:pt x="32" y="21"/>
                    <a:pt x="33" y="21"/>
                    <a:pt x="33" y="22"/>
                  </a:cubicBezTo>
                  <a:cubicBezTo>
                    <a:pt x="36" y="25"/>
                    <a:pt x="38" y="28"/>
                    <a:pt x="39" y="30"/>
                  </a:cubicBezTo>
                  <a:cubicBezTo>
                    <a:pt x="43" y="35"/>
                    <a:pt x="44" y="36"/>
                    <a:pt x="61" y="33"/>
                  </a:cubicBezTo>
                  <a:cubicBezTo>
                    <a:pt x="78" y="31"/>
                    <a:pt x="80" y="29"/>
                    <a:pt x="81" y="28"/>
                  </a:cubicBezTo>
                  <a:cubicBezTo>
                    <a:pt x="81" y="28"/>
                    <a:pt x="81" y="26"/>
                    <a:pt x="75" y="20"/>
                  </a:cubicBezTo>
                  <a:cubicBezTo>
                    <a:pt x="70" y="15"/>
                    <a:pt x="68" y="10"/>
                    <a:pt x="70" y="6"/>
                  </a:cubicBezTo>
                  <a:cubicBezTo>
                    <a:pt x="70" y="3"/>
                    <a:pt x="72" y="2"/>
                    <a:pt x="74" y="1"/>
                  </a:cubicBezTo>
                  <a:cubicBezTo>
                    <a:pt x="78" y="0"/>
                    <a:pt x="82" y="2"/>
                    <a:pt x="85" y="6"/>
                  </a:cubicBezTo>
                  <a:cubicBezTo>
                    <a:pt x="101" y="23"/>
                    <a:pt x="113" y="29"/>
                    <a:pt x="124" y="35"/>
                  </a:cubicBezTo>
                  <a:cubicBezTo>
                    <a:pt x="132" y="39"/>
                    <a:pt x="140" y="43"/>
                    <a:pt x="148" y="50"/>
                  </a:cubicBezTo>
                  <a:cubicBezTo>
                    <a:pt x="169" y="67"/>
                    <a:pt x="178" y="71"/>
                    <a:pt x="200" y="70"/>
                  </a:cubicBezTo>
                  <a:cubicBezTo>
                    <a:pt x="222" y="68"/>
                    <a:pt x="227" y="74"/>
                    <a:pt x="228" y="77"/>
                  </a:cubicBezTo>
                  <a:cubicBezTo>
                    <a:pt x="233" y="83"/>
                    <a:pt x="232" y="88"/>
                    <a:pt x="231" y="92"/>
                  </a:cubicBezTo>
                  <a:cubicBezTo>
                    <a:pt x="227" y="102"/>
                    <a:pt x="209" y="110"/>
                    <a:pt x="177" y="115"/>
                  </a:cubicBezTo>
                  <a:cubicBezTo>
                    <a:pt x="159" y="118"/>
                    <a:pt x="145" y="119"/>
                    <a:pt x="135" y="119"/>
                  </a:cubicBezTo>
                  <a:close/>
                  <a:moveTo>
                    <a:pt x="107" y="107"/>
                  </a:moveTo>
                  <a:cubicBezTo>
                    <a:pt x="108" y="107"/>
                    <a:pt x="108" y="107"/>
                    <a:pt x="109" y="108"/>
                  </a:cubicBezTo>
                  <a:cubicBezTo>
                    <a:pt x="109" y="108"/>
                    <a:pt x="121" y="117"/>
                    <a:pt x="176" y="108"/>
                  </a:cubicBezTo>
                  <a:cubicBezTo>
                    <a:pt x="214" y="102"/>
                    <a:pt x="223" y="94"/>
                    <a:pt x="224" y="89"/>
                  </a:cubicBezTo>
                  <a:cubicBezTo>
                    <a:pt x="225" y="87"/>
                    <a:pt x="225" y="84"/>
                    <a:pt x="222" y="80"/>
                  </a:cubicBezTo>
                  <a:cubicBezTo>
                    <a:pt x="222" y="80"/>
                    <a:pt x="222" y="80"/>
                    <a:pt x="222" y="79"/>
                  </a:cubicBezTo>
                  <a:cubicBezTo>
                    <a:pt x="221" y="79"/>
                    <a:pt x="218" y="75"/>
                    <a:pt x="200" y="76"/>
                  </a:cubicBezTo>
                  <a:cubicBezTo>
                    <a:pt x="175" y="78"/>
                    <a:pt x="164" y="72"/>
                    <a:pt x="144" y="55"/>
                  </a:cubicBezTo>
                  <a:cubicBezTo>
                    <a:pt x="136" y="49"/>
                    <a:pt x="129" y="45"/>
                    <a:pt x="121" y="41"/>
                  </a:cubicBezTo>
                  <a:cubicBezTo>
                    <a:pt x="109" y="35"/>
                    <a:pt x="97" y="29"/>
                    <a:pt x="80" y="11"/>
                  </a:cubicBezTo>
                  <a:cubicBezTo>
                    <a:pt x="78" y="8"/>
                    <a:pt x="76" y="8"/>
                    <a:pt x="76" y="8"/>
                  </a:cubicBezTo>
                  <a:cubicBezTo>
                    <a:pt x="76" y="8"/>
                    <a:pt x="76" y="11"/>
                    <a:pt x="80" y="16"/>
                  </a:cubicBezTo>
                  <a:cubicBezTo>
                    <a:pt x="85" y="20"/>
                    <a:pt x="89" y="25"/>
                    <a:pt x="87" y="30"/>
                  </a:cubicBezTo>
                  <a:cubicBezTo>
                    <a:pt x="85" y="35"/>
                    <a:pt x="79" y="38"/>
                    <a:pt x="62" y="40"/>
                  </a:cubicBezTo>
                  <a:cubicBezTo>
                    <a:pt x="42" y="43"/>
                    <a:pt x="39" y="42"/>
                    <a:pt x="34" y="34"/>
                  </a:cubicBezTo>
                  <a:cubicBezTo>
                    <a:pt x="33" y="32"/>
                    <a:pt x="31" y="30"/>
                    <a:pt x="29" y="27"/>
                  </a:cubicBezTo>
                  <a:cubicBezTo>
                    <a:pt x="19" y="28"/>
                    <a:pt x="19" y="28"/>
                    <a:pt x="19" y="28"/>
                  </a:cubicBezTo>
                  <a:cubicBezTo>
                    <a:pt x="19" y="33"/>
                    <a:pt x="20" y="39"/>
                    <a:pt x="21" y="47"/>
                  </a:cubicBezTo>
                  <a:cubicBezTo>
                    <a:pt x="22" y="55"/>
                    <a:pt x="20" y="60"/>
                    <a:pt x="18" y="65"/>
                  </a:cubicBezTo>
                  <a:cubicBezTo>
                    <a:pt x="16" y="69"/>
                    <a:pt x="15" y="73"/>
                    <a:pt x="16" y="78"/>
                  </a:cubicBezTo>
                  <a:cubicBezTo>
                    <a:pt x="17" y="79"/>
                    <a:pt x="16" y="81"/>
                    <a:pt x="14" y="82"/>
                  </a:cubicBezTo>
                  <a:cubicBezTo>
                    <a:pt x="14" y="82"/>
                    <a:pt x="6" y="86"/>
                    <a:pt x="6" y="95"/>
                  </a:cubicBezTo>
                  <a:cubicBezTo>
                    <a:pt x="6" y="96"/>
                    <a:pt x="6" y="97"/>
                    <a:pt x="8" y="98"/>
                  </a:cubicBezTo>
                  <a:cubicBezTo>
                    <a:pt x="12" y="102"/>
                    <a:pt x="29" y="112"/>
                    <a:pt x="106" y="107"/>
                  </a:cubicBezTo>
                  <a:cubicBezTo>
                    <a:pt x="107" y="107"/>
                    <a:pt x="107" y="107"/>
                    <a:pt x="107" y="107"/>
                  </a:cubicBezTo>
                  <a:close/>
                  <a:moveTo>
                    <a:pt x="222" y="79"/>
                  </a:moveTo>
                  <a:cubicBezTo>
                    <a:pt x="222" y="79"/>
                    <a:pt x="222" y="79"/>
                    <a:pt x="222" y="79"/>
                  </a:cubicBezTo>
                  <a:close/>
                  <a:moveTo>
                    <a:pt x="222" y="79"/>
                  </a:moveTo>
                  <a:cubicBezTo>
                    <a:pt x="222" y="79"/>
                    <a:pt x="222" y="79"/>
                    <a:pt x="222" y="79"/>
                  </a:cubicBezTo>
                  <a:cubicBezTo>
                    <a:pt x="222" y="79"/>
                    <a:pt x="222" y="79"/>
                    <a:pt x="222" y="79"/>
                  </a:cubicBezTo>
                  <a:close/>
                  <a:moveTo>
                    <a:pt x="222" y="79"/>
                  </a:moveTo>
                  <a:cubicBezTo>
                    <a:pt x="222" y="79"/>
                    <a:pt x="222" y="79"/>
                    <a:pt x="222" y="79"/>
                  </a:cubicBezTo>
                  <a:cubicBezTo>
                    <a:pt x="222" y="79"/>
                    <a:pt x="222" y="79"/>
                    <a:pt x="222" y="79"/>
                  </a:cubicBezTo>
                  <a:close/>
                  <a:moveTo>
                    <a:pt x="222" y="79"/>
                  </a:moveTo>
                  <a:cubicBezTo>
                    <a:pt x="222" y="79"/>
                    <a:pt x="222" y="79"/>
                    <a:pt x="222" y="79"/>
                  </a:cubicBezTo>
                  <a:cubicBezTo>
                    <a:pt x="222" y="79"/>
                    <a:pt x="222" y="79"/>
                    <a:pt x="222" y="79"/>
                  </a:cubicBezTo>
                  <a:close/>
                  <a:moveTo>
                    <a:pt x="222" y="79"/>
                  </a:moveTo>
                  <a:cubicBezTo>
                    <a:pt x="222" y="79"/>
                    <a:pt x="222" y="79"/>
                    <a:pt x="222" y="79"/>
                  </a:cubicBezTo>
                  <a:cubicBezTo>
                    <a:pt x="222" y="79"/>
                    <a:pt x="222" y="79"/>
                    <a:pt x="222" y="79"/>
                  </a:cubicBezTo>
                  <a:close/>
                  <a:moveTo>
                    <a:pt x="222" y="79"/>
                  </a:moveTo>
                  <a:cubicBezTo>
                    <a:pt x="222" y="79"/>
                    <a:pt x="222" y="79"/>
                    <a:pt x="222" y="79"/>
                  </a:cubicBezTo>
                  <a:cubicBezTo>
                    <a:pt x="222" y="79"/>
                    <a:pt x="222" y="79"/>
                    <a:pt x="222"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2" name="Freeform 60">
              <a:extLst>
                <a:ext uri="{FF2B5EF4-FFF2-40B4-BE49-F238E27FC236}">
                  <a16:creationId xmlns:a16="http://schemas.microsoft.com/office/drawing/2014/main" id="{A39A8EDD-AFA5-AFC2-33EE-B0B17D74B4A7}"/>
                </a:ext>
              </a:extLst>
            </p:cNvPr>
            <p:cNvSpPr>
              <a:spLocks noEditPoints="1"/>
            </p:cNvSpPr>
            <p:nvPr/>
          </p:nvSpPr>
          <p:spPr bwMode="auto">
            <a:xfrm>
              <a:off x="7379" y="1692"/>
              <a:ext cx="659" cy="86"/>
            </a:xfrm>
            <a:custGeom>
              <a:avLst/>
              <a:gdLst>
                <a:gd name="T0" fmla="*/ 146 w 222"/>
                <a:gd name="T1" fmla="*/ 29 h 29"/>
                <a:gd name="T2" fmla="*/ 55 w 222"/>
                <a:gd name="T3" fmla="*/ 17 h 29"/>
                <a:gd name="T4" fmla="*/ 46 w 222"/>
                <a:gd name="T5" fmla="*/ 15 h 29"/>
                <a:gd name="T6" fmla="*/ 5 w 222"/>
                <a:gd name="T7" fmla="*/ 11 h 29"/>
                <a:gd name="T8" fmla="*/ 1 w 222"/>
                <a:gd name="T9" fmla="*/ 9 h 29"/>
                <a:gd name="T10" fmla="*/ 3 w 222"/>
                <a:gd name="T11" fmla="*/ 5 h 29"/>
                <a:gd name="T12" fmla="*/ 47 w 222"/>
                <a:gd name="T13" fmla="*/ 8 h 29"/>
                <a:gd name="T14" fmla="*/ 57 w 222"/>
                <a:gd name="T15" fmla="*/ 11 h 29"/>
                <a:gd name="T16" fmla="*/ 170 w 222"/>
                <a:gd name="T17" fmla="*/ 22 h 29"/>
                <a:gd name="T18" fmla="*/ 215 w 222"/>
                <a:gd name="T19" fmla="*/ 11 h 29"/>
                <a:gd name="T20" fmla="*/ 217 w 222"/>
                <a:gd name="T21" fmla="*/ 8 h 29"/>
                <a:gd name="T22" fmla="*/ 221 w 222"/>
                <a:gd name="T23" fmla="*/ 10 h 29"/>
                <a:gd name="T24" fmla="*/ 220 w 222"/>
                <a:gd name="T25" fmla="*/ 15 h 29"/>
                <a:gd name="T26" fmla="*/ 171 w 222"/>
                <a:gd name="T27" fmla="*/ 28 h 29"/>
                <a:gd name="T28" fmla="*/ 146 w 222"/>
                <a:gd name="T29" fmla="*/ 29 h 29"/>
                <a:gd name="T30" fmla="*/ 215 w 222"/>
                <a:gd name="T31" fmla="*/ 12 h 29"/>
                <a:gd name="T32" fmla="*/ 215 w 222"/>
                <a:gd name="T33" fmla="*/ 12 h 29"/>
                <a:gd name="T34" fmla="*/ 215 w 222"/>
                <a:gd name="T35" fmla="*/ 12 h 29"/>
                <a:gd name="T36" fmla="*/ 215 w 222"/>
                <a:gd name="T37" fmla="*/ 12 h 29"/>
                <a:gd name="T38" fmla="*/ 215 w 222"/>
                <a:gd name="T39" fmla="*/ 12 h 29"/>
                <a:gd name="T40" fmla="*/ 215 w 222"/>
                <a:gd name="T41"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2" h="29">
                  <a:moveTo>
                    <a:pt x="146" y="29"/>
                  </a:moveTo>
                  <a:cubicBezTo>
                    <a:pt x="108" y="29"/>
                    <a:pt x="78" y="22"/>
                    <a:pt x="55" y="17"/>
                  </a:cubicBezTo>
                  <a:cubicBezTo>
                    <a:pt x="46" y="15"/>
                    <a:pt x="46" y="15"/>
                    <a:pt x="46" y="15"/>
                  </a:cubicBezTo>
                  <a:cubicBezTo>
                    <a:pt x="24" y="10"/>
                    <a:pt x="14" y="7"/>
                    <a:pt x="5" y="11"/>
                  </a:cubicBezTo>
                  <a:cubicBezTo>
                    <a:pt x="4" y="12"/>
                    <a:pt x="2" y="11"/>
                    <a:pt x="1" y="9"/>
                  </a:cubicBezTo>
                  <a:cubicBezTo>
                    <a:pt x="0" y="8"/>
                    <a:pt x="1" y="6"/>
                    <a:pt x="3" y="5"/>
                  </a:cubicBezTo>
                  <a:cubicBezTo>
                    <a:pt x="13" y="0"/>
                    <a:pt x="24" y="3"/>
                    <a:pt x="47" y="8"/>
                  </a:cubicBezTo>
                  <a:cubicBezTo>
                    <a:pt x="57" y="11"/>
                    <a:pt x="57" y="11"/>
                    <a:pt x="57" y="11"/>
                  </a:cubicBezTo>
                  <a:cubicBezTo>
                    <a:pt x="84" y="17"/>
                    <a:pt x="121" y="25"/>
                    <a:pt x="170" y="22"/>
                  </a:cubicBezTo>
                  <a:cubicBezTo>
                    <a:pt x="209" y="19"/>
                    <a:pt x="214" y="12"/>
                    <a:pt x="215" y="11"/>
                  </a:cubicBezTo>
                  <a:cubicBezTo>
                    <a:pt x="215" y="10"/>
                    <a:pt x="216" y="8"/>
                    <a:pt x="217" y="8"/>
                  </a:cubicBezTo>
                  <a:cubicBezTo>
                    <a:pt x="219" y="7"/>
                    <a:pt x="221" y="8"/>
                    <a:pt x="221" y="10"/>
                  </a:cubicBezTo>
                  <a:cubicBezTo>
                    <a:pt x="222" y="11"/>
                    <a:pt x="222" y="13"/>
                    <a:pt x="220" y="15"/>
                  </a:cubicBezTo>
                  <a:cubicBezTo>
                    <a:pt x="216" y="22"/>
                    <a:pt x="199" y="26"/>
                    <a:pt x="171" y="28"/>
                  </a:cubicBezTo>
                  <a:cubicBezTo>
                    <a:pt x="162" y="29"/>
                    <a:pt x="154" y="29"/>
                    <a:pt x="146" y="29"/>
                  </a:cubicBezTo>
                  <a:close/>
                  <a:moveTo>
                    <a:pt x="215" y="12"/>
                  </a:moveTo>
                  <a:cubicBezTo>
                    <a:pt x="215" y="12"/>
                    <a:pt x="215" y="12"/>
                    <a:pt x="215" y="12"/>
                  </a:cubicBezTo>
                  <a:cubicBezTo>
                    <a:pt x="215" y="12"/>
                    <a:pt x="215" y="12"/>
                    <a:pt x="215" y="12"/>
                  </a:cubicBezTo>
                  <a:close/>
                  <a:moveTo>
                    <a:pt x="215" y="12"/>
                  </a:moveTo>
                  <a:cubicBezTo>
                    <a:pt x="215" y="12"/>
                    <a:pt x="215" y="12"/>
                    <a:pt x="215" y="12"/>
                  </a:cubicBezTo>
                  <a:cubicBezTo>
                    <a:pt x="215" y="12"/>
                    <a:pt x="215" y="12"/>
                    <a:pt x="21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3" name="Freeform 61">
              <a:extLst>
                <a:ext uri="{FF2B5EF4-FFF2-40B4-BE49-F238E27FC236}">
                  <a16:creationId xmlns:a16="http://schemas.microsoft.com/office/drawing/2014/main" id="{0DAD6C85-7B47-BD4B-F64E-EF453459528F}"/>
                </a:ext>
              </a:extLst>
            </p:cNvPr>
            <p:cNvSpPr>
              <a:spLocks/>
            </p:cNvSpPr>
            <p:nvPr/>
          </p:nvSpPr>
          <p:spPr bwMode="auto">
            <a:xfrm>
              <a:off x="7661" y="1581"/>
              <a:ext cx="65" cy="48"/>
            </a:xfrm>
            <a:custGeom>
              <a:avLst/>
              <a:gdLst>
                <a:gd name="T0" fmla="*/ 4 w 22"/>
                <a:gd name="T1" fmla="*/ 16 h 16"/>
                <a:gd name="T2" fmla="*/ 0 w 22"/>
                <a:gd name="T3" fmla="*/ 14 h 16"/>
                <a:gd name="T4" fmla="*/ 3 w 22"/>
                <a:gd name="T5" fmla="*/ 10 h 16"/>
                <a:gd name="T6" fmla="*/ 15 w 22"/>
                <a:gd name="T7" fmla="*/ 2 h 16"/>
                <a:gd name="T8" fmla="*/ 20 w 22"/>
                <a:gd name="T9" fmla="*/ 1 h 16"/>
                <a:gd name="T10" fmla="*/ 21 w 22"/>
                <a:gd name="T11" fmla="*/ 5 h 16"/>
                <a:gd name="T12" fmla="*/ 4 w 22"/>
                <a:gd name="T13" fmla="*/ 16 h 16"/>
                <a:gd name="T14" fmla="*/ 4 w 2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4" y="16"/>
                  </a:moveTo>
                  <a:cubicBezTo>
                    <a:pt x="2" y="16"/>
                    <a:pt x="1" y="15"/>
                    <a:pt x="0" y="14"/>
                  </a:cubicBezTo>
                  <a:cubicBezTo>
                    <a:pt x="0" y="12"/>
                    <a:pt x="1" y="10"/>
                    <a:pt x="3" y="10"/>
                  </a:cubicBezTo>
                  <a:cubicBezTo>
                    <a:pt x="10" y="8"/>
                    <a:pt x="15" y="2"/>
                    <a:pt x="15" y="2"/>
                  </a:cubicBezTo>
                  <a:cubicBezTo>
                    <a:pt x="16" y="0"/>
                    <a:pt x="18" y="0"/>
                    <a:pt x="20" y="1"/>
                  </a:cubicBezTo>
                  <a:cubicBezTo>
                    <a:pt x="21" y="2"/>
                    <a:pt x="22" y="4"/>
                    <a:pt x="21" y="5"/>
                  </a:cubicBezTo>
                  <a:cubicBezTo>
                    <a:pt x="20" y="6"/>
                    <a:pt x="15" y="15"/>
                    <a:pt x="4" y="16"/>
                  </a:cubicBezTo>
                  <a:cubicBezTo>
                    <a:pt x="4" y="16"/>
                    <a:pt x="4" y="16"/>
                    <a:pt x="4"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4" name="Freeform 62">
              <a:extLst>
                <a:ext uri="{FF2B5EF4-FFF2-40B4-BE49-F238E27FC236}">
                  <a16:creationId xmlns:a16="http://schemas.microsoft.com/office/drawing/2014/main" id="{C84AC5B2-93B1-2904-268E-1CC433CF300E}"/>
                </a:ext>
              </a:extLst>
            </p:cNvPr>
            <p:cNvSpPr>
              <a:spLocks/>
            </p:cNvSpPr>
            <p:nvPr/>
          </p:nvSpPr>
          <p:spPr bwMode="auto">
            <a:xfrm>
              <a:off x="7708" y="1608"/>
              <a:ext cx="66" cy="51"/>
            </a:xfrm>
            <a:custGeom>
              <a:avLst/>
              <a:gdLst>
                <a:gd name="T0" fmla="*/ 4 w 22"/>
                <a:gd name="T1" fmla="*/ 17 h 17"/>
                <a:gd name="T2" fmla="*/ 1 w 22"/>
                <a:gd name="T3" fmla="*/ 14 h 17"/>
                <a:gd name="T4" fmla="*/ 3 w 22"/>
                <a:gd name="T5" fmla="*/ 10 h 17"/>
                <a:gd name="T6" fmla="*/ 15 w 22"/>
                <a:gd name="T7" fmla="*/ 2 h 17"/>
                <a:gd name="T8" fmla="*/ 20 w 22"/>
                <a:gd name="T9" fmla="*/ 1 h 17"/>
                <a:gd name="T10" fmla="*/ 21 w 22"/>
                <a:gd name="T11" fmla="*/ 6 h 17"/>
                <a:gd name="T12" fmla="*/ 5 w 22"/>
                <a:gd name="T13" fmla="*/ 17 h 17"/>
                <a:gd name="T14" fmla="*/ 4 w 22"/>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7">
                  <a:moveTo>
                    <a:pt x="4" y="17"/>
                  </a:moveTo>
                  <a:cubicBezTo>
                    <a:pt x="2" y="17"/>
                    <a:pt x="1" y="16"/>
                    <a:pt x="1" y="14"/>
                  </a:cubicBezTo>
                  <a:cubicBezTo>
                    <a:pt x="0" y="12"/>
                    <a:pt x="2" y="11"/>
                    <a:pt x="3" y="10"/>
                  </a:cubicBezTo>
                  <a:cubicBezTo>
                    <a:pt x="11" y="9"/>
                    <a:pt x="15" y="2"/>
                    <a:pt x="15" y="2"/>
                  </a:cubicBezTo>
                  <a:cubicBezTo>
                    <a:pt x="16" y="1"/>
                    <a:pt x="18" y="0"/>
                    <a:pt x="20" y="1"/>
                  </a:cubicBezTo>
                  <a:cubicBezTo>
                    <a:pt x="22" y="2"/>
                    <a:pt x="22" y="4"/>
                    <a:pt x="21" y="6"/>
                  </a:cubicBezTo>
                  <a:cubicBezTo>
                    <a:pt x="21" y="6"/>
                    <a:pt x="15" y="15"/>
                    <a:pt x="5" y="17"/>
                  </a:cubicBezTo>
                  <a:cubicBezTo>
                    <a:pt x="4" y="17"/>
                    <a:pt x="4" y="17"/>
                    <a:pt x="4"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5" name="Freeform 63">
              <a:extLst>
                <a:ext uri="{FF2B5EF4-FFF2-40B4-BE49-F238E27FC236}">
                  <a16:creationId xmlns:a16="http://schemas.microsoft.com/office/drawing/2014/main" id="{07805190-7C4B-D93E-97EC-CEC9AE6A90FF}"/>
                </a:ext>
              </a:extLst>
            </p:cNvPr>
            <p:cNvSpPr>
              <a:spLocks/>
            </p:cNvSpPr>
            <p:nvPr/>
          </p:nvSpPr>
          <p:spPr bwMode="auto">
            <a:xfrm>
              <a:off x="7753" y="1644"/>
              <a:ext cx="62" cy="48"/>
            </a:xfrm>
            <a:custGeom>
              <a:avLst/>
              <a:gdLst>
                <a:gd name="T0" fmla="*/ 3 w 21"/>
                <a:gd name="T1" fmla="*/ 16 h 16"/>
                <a:gd name="T2" fmla="*/ 0 w 21"/>
                <a:gd name="T3" fmla="*/ 14 h 16"/>
                <a:gd name="T4" fmla="*/ 3 w 21"/>
                <a:gd name="T5" fmla="*/ 10 h 16"/>
                <a:gd name="T6" fmla="*/ 15 w 21"/>
                <a:gd name="T7" fmla="*/ 2 h 16"/>
                <a:gd name="T8" fmla="*/ 19 w 21"/>
                <a:gd name="T9" fmla="*/ 1 h 16"/>
                <a:gd name="T10" fmla="*/ 20 w 21"/>
                <a:gd name="T11" fmla="*/ 5 h 16"/>
                <a:gd name="T12" fmla="*/ 4 w 21"/>
                <a:gd name="T13" fmla="*/ 16 h 16"/>
                <a:gd name="T14" fmla="*/ 3 w 21"/>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6">
                  <a:moveTo>
                    <a:pt x="3" y="16"/>
                  </a:moveTo>
                  <a:cubicBezTo>
                    <a:pt x="2" y="16"/>
                    <a:pt x="0" y="15"/>
                    <a:pt x="0" y="14"/>
                  </a:cubicBezTo>
                  <a:cubicBezTo>
                    <a:pt x="0" y="12"/>
                    <a:pt x="1" y="10"/>
                    <a:pt x="3" y="10"/>
                  </a:cubicBezTo>
                  <a:cubicBezTo>
                    <a:pt x="10" y="8"/>
                    <a:pt x="14" y="2"/>
                    <a:pt x="15" y="2"/>
                  </a:cubicBezTo>
                  <a:cubicBezTo>
                    <a:pt x="16" y="0"/>
                    <a:pt x="18" y="0"/>
                    <a:pt x="19" y="1"/>
                  </a:cubicBezTo>
                  <a:cubicBezTo>
                    <a:pt x="21" y="2"/>
                    <a:pt x="21" y="4"/>
                    <a:pt x="20" y="5"/>
                  </a:cubicBezTo>
                  <a:cubicBezTo>
                    <a:pt x="20" y="6"/>
                    <a:pt x="14" y="14"/>
                    <a:pt x="4" y="16"/>
                  </a:cubicBezTo>
                  <a:cubicBezTo>
                    <a:pt x="4" y="16"/>
                    <a:pt x="3" y="16"/>
                    <a:pt x="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26" name="Group 375" title="Cash icon">
            <a:extLst>
              <a:ext uri="{FF2B5EF4-FFF2-40B4-BE49-F238E27FC236}">
                <a16:creationId xmlns:a16="http://schemas.microsoft.com/office/drawing/2014/main" id="{C6363F35-907D-56A0-BF5A-30F0747F83B3}"/>
              </a:ext>
            </a:extLst>
          </p:cNvPr>
          <p:cNvGrpSpPr>
            <a:grpSpLocks noChangeAspect="1"/>
          </p:cNvGrpSpPr>
          <p:nvPr/>
        </p:nvGrpSpPr>
        <p:grpSpPr bwMode="auto">
          <a:xfrm>
            <a:off x="7012891" y="3993368"/>
            <a:ext cx="807962" cy="575268"/>
            <a:chOff x="1676" y="4599"/>
            <a:chExt cx="625" cy="445"/>
          </a:xfrm>
          <a:solidFill>
            <a:schemeClr val="accent1"/>
          </a:solidFill>
        </p:grpSpPr>
        <p:sp>
          <p:nvSpPr>
            <p:cNvPr id="27" name="Freeform 376">
              <a:extLst>
                <a:ext uri="{FF2B5EF4-FFF2-40B4-BE49-F238E27FC236}">
                  <a16:creationId xmlns:a16="http://schemas.microsoft.com/office/drawing/2014/main" id="{4F41D082-1C92-6A4D-EFE3-D5C05E0271A9}"/>
                </a:ext>
              </a:extLst>
            </p:cNvPr>
            <p:cNvSpPr>
              <a:spLocks noEditPoints="1"/>
            </p:cNvSpPr>
            <p:nvPr/>
          </p:nvSpPr>
          <p:spPr bwMode="auto">
            <a:xfrm>
              <a:off x="1676" y="4682"/>
              <a:ext cx="625" cy="362"/>
            </a:xfrm>
            <a:custGeom>
              <a:avLst/>
              <a:gdLst>
                <a:gd name="T0" fmla="*/ 207 w 211"/>
                <a:gd name="T1" fmla="*/ 122 h 122"/>
                <a:gd name="T2" fmla="*/ 3 w 211"/>
                <a:gd name="T3" fmla="*/ 122 h 122"/>
                <a:gd name="T4" fmla="*/ 0 w 211"/>
                <a:gd name="T5" fmla="*/ 119 h 122"/>
                <a:gd name="T6" fmla="*/ 0 w 211"/>
                <a:gd name="T7" fmla="*/ 3 h 122"/>
                <a:gd name="T8" fmla="*/ 3 w 211"/>
                <a:gd name="T9" fmla="*/ 0 h 122"/>
                <a:gd name="T10" fmla="*/ 186 w 211"/>
                <a:gd name="T11" fmla="*/ 0 h 122"/>
                <a:gd name="T12" fmla="*/ 211 w 211"/>
                <a:gd name="T13" fmla="*/ 24 h 122"/>
                <a:gd name="T14" fmla="*/ 211 w 211"/>
                <a:gd name="T15" fmla="*/ 119 h 122"/>
                <a:gd name="T16" fmla="*/ 207 w 211"/>
                <a:gd name="T17" fmla="*/ 122 h 122"/>
                <a:gd name="T18" fmla="*/ 7 w 211"/>
                <a:gd name="T19" fmla="*/ 115 h 122"/>
                <a:gd name="T20" fmla="*/ 204 w 211"/>
                <a:gd name="T21" fmla="*/ 115 h 122"/>
                <a:gd name="T22" fmla="*/ 204 w 211"/>
                <a:gd name="T23" fmla="*/ 24 h 122"/>
                <a:gd name="T24" fmla="*/ 186 w 211"/>
                <a:gd name="T25" fmla="*/ 6 h 122"/>
                <a:gd name="T26" fmla="*/ 7 w 211"/>
                <a:gd name="T27" fmla="*/ 6 h 122"/>
                <a:gd name="T28" fmla="*/ 7 w 211"/>
                <a:gd name="T29" fmla="*/ 115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1" h="122">
                  <a:moveTo>
                    <a:pt x="207" y="122"/>
                  </a:moveTo>
                  <a:cubicBezTo>
                    <a:pt x="3" y="122"/>
                    <a:pt x="3" y="122"/>
                    <a:pt x="3" y="122"/>
                  </a:cubicBezTo>
                  <a:cubicBezTo>
                    <a:pt x="1" y="122"/>
                    <a:pt x="0" y="121"/>
                    <a:pt x="0" y="119"/>
                  </a:cubicBezTo>
                  <a:cubicBezTo>
                    <a:pt x="0" y="3"/>
                    <a:pt x="0" y="3"/>
                    <a:pt x="0" y="3"/>
                  </a:cubicBezTo>
                  <a:cubicBezTo>
                    <a:pt x="0" y="1"/>
                    <a:pt x="1" y="0"/>
                    <a:pt x="3" y="0"/>
                  </a:cubicBezTo>
                  <a:cubicBezTo>
                    <a:pt x="186" y="0"/>
                    <a:pt x="186" y="0"/>
                    <a:pt x="186" y="0"/>
                  </a:cubicBezTo>
                  <a:cubicBezTo>
                    <a:pt x="200" y="0"/>
                    <a:pt x="211" y="11"/>
                    <a:pt x="211" y="24"/>
                  </a:cubicBezTo>
                  <a:cubicBezTo>
                    <a:pt x="211" y="119"/>
                    <a:pt x="211" y="119"/>
                    <a:pt x="211" y="119"/>
                  </a:cubicBezTo>
                  <a:cubicBezTo>
                    <a:pt x="211" y="121"/>
                    <a:pt x="209" y="122"/>
                    <a:pt x="207" y="122"/>
                  </a:cubicBezTo>
                  <a:close/>
                  <a:moveTo>
                    <a:pt x="7" y="115"/>
                  </a:moveTo>
                  <a:cubicBezTo>
                    <a:pt x="204" y="115"/>
                    <a:pt x="204" y="115"/>
                    <a:pt x="204" y="115"/>
                  </a:cubicBezTo>
                  <a:cubicBezTo>
                    <a:pt x="204" y="24"/>
                    <a:pt x="204" y="24"/>
                    <a:pt x="204" y="24"/>
                  </a:cubicBezTo>
                  <a:cubicBezTo>
                    <a:pt x="204" y="14"/>
                    <a:pt x="196" y="6"/>
                    <a:pt x="186" y="6"/>
                  </a:cubicBezTo>
                  <a:cubicBezTo>
                    <a:pt x="7" y="6"/>
                    <a:pt x="7" y="6"/>
                    <a:pt x="7" y="6"/>
                  </a:cubicBezTo>
                  <a:lnTo>
                    <a:pt x="7"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8" name="Freeform 377">
              <a:extLst>
                <a:ext uri="{FF2B5EF4-FFF2-40B4-BE49-F238E27FC236}">
                  <a16:creationId xmlns:a16="http://schemas.microsoft.com/office/drawing/2014/main" id="{14933E56-1F60-9D2C-F5B1-2A2FC827A125}"/>
                </a:ext>
              </a:extLst>
            </p:cNvPr>
            <p:cNvSpPr>
              <a:spLocks/>
            </p:cNvSpPr>
            <p:nvPr/>
          </p:nvSpPr>
          <p:spPr bwMode="auto">
            <a:xfrm>
              <a:off x="1714" y="4641"/>
              <a:ext cx="545" cy="20"/>
            </a:xfrm>
            <a:custGeom>
              <a:avLst/>
              <a:gdLst>
                <a:gd name="T0" fmla="*/ 181 w 184"/>
                <a:gd name="T1" fmla="*/ 7 h 7"/>
                <a:gd name="T2" fmla="*/ 4 w 184"/>
                <a:gd name="T3" fmla="*/ 7 h 7"/>
                <a:gd name="T4" fmla="*/ 0 w 184"/>
                <a:gd name="T5" fmla="*/ 3 h 7"/>
                <a:gd name="T6" fmla="*/ 4 w 184"/>
                <a:gd name="T7" fmla="*/ 0 h 7"/>
                <a:gd name="T8" fmla="*/ 181 w 184"/>
                <a:gd name="T9" fmla="*/ 0 h 7"/>
                <a:gd name="T10" fmla="*/ 184 w 184"/>
                <a:gd name="T11" fmla="*/ 3 h 7"/>
                <a:gd name="T12" fmla="*/ 181 w 184"/>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184" h="7">
                  <a:moveTo>
                    <a:pt x="181" y="7"/>
                  </a:moveTo>
                  <a:cubicBezTo>
                    <a:pt x="4" y="7"/>
                    <a:pt x="4" y="7"/>
                    <a:pt x="4" y="7"/>
                  </a:cubicBezTo>
                  <a:cubicBezTo>
                    <a:pt x="2" y="7"/>
                    <a:pt x="0" y="5"/>
                    <a:pt x="0" y="3"/>
                  </a:cubicBezTo>
                  <a:cubicBezTo>
                    <a:pt x="0" y="2"/>
                    <a:pt x="2" y="0"/>
                    <a:pt x="4" y="0"/>
                  </a:cubicBezTo>
                  <a:cubicBezTo>
                    <a:pt x="181" y="0"/>
                    <a:pt x="181" y="0"/>
                    <a:pt x="181" y="0"/>
                  </a:cubicBezTo>
                  <a:cubicBezTo>
                    <a:pt x="182" y="0"/>
                    <a:pt x="184" y="2"/>
                    <a:pt x="184" y="3"/>
                  </a:cubicBezTo>
                  <a:cubicBezTo>
                    <a:pt x="184" y="5"/>
                    <a:pt x="182" y="7"/>
                    <a:pt x="18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9" name="Freeform 378">
              <a:extLst>
                <a:ext uri="{FF2B5EF4-FFF2-40B4-BE49-F238E27FC236}">
                  <a16:creationId xmlns:a16="http://schemas.microsoft.com/office/drawing/2014/main" id="{BDB31C44-4D38-BD26-F90B-78F364999D9D}"/>
                </a:ext>
              </a:extLst>
            </p:cNvPr>
            <p:cNvSpPr>
              <a:spLocks/>
            </p:cNvSpPr>
            <p:nvPr/>
          </p:nvSpPr>
          <p:spPr bwMode="auto">
            <a:xfrm>
              <a:off x="1756" y="4599"/>
              <a:ext cx="462" cy="21"/>
            </a:xfrm>
            <a:custGeom>
              <a:avLst/>
              <a:gdLst>
                <a:gd name="T0" fmla="*/ 153 w 156"/>
                <a:gd name="T1" fmla="*/ 7 h 7"/>
                <a:gd name="T2" fmla="*/ 3 w 156"/>
                <a:gd name="T3" fmla="*/ 7 h 7"/>
                <a:gd name="T4" fmla="*/ 0 w 156"/>
                <a:gd name="T5" fmla="*/ 4 h 7"/>
                <a:gd name="T6" fmla="*/ 3 w 156"/>
                <a:gd name="T7" fmla="*/ 0 h 7"/>
                <a:gd name="T8" fmla="*/ 153 w 156"/>
                <a:gd name="T9" fmla="*/ 0 h 7"/>
                <a:gd name="T10" fmla="*/ 156 w 156"/>
                <a:gd name="T11" fmla="*/ 4 h 7"/>
                <a:gd name="T12" fmla="*/ 153 w 156"/>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156" h="7">
                  <a:moveTo>
                    <a:pt x="153" y="7"/>
                  </a:moveTo>
                  <a:cubicBezTo>
                    <a:pt x="3" y="7"/>
                    <a:pt x="3" y="7"/>
                    <a:pt x="3" y="7"/>
                  </a:cubicBezTo>
                  <a:cubicBezTo>
                    <a:pt x="1" y="7"/>
                    <a:pt x="0" y="6"/>
                    <a:pt x="0" y="4"/>
                  </a:cubicBezTo>
                  <a:cubicBezTo>
                    <a:pt x="0" y="2"/>
                    <a:pt x="1" y="0"/>
                    <a:pt x="3" y="0"/>
                  </a:cubicBezTo>
                  <a:cubicBezTo>
                    <a:pt x="153" y="0"/>
                    <a:pt x="153" y="0"/>
                    <a:pt x="153" y="0"/>
                  </a:cubicBezTo>
                  <a:cubicBezTo>
                    <a:pt x="155" y="0"/>
                    <a:pt x="156" y="2"/>
                    <a:pt x="156" y="4"/>
                  </a:cubicBezTo>
                  <a:cubicBezTo>
                    <a:pt x="156" y="6"/>
                    <a:pt x="155" y="7"/>
                    <a:pt x="15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0" name="Freeform 379">
              <a:extLst>
                <a:ext uri="{FF2B5EF4-FFF2-40B4-BE49-F238E27FC236}">
                  <a16:creationId xmlns:a16="http://schemas.microsoft.com/office/drawing/2014/main" id="{9156AEF6-6080-1F98-FD3E-A1F1A18D0E3A}"/>
                </a:ext>
              </a:extLst>
            </p:cNvPr>
            <p:cNvSpPr>
              <a:spLocks/>
            </p:cNvSpPr>
            <p:nvPr/>
          </p:nvSpPr>
          <p:spPr bwMode="auto">
            <a:xfrm>
              <a:off x="1714" y="4721"/>
              <a:ext cx="101" cy="100"/>
            </a:xfrm>
            <a:custGeom>
              <a:avLst/>
              <a:gdLst>
                <a:gd name="T0" fmla="*/ 4 w 34"/>
                <a:gd name="T1" fmla="*/ 34 h 34"/>
                <a:gd name="T2" fmla="*/ 0 w 34"/>
                <a:gd name="T3" fmla="*/ 31 h 34"/>
                <a:gd name="T4" fmla="*/ 0 w 34"/>
                <a:gd name="T5" fmla="*/ 17 h 34"/>
                <a:gd name="T6" fmla="*/ 4 w 34"/>
                <a:gd name="T7" fmla="*/ 14 h 34"/>
                <a:gd name="T8" fmla="*/ 14 w 34"/>
                <a:gd name="T9" fmla="*/ 4 h 34"/>
                <a:gd name="T10" fmla="*/ 17 w 34"/>
                <a:gd name="T11" fmla="*/ 0 h 34"/>
                <a:gd name="T12" fmla="*/ 31 w 34"/>
                <a:gd name="T13" fmla="*/ 0 h 34"/>
                <a:gd name="T14" fmla="*/ 34 w 34"/>
                <a:gd name="T15" fmla="*/ 4 h 34"/>
                <a:gd name="T16" fmla="*/ 31 w 34"/>
                <a:gd name="T17" fmla="*/ 7 h 34"/>
                <a:gd name="T18" fmla="*/ 20 w 34"/>
                <a:gd name="T19" fmla="*/ 7 h 34"/>
                <a:gd name="T20" fmla="*/ 7 w 34"/>
                <a:gd name="T21" fmla="*/ 20 h 34"/>
                <a:gd name="T22" fmla="*/ 7 w 34"/>
                <a:gd name="T23" fmla="*/ 31 h 34"/>
                <a:gd name="T24" fmla="*/ 4 w 34"/>
                <a:gd name="T25"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4" y="34"/>
                  </a:moveTo>
                  <a:cubicBezTo>
                    <a:pt x="2" y="34"/>
                    <a:pt x="0" y="33"/>
                    <a:pt x="0" y="31"/>
                  </a:cubicBezTo>
                  <a:cubicBezTo>
                    <a:pt x="0" y="17"/>
                    <a:pt x="0" y="17"/>
                    <a:pt x="0" y="17"/>
                  </a:cubicBezTo>
                  <a:cubicBezTo>
                    <a:pt x="0" y="15"/>
                    <a:pt x="2" y="14"/>
                    <a:pt x="4" y="14"/>
                  </a:cubicBezTo>
                  <a:cubicBezTo>
                    <a:pt x="9" y="14"/>
                    <a:pt x="14" y="9"/>
                    <a:pt x="14" y="4"/>
                  </a:cubicBezTo>
                  <a:cubicBezTo>
                    <a:pt x="14" y="2"/>
                    <a:pt x="15" y="0"/>
                    <a:pt x="17" y="0"/>
                  </a:cubicBezTo>
                  <a:cubicBezTo>
                    <a:pt x="31" y="0"/>
                    <a:pt x="31" y="0"/>
                    <a:pt x="31" y="0"/>
                  </a:cubicBezTo>
                  <a:cubicBezTo>
                    <a:pt x="33" y="0"/>
                    <a:pt x="34" y="2"/>
                    <a:pt x="34" y="4"/>
                  </a:cubicBezTo>
                  <a:cubicBezTo>
                    <a:pt x="34" y="6"/>
                    <a:pt x="33" y="7"/>
                    <a:pt x="31" y="7"/>
                  </a:cubicBezTo>
                  <a:cubicBezTo>
                    <a:pt x="20" y="7"/>
                    <a:pt x="20" y="7"/>
                    <a:pt x="20" y="7"/>
                  </a:cubicBezTo>
                  <a:cubicBezTo>
                    <a:pt x="19" y="14"/>
                    <a:pt x="14" y="19"/>
                    <a:pt x="7" y="20"/>
                  </a:cubicBezTo>
                  <a:cubicBezTo>
                    <a:pt x="7" y="31"/>
                    <a:pt x="7" y="31"/>
                    <a:pt x="7" y="31"/>
                  </a:cubicBezTo>
                  <a:cubicBezTo>
                    <a:pt x="7" y="33"/>
                    <a:pt x="6" y="34"/>
                    <a:pt x="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1" name="Freeform 380">
              <a:extLst>
                <a:ext uri="{FF2B5EF4-FFF2-40B4-BE49-F238E27FC236}">
                  <a16:creationId xmlns:a16="http://schemas.microsoft.com/office/drawing/2014/main" id="{0754C775-8040-469F-8BD9-59DC24793F42}"/>
                </a:ext>
              </a:extLst>
            </p:cNvPr>
            <p:cNvSpPr>
              <a:spLocks/>
            </p:cNvSpPr>
            <p:nvPr/>
          </p:nvSpPr>
          <p:spPr bwMode="auto">
            <a:xfrm>
              <a:off x="2159" y="4902"/>
              <a:ext cx="100" cy="100"/>
            </a:xfrm>
            <a:custGeom>
              <a:avLst/>
              <a:gdLst>
                <a:gd name="T0" fmla="*/ 17 w 34"/>
                <a:gd name="T1" fmla="*/ 34 h 34"/>
                <a:gd name="T2" fmla="*/ 3 w 34"/>
                <a:gd name="T3" fmla="*/ 34 h 34"/>
                <a:gd name="T4" fmla="*/ 0 w 34"/>
                <a:gd name="T5" fmla="*/ 31 h 34"/>
                <a:gd name="T6" fmla="*/ 3 w 34"/>
                <a:gd name="T7" fmla="*/ 28 h 34"/>
                <a:gd name="T8" fmla="*/ 14 w 34"/>
                <a:gd name="T9" fmla="*/ 28 h 34"/>
                <a:gd name="T10" fmla="*/ 27 w 34"/>
                <a:gd name="T11" fmla="*/ 14 h 34"/>
                <a:gd name="T12" fmla="*/ 27 w 34"/>
                <a:gd name="T13" fmla="*/ 4 h 34"/>
                <a:gd name="T14" fmla="*/ 31 w 34"/>
                <a:gd name="T15" fmla="*/ 0 h 34"/>
                <a:gd name="T16" fmla="*/ 34 w 34"/>
                <a:gd name="T17" fmla="*/ 4 h 34"/>
                <a:gd name="T18" fmla="*/ 34 w 34"/>
                <a:gd name="T19" fmla="*/ 17 h 34"/>
                <a:gd name="T20" fmla="*/ 31 w 34"/>
                <a:gd name="T21" fmla="*/ 21 h 34"/>
                <a:gd name="T22" fmla="*/ 20 w 34"/>
                <a:gd name="T23" fmla="*/ 31 h 34"/>
                <a:gd name="T24" fmla="*/ 17 w 34"/>
                <a:gd name="T25"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17" y="34"/>
                  </a:moveTo>
                  <a:cubicBezTo>
                    <a:pt x="3" y="34"/>
                    <a:pt x="3" y="34"/>
                    <a:pt x="3" y="34"/>
                  </a:cubicBezTo>
                  <a:cubicBezTo>
                    <a:pt x="1" y="34"/>
                    <a:pt x="0" y="33"/>
                    <a:pt x="0" y="31"/>
                  </a:cubicBezTo>
                  <a:cubicBezTo>
                    <a:pt x="0" y="29"/>
                    <a:pt x="1" y="28"/>
                    <a:pt x="3" y="28"/>
                  </a:cubicBezTo>
                  <a:cubicBezTo>
                    <a:pt x="14" y="28"/>
                    <a:pt x="14" y="28"/>
                    <a:pt x="14" y="28"/>
                  </a:cubicBezTo>
                  <a:cubicBezTo>
                    <a:pt x="15" y="21"/>
                    <a:pt x="21" y="16"/>
                    <a:pt x="27" y="14"/>
                  </a:cubicBezTo>
                  <a:cubicBezTo>
                    <a:pt x="27" y="4"/>
                    <a:pt x="27" y="4"/>
                    <a:pt x="27" y="4"/>
                  </a:cubicBezTo>
                  <a:cubicBezTo>
                    <a:pt x="27" y="2"/>
                    <a:pt x="29" y="0"/>
                    <a:pt x="31" y="0"/>
                  </a:cubicBezTo>
                  <a:cubicBezTo>
                    <a:pt x="32" y="0"/>
                    <a:pt x="34" y="2"/>
                    <a:pt x="34" y="4"/>
                  </a:cubicBezTo>
                  <a:cubicBezTo>
                    <a:pt x="34" y="17"/>
                    <a:pt x="34" y="17"/>
                    <a:pt x="34" y="17"/>
                  </a:cubicBezTo>
                  <a:cubicBezTo>
                    <a:pt x="34" y="19"/>
                    <a:pt x="32" y="21"/>
                    <a:pt x="31" y="21"/>
                  </a:cubicBezTo>
                  <a:cubicBezTo>
                    <a:pt x="25" y="21"/>
                    <a:pt x="20" y="25"/>
                    <a:pt x="20" y="31"/>
                  </a:cubicBezTo>
                  <a:cubicBezTo>
                    <a:pt x="20" y="33"/>
                    <a:pt x="19" y="34"/>
                    <a:pt x="17"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2" name="Freeform 381">
              <a:extLst>
                <a:ext uri="{FF2B5EF4-FFF2-40B4-BE49-F238E27FC236}">
                  <a16:creationId xmlns:a16="http://schemas.microsoft.com/office/drawing/2014/main" id="{E9C3C07F-4F4A-BCA0-869F-614922B43203}"/>
                </a:ext>
              </a:extLst>
            </p:cNvPr>
            <p:cNvSpPr>
              <a:spLocks/>
            </p:cNvSpPr>
            <p:nvPr/>
          </p:nvSpPr>
          <p:spPr bwMode="auto">
            <a:xfrm>
              <a:off x="2159" y="4721"/>
              <a:ext cx="100" cy="100"/>
            </a:xfrm>
            <a:custGeom>
              <a:avLst/>
              <a:gdLst>
                <a:gd name="T0" fmla="*/ 31 w 34"/>
                <a:gd name="T1" fmla="*/ 34 h 34"/>
                <a:gd name="T2" fmla="*/ 27 w 34"/>
                <a:gd name="T3" fmla="*/ 31 h 34"/>
                <a:gd name="T4" fmla="*/ 27 w 34"/>
                <a:gd name="T5" fmla="*/ 20 h 34"/>
                <a:gd name="T6" fmla="*/ 14 w 34"/>
                <a:gd name="T7" fmla="*/ 7 h 34"/>
                <a:gd name="T8" fmla="*/ 3 w 34"/>
                <a:gd name="T9" fmla="*/ 7 h 34"/>
                <a:gd name="T10" fmla="*/ 0 w 34"/>
                <a:gd name="T11" fmla="*/ 4 h 34"/>
                <a:gd name="T12" fmla="*/ 3 w 34"/>
                <a:gd name="T13" fmla="*/ 0 h 34"/>
                <a:gd name="T14" fmla="*/ 17 w 34"/>
                <a:gd name="T15" fmla="*/ 0 h 34"/>
                <a:gd name="T16" fmla="*/ 20 w 34"/>
                <a:gd name="T17" fmla="*/ 4 h 34"/>
                <a:gd name="T18" fmla="*/ 31 w 34"/>
                <a:gd name="T19" fmla="*/ 14 h 34"/>
                <a:gd name="T20" fmla="*/ 34 w 34"/>
                <a:gd name="T21" fmla="*/ 17 h 34"/>
                <a:gd name="T22" fmla="*/ 34 w 34"/>
                <a:gd name="T23" fmla="*/ 31 h 34"/>
                <a:gd name="T24" fmla="*/ 31 w 34"/>
                <a:gd name="T25"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1" y="34"/>
                  </a:moveTo>
                  <a:cubicBezTo>
                    <a:pt x="29" y="34"/>
                    <a:pt x="27" y="33"/>
                    <a:pt x="27" y="31"/>
                  </a:cubicBezTo>
                  <a:cubicBezTo>
                    <a:pt x="27" y="20"/>
                    <a:pt x="27" y="20"/>
                    <a:pt x="27" y="20"/>
                  </a:cubicBezTo>
                  <a:cubicBezTo>
                    <a:pt x="21" y="19"/>
                    <a:pt x="15" y="14"/>
                    <a:pt x="14" y="7"/>
                  </a:cubicBezTo>
                  <a:cubicBezTo>
                    <a:pt x="3" y="7"/>
                    <a:pt x="3" y="7"/>
                    <a:pt x="3" y="7"/>
                  </a:cubicBezTo>
                  <a:cubicBezTo>
                    <a:pt x="1" y="7"/>
                    <a:pt x="0" y="6"/>
                    <a:pt x="0" y="4"/>
                  </a:cubicBezTo>
                  <a:cubicBezTo>
                    <a:pt x="0" y="2"/>
                    <a:pt x="1" y="0"/>
                    <a:pt x="3" y="0"/>
                  </a:cubicBezTo>
                  <a:cubicBezTo>
                    <a:pt x="17" y="0"/>
                    <a:pt x="17" y="0"/>
                    <a:pt x="17" y="0"/>
                  </a:cubicBezTo>
                  <a:cubicBezTo>
                    <a:pt x="19" y="0"/>
                    <a:pt x="20" y="2"/>
                    <a:pt x="20" y="4"/>
                  </a:cubicBezTo>
                  <a:cubicBezTo>
                    <a:pt x="20" y="9"/>
                    <a:pt x="25" y="14"/>
                    <a:pt x="31" y="14"/>
                  </a:cubicBezTo>
                  <a:cubicBezTo>
                    <a:pt x="32" y="14"/>
                    <a:pt x="34" y="15"/>
                    <a:pt x="34" y="17"/>
                  </a:cubicBezTo>
                  <a:cubicBezTo>
                    <a:pt x="34" y="31"/>
                    <a:pt x="34" y="31"/>
                    <a:pt x="34" y="31"/>
                  </a:cubicBezTo>
                  <a:cubicBezTo>
                    <a:pt x="34" y="33"/>
                    <a:pt x="32" y="34"/>
                    <a:pt x="3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3" name="Freeform 382">
              <a:extLst>
                <a:ext uri="{FF2B5EF4-FFF2-40B4-BE49-F238E27FC236}">
                  <a16:creationId xmlns:a16="http://schemas.microsoft.com/office/drawing/2014/main" id="{3624CA13-8B07-0002-C197-D4571D77B5F5}"/>
                </a:ext>
              </a:extLst>
            </p:cNvPr>
            <p:cNvSpPr>
              <a:spLocks/>
            </p:cNvSpPr>
            <p:nvPr/>
          </p:nvSpPr>
          <p:spPr bwMode="auto">
            <a:xfrm>
              <a:off x="1714" y="4902"/>
              <a:ext cx="101" cy="100"/>
            </a:xfrm>
            <a:custGeom>
              <a:avLst/>
              <a:gdLst>
                <a:gd name="T0" fmla="*/ 31 w 34"/>
                <a:gd name="T1" fmla="*/ 34 h 34"/>
                <a:gd name="T2" fmla="*/ 17 w 34"/>
                <a:gd name="T3" fmla="*/ 34 h 34"/>
                <a:gd name="T4" fmla="*/ 14 w 34"/>
                <a:gd name="T5" fmla="*/ 31 h 34"/>
                <a:gd name="T6" fmla="*/ 4 w 34"/>
                <a:gd name="T7" fmla="*/ 21 h 34"/>
                <a:gd name="T8" fmla="*/ 0 w 34"/>
                <a:gd name="T9" fmla="*/ 17 h 34"/>
                <a:gd name="T10" fmla="*/ 0 w 34"/>
                <a:gd name="T11" fmla="*/ 4 h 34"/>
                <a:gd name="T12" fmla="*/ 4 w 34"/>
                <a:gd name="T13" fmla="*/ 0 h 34"/>
                <a:gd name="T14" fmla="*/ 7 w 34"/>
                <a:gd name="T15" fmla="*/ 4 h 34"/>
                <a:gd name="T16" fmla="*/ 7 w 34"/>
                <a:gd name="T17" fmla="*/ 14 h 34"/>
                <a:gd name="T18" fmla="*/ 20 w 34"/>
                <a:gd name="T19" fmla="*/ 28 h 34"/>
                <a:gd name="T20" fmla="*/ 31 w 34"/>
                <a:gd name="T21" fmla="*/ 28 h 34"/>
                <a:gd name="T22" fmla="*/ 34 w 34"/>
                <a:gd name="T23" fmla="*/ 31 h 34"/>
                <a:gd name="T24" fmla="*/ 31 w 34"/>
                <a:gd name="T25"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1" y="34"/>
                  </a:moveTo>
                  <a:cubicBezTo>
                    <a:pt x="17" y="34"/>
                    <a:pt x="17" y="34"/>
                    <a:pt x="17" y="34"/>
                  </a:cubicBezTo>
                  <a:cubicBezTo>
                    <a:pt x="15" y="34"/>
                    <a:pt x="14" y="33"/>
                    <a:pt x="14" y="31"/>
                  </a:cubicBezTo>
                  <a:cubicBezTo>
                    <a:pt x="14" y="25"/>
                    <a:pt x="9" y="21"/>
                    <a:pt x="4" y="21"/>
                  </a:cubicBezTo>
                  <a:cubicBezTo>
                    <a:pt x="2" y="21"/>
                    <a:pt x="0" y="19"/>
                    <a:pt x="0" y="17"/>
                  </a:cubicBezTo>
                  <a:cubicBezTo>
                    <a:pt x="0" y="4"/>
                    <a:pt x="0" y="4"/>
                    <a:pt x="0" y="4"/>
                  </a:cubicBezTo>
                  <a:cubicBezTo>
                    <a:pt x="0" y="2"/>
                    <a:pt x="2" y="0"/>
                    <a:pt x="4" y="0"/>
                  </a:cubicBezTo>
                  <a:cubicBezTo>
                    <a:pt x="6" y="0"/>
                    <a:pt x="7" y="2"/>
                    <a:pt x="7" y="4"/>
                  </a:cubicBezTo>
                  <a:cubicBezTo>
                    <a:pt x="7" y="14"/>
                    <a:pt x="7" y="14"/>
                    <a:pt x="7" y="14"/>
                  </a:cubicBezTo>
                  <a:cubicBezTo>
                    <a:pt x="14" y="16"/>
                    <a:pt x="19" y="21"/>
                    <a:pt x="20" y="28"/>
                  </a:cubicBezTo>
                  <a:cubicBezTo>
                    <a:pt x="31" y="28"/>
                    <a:pt x="31" y="28"/>
                    <a:pt x="31" y="28"/>
                  </a:cubicBezTo>
                  <a:cubicBezTo>
                    <a:pt x="33" y="28"/>
                    <a:pt x="34" y="29"/>
                    <a:pt x="34" y="31"/>
                  </a:cubicBezTo>
                  <a:cubicBezTo>
                    <a:pt x="34" y="33"/>
                    <a:pt x="33" y="34"/>
                    <a:pt x="3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4" name="Freeform 383">
              <a:extLst>
                <a:ext uri="{FF2B5EF4-FFF2-40B4-BE49-F238E27FC236}">
                  <a16:creationId xmlns:a16="http://schemas.microsoft.com/office/drawing/2014/main" id="{61FAFEE5-D5CC-ED83-2A2B-9A0451A60D90}"/>
                </a:ext>
              </a:extLst>
            </p:cNvPr>
            <p:cNvSpPr>
              <a:spLocks/>
            </p:cNvSpPr>
            <p:nvPr/>
          </p:nvSpPr>
          <p:spPr bwMode="auto">
            <a:xfrm>
              <a:off x="1916" y="4750"/>
              <a:ext cx="142" cy="223"/>
            </a:xfrm>
            <a:custGeom>
              <a:avLst/>
              <a:gdLst>
                <a:gd name="T0" fmla="*/ 24 w 48"/>
                <a:gd name="T1" fmla="*/ 75 h 75"/>
                <a:gd name="T2" fmla="*/ 0 w 48"/>
                <a:gd name="T3" fmla="*/ 55 h 75"/>
                <a:gd name="T4" fmla="*/ 4 w 48"/>
                <a:gd name="T5" fmla="*/ 51 h 75"/>
                <a:gd name="T6" fmla="*/ 7 w 48"/>
                <a:gd name="T7" fmla="*/ 55 h 75"/>
                <a:gd name="T8" fmla="*/ 24 w 48"/>
                <a:gd name="T9" fmla="*/ 68 h 75"/>
                <a:gd name="T10" fmla="*/ 41 w 48"/>
                <a:gd name="T11" fmla="*/ 55 h 75"/>
                <a:gd name="T12" fmla="*/ 24 w 48"/>
                <a:gd name="T13" fmla="*/ 41 h 75"/>
                <a:gd name="T14" fmla="*/ 0 w 48"/>
                <a:gd name="T15" fmla="*/ 21 h 75"/>
                <a:gd name="T16" fmla="*/ 24 w 48"/>
                <a:gd name="T17" fmla="*/ 0 h 75"/>
                <a:gd name="T18" fmla="*/ 48 w 48"/>
                <a:gd name="T19" fmla="*/ 21 h 75"/>
                <a:gd name="T20" fmla="*/ 45 w 48"/>
                <a:gd name="T21" fmla="*/ 24 h 75"/>
                <a:gd name="T22" fmla="*/ 41 w 48"/>
                <a:gd name="T23" fmla="*/ 21 h 75"/>
                <a:gd name="T24" fmla="*/ 24 w 48"/>
                <a:gd name="T25" fmla="*/ 7 h 75"/>
                <a:gd name="T26" fmla="*/ 7 w 48"/>
                <a:gd name="T27" fmla="*/ 21 h 75"/>
                <a:gd name="T28" fmla="*/ 24 w 48"/>
                <a:gd name="T29" fmla="*/ 34 h 75"/>
                <a:gd name="T30" fmla="*/ 48 w 48"/>
                <a:gd name="T31" fmla="*/ 55 h 75"/>
                <a:gd name="T32" fmla="*/ 24 w 48"/>
                <a:gd name="T33"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8" h="75">
                  <a:moveTo>
                    <a:pt x="24" y="75"/>
                  </a:moveTo>
                  <a:cubicBezTo>
                    <a:pt x="11" y="75"/>
                    <a:pt x="0" y="66"/>
                    <a:pt x="0" y="55"/>
                  </a:cubicBezTo>
                  <a:cubicBezTo>
                    <a:pt x="0" y="53"/>
                    <a:pt x="2" y="51"/>
                    <a:pt x="4" y="51"/>
                  </a:cubicBezTo>
                  <a:cubicBezTo>
                    <a:pt x="6" y="51"/>
                    <a:pt x="7" y="53"/>
                    <a:pt x="7" y="55"/>
                  </a:cubicBezTo>
                  <a:cubicBezTo>
                    <a:pt x="7" y="62"/>
                    <a:pt x="15" y="68"/>
                    <a:pt x="24" y="68"/>
                  </a:cubicBezTo>
                  <a:cubicBezTo>
                    <a:pt x="34" y="68"/>
                    <a:pt x="41" y="62"/>
                    <a:pt x="41" y="55"/>
                  </a:cubicBezTo>
                  <a:cubicBezTo>
                    <a:pt x="41" y="47"/>
                    <a:pt x="34" y="41"/>
                    <a:pt x="24" y="41"/>
                  </a:cubicBezTo>
                  <a:cubicBezTo>
                    <a:pt x="11" y="41"/>
                    <a:pt x="0" y="32"/>
                    <a:pt x="0" y="21"/>
                  </a:cubicBezTo>
                  <a:cubicBezTo>
                    <a:pt x="0" y="10"/>
                    <a:pt x="11" y="0"/>
                    <a:pt x="24" y="0"/>
                  </a:cubicBezTo>
                  <a:cubicBezTo>
                    <a:pt x="37" y="0"/>
                    <a:pt x="48" y="10"/>
                    <a:pt x="48" y="21"/>
                  </a:cubicBezTo>
                  <a:cubicBezTo>
                    <a:pt x="48" y="23"/>
                    <a:pt x="46" y="24"/>
                    <a:pt x="45" y="24"/>
                  </a:cubicBezTo>
                  <a:cubicBezTo>
                    <a:pt x="43" y="24"/>
                    <a:pt x="41" y="23"/>
                    <a:pt x="41" y="21"/>
                  </a:cubicBezTo>
                  <a:cubicBezTo>
                    <a:pt x="41" y="13"/>
                    <a:pt x="34" y="7"/>
                    <a:pt x="24" y="7"/>
                  </a:cubicBezTo>
                  <a:cubicBezTo>
                    <a:pt x="15" y="7"/>
                    <a:pt x="7" y="13"/>
                    <a:pt x="7" y="21"/>
                  </a:cubicBezTo>
                  <a:cubicBezTo>
                    <a:pt x="7" y="28"/>
                    <a:pt x="15" y="34"/>
                    <a:pt x="24" y="34"/>
                  </a:cubicBezTo>
                  <a:cubicBezTo>
                    <a:pt x="37" y="34"/>
                    <a:pt x="48" y="44"/>
                    <a:pt x="48" y="55"/>
                  </a:cubicBezTo>
                  <a:cubicBezTo>
                    <a:pt x="48" y="66"/>
                    <a:pt x="37" y="75"/>
                    <a:pt x="24"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5" name="Freeform 384">
              <a:extLst>
                <a:ext uri="{FF2B5EF4-FFF2-40B4-BE49-F238E27FC236}">
                  <a16:creationId xmlns:a16="http://schemas.microsoft.com/office/drawing/2014/main" id="{AC8A79B5-E36B-CD57-CE7F-BEF6E3D3EA37}"/>
                </a:ext>
              </a:extLst>
            </p:cNvPr>
            <p:cNvSpPr>
              <a:spLocks/>
            </p:cNvSpPr>
            <p:nvPr/>
          </p:nvSpPr>
          <p:spPr bwMode="auto">
            <a:xfrm>
              <a:off x="1978" y="4732"/>
              <a:ext cx="21" cy="262"/>
            </a:xfrm>
            <a:custGeom>
              <a:avLst/>
              <a:gdLst>
                <a:gd name="T0" fmla="*/ 3 w 7"/>
                <a:gd name="T1" fmla="*/ 88 h 88"/>
                <a:gd name="T2" fmla="*/ 0 w 7"/>
                <a:gd name="T3" fmla="*/ 85 h 88"/>
                <a:gd name="T4" fmla="*/ 0 w 7"/>
                <a:gd name="T5" fmla="*/ 3 h 88"/>
                <a:gd name="T6" fmla="*/ 3 w 7"/>
                <a:gd name="T7" fmla="*/ 0 h 88"/>
                <a:gd name="T8" fmla="*/ 7 w 7"/>
                <a:gd name="T9" fmla="*/ 3 h 88"/>
                <a:gd name="T10" fmla="*/ 7 w 7"/>
                <a:gd name="T11" fmla="*/ 85 h 88"/>
                <a:gd name="T12" fmla="*/ 3 w 7"/>
                <a:gd name="T13" fmla="*/ 88 h 88"/>
              </a:gdLst>
              <a:ahLst/>
              <a:cxnLst>
                <a:cxn ang="0">
                  <a:pos x="T0" y="T1"/>
                </a:cxn>
                <a:cxn ang="0">
                  <a:pos x="T2" y="T3"/>
                </a:cxn>
                <a:cxn ang="0">
                  <a:pos x="T4" y="T5"/>
                </a:cxn>
                <a:cxn ang="0">
                  <a:pos x="T6" y="T7"/>
                </a:cxn>
                <a:cxn ang="0">
                  <a:pos x="T8" y="T9"/>
                </a:cxn>
                <a:cxn ang="0">
                  <a:pos x="T10" y="T11"/>
                </a:cxn>
                <a:cxn ang="0">
                  <a:pos x="T12" y="T13"/>
                </a:cxn>
              </a:cxnLst>
              <a:rect l="0" t="0" r="r" b="b"/>
              <a:pathLst>
                <a:path w="7" h="88">
                  <a:moveTo>
                    <a:pt x="3" y="88"/>
                  </a:moveTo>
                  <a:cubicBezTo>
                    <a:pt x="1" y="88"/>
                    <a:pt x="0" y="87"/>
                    <a:pt x="0" y="85"/>
                  </a:cubicBezTo>
                  <a:cubicBezTo>
                    <a:pt x="0" y="3"/>
                    <a:pt x="0" y="3"/>
                    <a:pt x="0" y="3"/>
                  </a:cubicBezTo>
                  <a:cubicBezTo>
                    <a:pt x="0" y="1"/>
                    <a:pt x="1" y="0"/>
                    <a:pt x="3" y="0"/>
                  </a:cubicBezTo>
                  <a:cubicBezTo>
                    <a:pt x="5" y="0"/>
                    <a:pt x="7" y="1"/>
                    <a:pt x="7" y="3"/>
                  </a:cubicBezTo>
                  <a:cubicBezTo>
                    <a:pt x="7" y="85"/>
                    <a:pt x="7" y="85"/>
                    <a:pt x="7" y="85"/>
                  </a:cubicBezTo>
                  <a:cubicBezTo>
                    <a:pt x="7" y="87"/>
                    <a:pt x="5" y="88"/>
                    <a:pt x="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36" name="Group 356" title="Tooth icon">
            <a:extLst>
              <a:ext uri="{FF2B5EF4-FFF2-40B4-BE49-F238E27FC236}">
                <a16:creationId xmlns:a16="http://schemas.microsoft.com/office/drawing/2014/main" id="{876D3657-7CE4-5633-B529-5DBA35E50628}"/>
              </a:ext>
            </a:extLst>
          </p:cNvPr>
          <p:cNvGrpSpPr>
            <a:grpSpLocks noChangeAspect="1"/>
          </p:cNvGrpSpPr>
          <p:nvPr/>
        </p:nvGrpSpPr>
        <p:grpSpPr bwMode="auto">
          <a:xfrm>
            <a:off x="4449215" y="1667703"/>
            <a:ext cx="572682" cy="716177"/>
            <a:chOff x="1774" y="5585"/>
            <a:chExt cx="443" cy="554"/>
          </a:xfrm>
          <a:solidFill>
            <a:schemeClr val="accent1"/>
          </a:solidFill>
        </p:grpSpPr>
        <p:sp>
          <p:nvSpPr>
            <p:cNvPr id="37" name="Freeform 357">
              <a:extLst>
                <a:ext uri="{FF2B5EF4-FFF2-40B4-BE49-F238E27FC236}">
                  <a16:creationId xmlns:a16="http://schemas.microsoft.com/office/drawing/2014/main" id="{4CD980EA-9755-B118-0613-C5935E93892C}"/>
                </a:ext>
              </a:extLst>
            </p:cNvPr>
            <p:cNvSpPr>
              <a:spLocks noEditPoints="1"/>
            </p:cNvSpPr>
            <p:nvPr/>
          </p:nvSpPr>
          <p:spPr bwMode="auto">
            <a:xfrm>
              <a:off x="1774" y="5585"/>
              <a:ext cx="443" cy="554"/>
            </a:xfrm>
            <a:custGeom>
              <a:avLst/>
              <a:gdLst>
                <a:gd name="T0" fmla="*/ 54 w 146"/>
                <a:gd name="T1" fmla="*/ 181 h 183"/>
                <a:gd name="T2" fmla="*/ 34 w 146"/>
                <a:gd name="T3" fmla="*/ 167 h 183"/>
                <a:gd name="T4" fmla="*/ 27 w 146"/>
                <a:gd name="T5" fmla="*/ 134 h 183"/>
                <a:gd name="T6" fmla="*/ 20 w 146"/>
                <a:gd name="T7" fmla="*/ 98 h 183"/>
                <a:gd name="T8" fmla="*/ 1 w 146"/>
                <a:gd name="T9" fmla="*/ 48 h 183"/>
                <a:gd name="T10" fmla="*/ 20 w 146"/>
                <a:gd name="T11" fmla="*/ 10 h 183"/>
                <a:gd name="T12" fmla="*/ 59 w 146"/>
                <a:gd name="T13" fmla="*/ 12 h 183"/>
                <a:gd name="T14" fmla="*/ 62 w 146"/>
                <a:gd name="T15" fmla="*/ 13 h 183"/>
                <a:gd name="T16" fmla="*/ 73 w 146"/>
                <a:gd name="T17" fmla="*/ 16 h 183"/>
                <a:gd name="T18" fmla="*/ 86 w 146"/>
                <a:gd name="T19" fmla="*/ 13 h 183"/>
                <a:gd name="T20" fmla="*/ 87 w 146"/>
                <a:gd name="T21" fmla="*/ 12 h 183"/>
                <a:gd name="T22" fmla="*/ 126 w 146"/>
                <a:gd name="T23" fmla="*/ 10 h 183"/>
                <a:gd name="T24" fmla="*/ 145 w 146"/>
                <a:gd name="T25" fmla="*/ 47 h 183"/>
                <a:gd name="T26" fmla="*/ 145 w 146"/>
                <a:gd name="T27" fmla="*/ 48 h 183"/>
                <a:gd name="T28" fmla="*/ 126 w 146"/>
                <a:gd name="T29" fmla="*/ 98 h 183"/>
                <a:gd name="T30" fmla="*/ 119 w 146"/>
                <a:gd name="T31" fmla="*/ 134 h 183"/>
                <a:gd name="T32" fmla="*/ 112 w 146"/>
                <a:gd name="T33" fmla="*/ 167 h 183"/>
                <a:gd name="T34" fmla="*/ 89 w 146"/>
                <a:gd name="T35" fmla="*/ 181 h 183"/>
                <a:gd name="T36" fmla="*/ 84 w 146"/>
                <a:gd name="T37" fmla="*/ 144 h 183"/>
                <a:gd name="T38" fmla="*/ 75 w 146"/>
                <a:gd name="T39" fmla="*/ 94 h 183"/>
                <a:gd name="T40" fmla="*/ 73 w 146"/>
                <a:gd name="T41" fmla="*/ 93 h 183"/>
                <a:gd name="T42" fmla="*/ 72 w 146"/>
                <a:gd name="T43" fmla="*/ 94 h 183"/>
                <a:gd name="T44" fmla="*/ 63 w 146"/>
                <a:gd name="T45" fmla="*/ 144 h 183"/>
                <a:gd name="T46" fmla="*/ 57 w 146"/>
                <a:gd name="T47" fmla="*/ 181 h 183"/>
                <a:gd name="T48" fmla="*/ 54 w 146"/>
                <a:gd name="T49" fmla="*/ 181 h 183"/>
                <a:gd name="T50" fmla="*/ 36 w 146"/>
                <a:gd name="T51" fmla="*/ 13 h 183"/>
                <a:gd name="T52" fmla="*/ 24 w 146"/>
                <a:gd name="T53" fmla="*/ 16 h 183"/>
                <a:gd name="T54" fmla="*/ 9 w 146"/>
                <a:gd name="T55" fmla="*/ 48 h 183"/>
                <a:gd name="T56" fmla="*/ 26 w 146"/>
                <a:gd name="T57" fmla="*/ 93 h 183"/>
                <a:gd name="T58" fmla="*/ 35 w 146"/>
                <a:gd name="T59" fmla="*/ 134 h 183"/>
                <a:gd name="T60" fmla="*/ 39 w 146"/>
                <a:gd name="T61" fmla="*/ 162 h 183"/>
                <a:gd name="T62" fmla="*/ 54 w 146"/>
                <a:gd name="T63" fmla="*/ 174 h 183"/>
                <a:gd name="T64" fmla="*/ 56 w 146"/>
                <a:gd name="T65" fmla="*/ 145 h 183"/>
                <a:gd name="T66" fmla="*/ 66 w 146"/>
                <a:gd name="T67" fmla="*/ 89 h 183"/>
                <a:gd name="T68" fmla="*/ 73 w 146"/>
                <a:gd name="T69" fmla="*/ 86 h 183"/>
                <a:gd name="T70" fmla="*/ 80 w 146"/>
                <a:gd name="T71" fmla="*/ 89 h 183"/>
                <a:gd name="T72" fmla="*/ 91 w 146"/>
                <a:gd name="T73" fmla="*/ 145 h 183"/>
                <a:gd name="T74" fmla="*/ 92 w 146"/>
                <a:gd name="T75" fmla="*/ 174 h 183"/>
                <a:gd name="T76" fmla="*/ 107 w 146"/>
                <a:gd name="T77" fmla="*/ 162 h 183"/>
                <a:gd name="T78" fmla="*/ 112 w 146"/>
                <a:gd name="T79" fmla="*/ 134 h 183"/>
                <a:gd name="T80" fmla="*/ 121 w 146"/>
                <a:gd name="T81" fmla="*/ 93 h 183"/>
                <a:gd name="T82" fmla="*/ 138 w 146"/>
                <a:gd name="T83" fmla="*/ 48 h 183"/>
                <a:gd name="T84" fmla="*/ 123 w 146"/>
                <a:gd name="T85" fmla="*/ 16 h 183"/>
                <a:gd name="T86" fmla="*/ 90 w 146"/>
                <a:gd name="T87" fmla="*/ 18 h 183"/>
                <a:gd name="T88" fmla="*/ 89 w 146"/>
                <a:gd name="T89" fmla="*/ 19 h 183"/>
                <a:gd name="T90" fmla="*/ 73 w 146"/>
                <a:gd name="T91" fmla="*/ 23 h 183"/>
                <a:gd name="T92" fmla="*/ 59 w 146"/>
                <a:gd name="T93" fmla="*/ 20 h 183"/>
                <a:gd name="T94" fmla="*/ 56 w 146"/>
                <a:gd name="T95" fmla="*/ 19 h 183"/>
                <a:gd name="T96" fmla="*/ 56 w 146"/>
                <a:gd name="T97" fmla="*/ 18 h 183"/>
                <a:gd name="T98" fmla="*/ 36 w 146"/>
                <a:gd name="T99" fmla="*/ 1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6" h="183">
                  <a:moveTo>
                    <a:pt x="54" y="181"/>
                  </a:moveTo>
                  <a:cubicBezTo>
                    <a:pt x="50" y="181"/>
                    <a:pt x="44" y="177"/>
                    <a:pt x="34" y="167"/>
                  </a:cubicBezTo>
                  <a:cubicBezTo>
                    <a:pt x="27" y="160"/>
                    <a:pt x="27" y="147"/>
                    <a:pt x="27" y="134"/>
                  </a:cubicBezTo>
                  <a:cubicBezTo>
                    <a:pt x="28" y="120"/>
                    <a:pt x="28" y="106"/>
                    <a:pt x="20" y="98"/>
                  </a:cubicBezTo>
                  <a:cubicBezTo>
                    <a:pt x="8" y="84"/>
                    <a:pt x="0" y="63"/>
                    <a:pt x="1" y="48"/>
                  </a:cubicBezTo>
                  <a:cubicBezTo>
                    <a:pt x="3" y="28"/>
                    <a:pt x="9" y="16"/>
                    <a:pt x="20" y="10"/>
                  </a:cubicBezTo>
                  <a:cubicBezTo>
                    <a:pt x="37" y="1"/>
                    <a:pt x="57" y="11"/>
                    <a:pt x="59" y="12"/>
                  </a:cubicBezTo>
                  <a:cubicBezTo>
                    <a:pt x="60" y="12"/>
                    <a:pt x="61" y="13"/>
                    <a:pt x="62" y="13"/>
                  </a:cubicBezTo>
                  <a:cubicBezTo>
                    <a:pt x="65" y="15"/>
                    <a:pt x="68" y="16"/>
                    <a:pt x="73" y="16"/>
                  </a:cubicBezTo>
                  <a:cubicBezTo>
                    <a:pt x="80" y="16"/>
                    <a:pt x="82" y="14"/>
                    <a:pt x="86" y="13"/>
                  </a:cubicBezTo>
                  <a:cubicBezTo>
                    <a:pt x="87" y="12"/>
                    <a:pt x="87" y="12"/>
                    <a:pt x="87" y="12"/>
                  </a:cubicBezTo>
                  <a:cubicBezTo>
                    <a:pt x="88" y="12"/>
                    <a:pt x="109" y="0"/>
                    <a:pt x="126" y="10"/>
                  </a:cubicBezTo>
                  <a:cubicBezTo>
                    <a:pt x="137" y="16"/>
                    <a:pt x="144" y="28"/>
                    <a:pt x="145" y="47"/>
                  </a:cubicBezTo>
                  <a:cubicBezTo>
                    <a:pt x="145" y="48"/>
                    <a:pt x="145" y="48"/>
                    <a:pt x="145" y="48"/>
                  </a:cubicBezTo>
                  <a:cubicBezTo>
                    <a:pt x="146" y="63"/>
                    <a:pt x="139" y="84"/>
                    <a:pt x="126" y="98"/>
                  </a:cubicBezTo>
                  <a:cubicBezTo>
                    <a:pt x="119" y="106"/>
                    <a:pt x="119" y="120"/>
                    <a:pt x="119" y="134"/>
                  </a:cubicBezTo>
                  <a:cubicBezTo>
                    <a:pt x="119" y="147"/>
                    <a:pt x="120" y="160"/>
                    <a:pt x="112" y="167"/>
                  </a:cubicBezTo>
                  <a:cubicBezTo>
                    <a:pt x="100" y="178"/>
                    <a:pt x="95" y="183"/>
                    <a:pt x="89" y="181"/>
                  </a:cubicBezTo>
                  <a:cubicBezTo>
                    <a:pt x="83" y="178"/>
                    <a:pt x="83" y="168"/>
                    <a:pt x="84" y="144"/>
                  </a:cubicBezTo>
                  <a:cubicBezTo>
                    <a:pt x="84" y="116"/>
                    <a:pt x="79" y="98"/>
                    <a:pt x="75" y="94"/>
                  </a:cubicBezTo>
                  <a:cubicBezTo>
                    <a:pt x="74" y="93"/>
                    <a:pt x="74" y="93"/>
                    <a:pt x="73" y="93"/>
                  </a:cubicBezTo>
                  <a:cubicBezTo>
                    <a:pt x="73" y="93"/>
                    <a:pt x="72" y="93"/>
                    <a:pt x="72" y="94"/>
                  </a:cubicBezTo>
                  <a:cubicBezTo>
                    <a:pt x="67" y="98"/>
                    <a:pt x="62" y="116"/>
                    <a:pt x="63" y="144"/>
                  </a:cubicBezTo>
                  <a:cubicBezTo>
                    <a:pt x="63" y="168"/>
                    <a:pt x="63" y="178"/>
                    <a:pt x="57" y="181"/>
                  </a:cubicBezTo>
                  <a:cubicBezTo>
                    <a:pt x="56" y="181"/>
                    <a:pt x="55" y="181"/>
                    <a:pt x="54" y="181"/>
                  </a:cubicBezTo>
                  <a:close/>
                  <a:moveTo>
                    <a:pt x="36" y="13"/>
                  </a:moveTo>
                  <a:cubicBezTo>
                    <a:pt x="32" y="13"/>
                    <a:pt x="28" y="14"/>
                    <a:pt x="24" y="16"/>
                  </a:cubicBezTo>
                  <a:cubicBezTo>
                    <a:pt x="15" y="21"/>
                    <a:pt x="10" y="32"/>
                    <a:pt x="9" y="48"/>
                  </a:cubicBezTo>
                  <a:cubicBezTo>
                    <a:pt x="8" y="62"/>
                    <a:pt x="15" y="80"/>
                    <a:pt x="26" y="93"/>
                  </a:cubicBezTo>
                  <a:cubicBezTo>
                    <a:pt x="35" y="103"/>
                    <a:pt x="35" y="120"/>
                    <a:pt x="35" y="134"/>
                  </a:cubicBezTo>
                  <a:cubicBezTo>
                    <a:pt x="34" y="146"/>
                    <a:pt x="34" y="157"/>
                    <a:pt x="39" y="162"/>
                  </a:cubicBezTo>
                  <a:cubicBezTo>
                    <a:pt x="42" y="165"/>
                    <a:pt x="51" y="173"/>
                    <a:pt x="54" y="174"/>
                  </a:cubicBezTo>
                  <a:cubicBezTo>
                    <a:pt x="56" y="171"/>
                    <a:pt x="56" y="157"/>
                    <a:pt x="56" y="145"/>
                  </a:cubicBezTo>
                  <a:cubicBezTo>
                    <a:pt x="55" y="123"/>
                    <a:pt x="58" y="97"/>
                    <a:pt x="66" y="89"/>
                  </a:cubicBezTo>
                  <a:cubicBezTo>
                    <a:pt x="69" y="86"/>
                    <a:pt x="72" y="86"/>
                    <a:pt x="73" y="86"/>
                  </a:cubicBezTo>
                  <a:cubicBezTo>
                    <a:pt x="75" y="86"/>
                    <a:pt x="77" y="86"/>
                    <a:pt x="80" y="89"/>
                  </a:cubicBezTo>
                  <a:cubicBezTo>
                    <a:pt x="89" y="97"/>
                    <a:pt x="91" y="123"/>
                    <a:pt x="91" y="145"/>
                  </a:cubicBezTo>
                  <a:cubicBezTo>
                    <a:pt x="91" y="157"/>
                    <a:pt x="91" y="171"/>
                    <a:pt x="92" y="174"/>
                  </a:cubicBezTo>
                  <a:cubicBezTo>
                    <a:pt x="95" y="173"/>
                    <a:pt x="104" y="165"/>
                    <a:pt x="107" y="162"/>
                  </a:cubicBezTo>
                  <a:cubicBezTo>
                    <a:pt x="112" y="157"/>
                    <a:pt x="112" y="146"/>
                    <a:pt x="112" y="134"/>
                  </a:cubicBezTo>
                  <a:cubicBezTo>
                    <a:pt x="112" y="120"/>
                    <a:pt x="111" y="103"/>
                    <a:pt x="121" y="93"/>
                  </a:cubicBezTo>
                  <a:cubicBezTo>
                    <a:pt x="132" y="80"/>
                    <a:pt x="139" y="62"/>
                    <a:pt x="138" y="48"/>
                  </a:cubicBezTo>
                  <a:cubicBezTo>
                    <a:pt x="136" y="32"/>
                    <a:pt x="131" y="21"/>
                    <a:pt x="123" y="16"/>
                  </a:cubicBezTo>
                  <a:cubicBezTo>
                    <a:pt x="109" y="9"/>
                    <a:pt x="91" y="18"/>
                    <a:pt x="90" y="18"/>
                  </a:cubicBezTo>
                  <a:cubicBezTo>
                    <a:pt x="89" y="19"/>
                    <a:pt x="89" y="19"/>
                    <a:pt x="89" y="19"/>
                  </a:cubicBezTo>
                  <a:cubicBezTo>
                    <a:pt x="85" y="21"/>
                    <a:pt x="82" y="23"/>
                    <a:pt x="73" y="23"/>
                  </a:cubicBezTo>
                  <a:cubicBezTo>
                    <a:pt x="66" y="23"/>
                    <a:pt x="63" y="21"/>
                    <a:pt x="59" y="20"/>
                  </a:cubicBezTo>
                  <a:cubicBezTo>
                    <a:pt x="58" y="19"/>
                    <a:pt x="57" y="19"/>
                    <a:pt x="56" y="19"/>
                  </a:cubicBezTo>
                  <a:cubicBezTo>
                    <a:pt x="56" y="19"/>
                    <a:pt x="56" y="19"/>
                    <a:pt x="56" y="18"/>
                  </a:cubicBezTo>
                  <a:cubicBezTo>
                    <a:pt x="56" y="18"/>
                    <a:pt x="46" y="13"/>
                    <a:pt x="3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8" name="Freeform 358">
              <a:extLst>
                <a:ext uri="{FF2B5EF4-FFF2-40B4-BE49-F238E27FC236}">
                  <a16:creationId xmlns:a16="http://schemas.microsoft.com/office/drawing/2014/main" id="{3C65D25F-EC87-2EA0-226B-5BB96E13978C}"/>
                </a:ext>
              </a:extLst>
            </p:cNvPr>
            <p:cNvSpPr>
              <a:spLocks/>
            </p:cNvSpPr>
            <p:nvPr/>
          </p:nvSpPr>
          <p:spPr bwMode="auto">
            <a:xfrm>
              <a:off x="1908" y="5642"/>
              <a:ext cx="185" cy="64"/>
            </a:xfrm>
            <a:custGeom>
              <a:avLst/>
              <a:gdLst>
                <a:gd name="T0" fmla="*/ 32 w 61"/>
                <a:gd name="T1" fmla="*/ 21 h 21"/>
                <a:gd name="T2" fmla="*/ 24 w 61"/>
                <a:gd name="T3" fmla="*/ 18 h 21"/>
                <a:gd name="T4" fmla="*/ 6 w 61"/>
                <a:gd name="T5" fmla="*/ 13 h 21"/>
                <a:gd name="T6" fmla="*/ 1 w 61"/>
                <a:gd name="T7" fmla="*/ 11 h 21"/>
                <a:gd name="T8" fmla="*/ 3 w 61"/>
                <a:gd name="T9" fmla="*/ 6 h 21"/>
                <a:gd name="T10" fmla="*/ 29 w 61"/>
                <a:gd name="T11" fmla="*/ 12 h 21"/>
                <a:gd name="T12" fmla="*/ 33 w 61"/>
                <a:gd name="T13" fmla="*/ 13 h 21"/>
                <a:gd name="T14" fmla="*/ 58 w 61"/>
                <a:gd name="T15" fmla="*/ 10 h 21"/>
                <a:gd name="T16" fmla="*/ 60 w 61"/>
                <a:gd name="T17" fmla="*/ 15 h 21"/>
                <a:gd name="T18" fmla="*/ 55 w 61"/>
                <a:gd name="T19" fmla="*/ 16 h 21"/>
                <a:gd name="T20" fmla="*/ 36 w 61"/>
                <a:gd name="T21" fmla="*/ 20 h 21"/>
                <a:gd name="T22" fmla="*/ 32 w 61"/>
                <a:gd name="T2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 h="21">
                  <a:moveTo>
                    <a:pt x="32" y="21"/>
                  </a:moveTo>
                  <a:cubicBezTo>
                    <a:pt x="29" y="21"/>
                    <a:pt x="27" y="20"/>
                    <a:pt x="24" y="18"/>
                  </a:cubicBezTo>
                  <a:cubicBezTo>
                    <a:pt x="14" y="9"/>
                    <a:pt x="6" y="13"/>
                    <a:pt x="6" y="13"/>
                  </a:cubicBezTo>
                  <a:cubicBezTo>
                    <a:pt x="4" y="13"/>
                    <a:pt x="2" y="13"/>
                    <a:pt x="1" y="11"/>
                  </a:cubicBezTo>
                  <a:cubicBezTo>
                    <a:pt x="0" y="9"/>
                    <a:pt x="1" y="7"/>
                    <a:pt x="3" y="6"/>
                  </a:cubicBezTo>
                  <a:cubicBezTo>
                    <a:pt x="4" y="6"/>
                    <a:pt x="15" y="0"/>
                    <a:pt x="29" y="12"/>
                  </a:cubicBezTo>
                  <a:cubicBezTo>
                    <a:pt x="30" y="13"/>
                    <a:pt x="32" y="14"/>
                    <a:pt x="33" y="13"/>
                  </a:cubicBezTo>
                  <a:cubicBezTo>
                    <a:pt x="45" y="8"/>
                    <a:pt x="54" y="7"/>
                    <a:pt x="58" y="10"/>
                  </a:cubicBezTo>
                  <a:cubicBezTo>
                    <a:pt x="60" y="11"/>
                    <a:pt x="61" y="13"/>
                    <a:pt x="60" y="15"/>
                  </a:cubicBezTo>
                  <a:cubicBezTo>
                    <a:pt x="59" y="17"/>
                    <a:pt x="57" y="18"/>
                    <a:pt x="55" y="16"/>
                  </a:cubicBezTo>
                  <a:cubicBezTo>
                    <a:pt x="53" y="15"/>
                    <a:pt x="47" y="16"/>
                    <a:pt x="36" y="20"/>
                  </a:cubicBezTo>
                  <a:cubicBezTo>
                    <a:pt x="35" y="20"/>
                    <a:pt x="33" y="21"/>
                    <a:pt x="3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39" name="Group 350" title="Eye icon">
            <a:extLst>
              <a:ext uri="{FF2B5EF4-FFF2-40B4-BE49-F238E27FC236}">
                <a16:creationId xmlns:a16="http://schemas.microsoft.com/office/drawing/2014/main" id="{329FDA06-BBE7-6F00-A18D-A7C8578D7B8D}"/>
              </a:ext>
            </a:extLst>
          </p:cNvPr>
          <p:cNvGrpSpPr>
            <a:grpSpLocks noChangeAspect="1"/>
          </p:cNvGrpSpPr>
          <p:nvPr/>
        </p:nvGrpSpPr>
        <p:grpSpPr bwMode="auto">
          <a:xfrm>
            <a:off x="7020002" y="1770476"/>
            <a:ext cx="793741" cy="510630"/>
            <a:chOff x="731" y="5671"/>
            <a:chExt cx="614" cy="395"/>
          </a:xfrm>
          <a:solidFill>
            <a:schemeClr val="accent1"/>
          </a:solidFill>
        </p:grpSpPr>
        <p:sp>
          <p:nvSpPr>
            <p:cNvPr id="40" name="Freeform 351">
              <a:extLst>
                <a:ext uri="{FF2B5EF4-FFF2-40B4-BE49-F238E27FC236}">
                  <a16:creationId xmlns:a16="http://schemas.microsoft.com/office/drawing/2014/main" id="{AAA6DD38-A604-63D9-A014-CBFC9368E72E}"/>
                </a:ext>
              </a:extLst>
            </p:cNvPr>
            <p:cNvSpPr>
              <a:spLocks noEditPoints="1"/>
            </p:cNvSpPr>
            <p:nvPr/>
          </p:nvSpPr>
          <p:spPr bwMode="auto">
            <a:xfrm>
              <a:off x="731" y="5671"/>
              <a:ext cx="614" cy="395"/>
            </a:xfrm>
            <a:custGeom>
              <a:avLst/>
              <a:gdLst>
                <a:gd name="T0" fmla="*/ 106 w 212"/>
                <a:gd name="T1" fmla="*/ 136 h 136"/>
                <a:gd name="T2" fmla="*/ 25 w 212"/>
                <a:gd name="T3" fmla="*/ 101 h 136"/>
                <a:gd name="T4" fmla="*/ 0 w 212"/>
                <a:gd name="T5" fmla="*/ 65 h 136"/>
                <a:gd name="T6" fmla="*/ 0 w 212"/>
                <a:gd name="T7" fmla="*/ 62 h 136"/>
                <a:gd name="T8" fmla="*/ 24 w 212"/>
                <a:gd name="T9" fmla="*/ 31 h 136"/>
                <a:gd name="T10" fmla="*/ 106 w 212"/>
                <a:gd name="T11" fmla="*/ 0 h 136"/>
                <a:gd name="T12" fmla="*/ 188 w 212"/>
                <a:gd name="T13" fmla="*/ 31 h 136"/>
                <a:gd name="T14" fmla="*/ 211 w 212"/>
                <a:gd name="T15" fmla="*/ 62 h 136"/>
                <a:gd name="T16" fmla="*/ 211 w 212"/>
                <a:gd name="T17" fmla="*/ 65 h 136"/>
                <a:gd name="T18" fmla="*/ 187 w 212"/>
                <a:gd name="T19" fmla="*/ 101 h 136"/>
                <a:gd name="T20" fmla="*/ 106 w 212"/>
                <a:gd name="T21" fmla="*/ 136 h 136"/>
                <a:gd name="T22" fmla="*/ 8 w 212"/>
                <a:gd name="T23" fmla="*/ 63 h 136"/>
                <a:gd name="T24" fmla="*/ 106 w 212"/>
                <a:gd name="T25" fmla="*/ 129 h 136"/>
                <a:gd name="T26" fmla="*/ 204 w 212"/>
                <a:gd name="T27" fmla="*/ 63 h 136"/>
                <a:gd name="T28" fmla="*/ 182 w 212"/>
                <a:gd name="T29" fmla="*/ 36 h 136"/>
                <a:gd name="T30" fmla="*/ 106 w 212"/>
                <a:gd name="T31" fmla="*/ 8 h 136"/>
                <a:gd name="T32" fmla="*/ 8 w 212"/>
                <a:gd name="T33" fmla="*/ 6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2" h="136">
                  <a:moveTo>
                    <a:pt x="106" y="136"/>
                  </a:moveTo>
                  <a:cubicBezTo>
                    <a:pt x="67" y="136"/>
                    <a:pt x="40" y="117"/>
                    <a:pt x="25" y="101"/>
                  </a:cubicBezTo>
                  <a:cubicBezTo>
                    <a:pt x="8" y="83"/>
                    <a:pt x="1" y="66"/>
                    <a:pt x="0" y="65"/>
                  </a:cubicBezTo>
                  <a:cubicBezTo>
                    <a:pt x="0" y="64"/>
                    <a:pt x="0" y="63"/>
                    <a:pt x="0" y="62"/>
                  </a:cubicBezTo>
                  <a:cubicBezTo>
                    <a:pt x="1" y="61"/>
                    <a:pt x="8" y="46"/>
                    <a:pt x="24" y="31"/>
                  </a:cubicBezTo>
                  <a:cubicBezTo>
                    <a:pt x="40" y="17"/>
                    <a:pt x="67" y="0"/>
                    <a:pt x="106" y="0"/>
                  </a:cubicBezTo>
                  <a:cubicBezTo>
                    <a:pt x="146" y="0"/>
                    <a:pt x="173" y="17"/>
                    <a:pt x="188" y="31"/>
                  </a:cubicBezTo>
                  <a:cubicBezTo>
                    <a:pt x="204" y="46"/>
                    <a:pt x="211" y="61"/>
                    <a:pt x="211" y="62"/>
                  </a:cubicBezTo>
                  <a:cubicBezTo>
                    <a:pt x="212" y="63"/>
                    <a:pt x="212" y="64"/>
                    <a:pt x="211" y="65"/>
                  </a:cubicBezTo>
                  <a:cubicBezTo>
                    <a:pt x="211" y="66"/>
                    <a:pt x="203" y="83"/>
                    <a:pt x="187" y="101"/>
                  </a:cubicBezTo>
                  <a:cubicBezTo>
                    <a:pt x="171" y="117"/>
                    <a:pt x="145" y="136"/>
                    <a:pt x="106" y="136"/>
                  </a:cubicBezTo>
                  <a:close/>
                  <a:moveTo>
                    <a:pt x="8" y="63"/>
                  </a:moveTo>
                  <a:cubicBezTo>
                    <a:pt x="13" y="74"/>
                    <a:pt x="43" y="129"/>
                    <a:pt x="106" y="129"/>
                  </a:cubicBezTo>
                  <a:cubicBezTo>
                    <a:pt x="169" y="129"/>
                    <a:pt x="199" y="73"/>
                    <a:pt x="204" y="63"/>
                  </a:cubicBezTo>
                  <a:cubicBezTo>
                    <a:pt x="201" y="59"/>
                    <a:pt x="195" y="48"/>
                    <a:pt x="182" y="36"/>
                  </a:cubicBezTo>
                  <a:cubicBezTo>
                    <a:pt x="162" y="17"/>
                    <a:pt x="136" y="8"/>
                    <a:pt x="106" y="8"/>
                  </a:cubicBezTo>
                  <a:cubicBezTo>
                    <a:pt x="41" y="8"/>
                    <a:pt x="13" y="54"/>
                    <a:pt x="8"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1" name="Freeform 352">
              <a:extLst>
                <a:ext uri="{FF2B5EF4-FFF2-40B4-BE49-F238E27FC236}">
                  <a16:creationId xmlns:a16="http://schemas.microsoft.com/office/drawing/2014/main" id="{A51696EB-CC0E-EB5D-53DA-6D89C75685E0}"/>
                </a:ext>
              </a:extLst>
            </p:cNvPr>
            <p:cNvSpPr>
              <a:spLocks noEditPoints="1"/>
            </p:cNvSpPr>
            <p:nvPr/>
          </p:nvSpPr>
          <p:spPr bwMode="auto">
            <a:xfrm>
              <a:off x="864" y="5680"/>
              <a:ext cx="345" cy="348"/>
            </a:xfrm>
            <a:custGeom>
              <a:avLst/>
              <a:gdLst>
                <a:gd name="T0" fmla="*/ 60 w 119"/>
                <a:gd name="T1" fmla="*/ 120 h 120"/>
                <a:gd name="T2" fmla="*/ 0 w 119"/>
                <a:gd name="T3" fmla="*/ 60 h 120"/>
                <a:gd name="T4" fmla="*/ 60 w 119"/>
                <a:gd name="T5" fmla="*/ 0 h 120"/>
                <a:gd name="T6" fmla="*/ 119 w 119"/>
                <a:gd name="T7" fmla="*/ 60 h 120"/>
                <a:gd name="T8" fmla="*/ 60 w 119"/>
                <a:gd name="T9" fmla="*/ 120 h 120"/>
                <a:gd name="T10" fmla="*/ 60 w 119"/>
                <a:gd name="T11" fmla="*/ 8 h 120"/>
                <a:gd name="T12" fmla="*/ 8 w 119"/>
                <a:gd name="T13" fmla="*/ 60 h 120"/>
                <a:gd name="T14" fmla="*/ 60 w 119"/>
                <a:gd name="T15" fmla="*/ 112 h 120"/>
                <a:gd name="T16" fmla="*/ 112 w 119"/>
                <a:gd name="T17" fmla="*/ 60 h 120"/>
                <a:gd name="T18" fmla="*/ 60 w 119"/>
                <a:gd name="T19" fmla="*/ 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120">
                  <a:moveTo>
                    <a:pt x="60" y="120"/>
                  </a:moveTo>
                  <a:cubicBezTo>
                    <a:pt x="27" y="120"/>
                    <a:pt x="0" y="93"/>
                    <a:pt x="0" y="60"/>
                  </a:cubicBezTo>
                  <a:cubicBezTo>
                    <a:pt x="0" y="27"/>
                    <a:pt x="27" y="0"/>
                    <a:pt x="60" y="0"/>
                  </a:cubicBezTo>
                  <a:cubicBezTo>
                    <a:pt x="93" y="0"/>
                    <a:pt x="119" y="27"/>
                    <a:pt x="119" y="60"/>
                  </a:cubicBezTo>
                  <a:cubicBezTo>
                    <a:pt x="119" y="93"/>
                    <a:pt x="93" y="120"/>
                    <a:pt x="60" y="120"/>
                  </a:cubicBezTo>
                  <a:close/>
                  <a:moveTo>
                    <a:pt x="60" y="8"/>
                  </a:moveTo>
                  <a:cubicBezTo>
                    <a:pt x="31" y="8"/>
                    <a:pt x="8" y="31"/>
                    <a:pt x="8" y="60"/>
                  </a:cubicBezTo>
                  <a:cubicBezTo>
                    <a:pt x="8" y="89"/>
                    <a:pt x="31" y="112"/>
                    <a:pt x="60" y="112"/>
                  </a:cubicBezTo>
                  <a:cubicBezTo>
                    <a:pt x="88" y="112"/>
                    <a:pt x="112" y="89"/>
                    <a:pt x="112" y="60"/>
                  </a:cubicBezTo>
                  <a:cubicBezTo>
                    <a:pt x="112" y="31"/>
                    <a:pt x="88" y="8"/>
                    <a:pt x="6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2" name="Freeform 353">
              <a:extLst>
                <a:ext uri="{FF2B5EF4-FFF2-40B4-BE49-F238E27FC236}">
                  <a16:creationId xmlns:a16="http://schemas.microsoft.com/office/drawing/2014/main" id="{0FEB0ED3-EAF0-0A4D-ADA7-1AAE638B98A0}"/>
                </a:ext>
              </a:extLst>
            </p:cNvPr>
            <p:cNvSpPr>
              <a:spLocks noEditPoints="1"/>
            </p:cNvSpPr>
            <p:nvPr/>
          </p:nvSpPr>
          <p:spPr bwMode="auto">
            <a:xfrm>
              <a:off x="966" y="5781"/>
              <a:ext cx="141" cy="143"/>
            </a:xfrm>
            <a:custGeom>
              <a:avLst/>
              <a:gdLst>
                <a:gd name="T0" fmla="*/ 25 w 49"/>
                <a:gd name="T1" fmla="*/ 49 h 49"/>
                <a:gd name="T2" fmla="*/ 0 w 49"/>
                <a:gd name="T3" fmla="*/ 25 h 49"/>
                <a:gd name="T4" fmla="*/ 25 w 49"/>
                <a:gd name="T5" fmla="*/ 0 h 49"/>
                <a:gd name="T6" fmla="*/ 49 w 49"/>
                <a:gd name="T7" fmla="*/ 25 h 49"/>
                <a:gd name="T8" fmla="*/ 25 w 49"/>
                <a:gd name="T9" fmla="*/ 49 h 49"/>
                <a:gd name="T10" fmla="*/ 25 w 49"/>
                <a:gd name="T11" fmla="*/ 8 h 49"/>
                <a:gd name="T12" fmla="*/ 8 w 49"/>
                <a:gd name="T13" fmla="*/ 25 h 49"/>
                <a:gd name="T14" fmla="*/ 25 w 49"/>
                <a:gd name="T15" fmla="*/ 42 h 49"/>
                <a:gd name="T16" fmla="*/ 42 w 49"/>
                <a:gd name="T17" fmla="*/ 25 h 49"/>
                <a:gd name="T18" fmla="*/ 25 w 49"/>
                <a:gd name="T19"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49">
                  <a:moveTo>
                    <a:pt x="25" y="49"/>
                  </a:moveTo>
                  <a:cubicBezTo>
                    <a:pt x="11" y="49"/>
                    <a:pt x="0" y="38"/>
                    <a:pt x="0" y="25"/>
                  </a:cubicBezTo>
                  <a:cubicBezTo>
                    <a:pt x="0" y="11"/>
                    <a:pt x="11" y="0"/>
                    <a:pt x="25" y="0"/>
                  </a:cubicBezTo>
                  <a:cubicBezTo>
                    <a:pt x="38" y="0"/>
                    <a:pt x="49" y="11"/>
                    <a:pt x="49" y="25"/>
                  </a:cubicBezTo>
                  <a:cubicBezTo>
                    <a:pt x="49" y="38"/>
                    <a:pt x="38" y="49"/>
                    <a:pt x="25" y="49"/>
                  </a:cubicBezTo>
                  <a:close/>
                  <a:moveTo>
                    <a:pt x="25" y="8"/>
                  </a:moveTo>
                  <a:cubicBezTo>
                    <a:pt x="15" y="8"/>
                    <a:pt x="8" y="16"/>
                    <a:pt x="8" y="25"/>
                  </a:cubicBezTo>
                  <a:cubicBezTo>
                    <a:pt x="8" y="34"/>
                    <a:pt x="15" y="42"/>
                    <a:pt x="25" y="42"/>
                  </a:cubicBezTo>
                  <a:cubicBezTo>
                    <a:pt x="34" y="42"/>
                    <a:pt x="42" y="34"/>
                    <a:pt x="42" y="25"/>
                  </a:cubicBezTo>
                  <a:cubicBezTo>
                    <a:pt x="42" y="16"/>
                    <a:pt x="34" y="8"/>
                    <a:pt x="2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43" name="Group 344" title="Ear icon">
            <a:extLst>
              <a:ext uri="{FF2B5EF4-FFF2-40B4-BE49-F238E27FC236}">
                <a16:creationId xmlns:a16="http://schemas.microsoft.com/office/drawing/2014/main" id="{0E700EA7-7B54-7B3A-6044-D5BC7E2F7203}"/>
              </a:ext>
            </a:extLst>
          </p:cNvPr>
          <p:cNvGrpSpPr>
            <a:grpSpLocks noChangeAspect="1"/>
          </p:cNvGrpSpPr>
          <p:nvPr/>
        </p:nvGrpSpPr>
        <p:grpSpPr bwMode="auto">
          <a:xfrm>
            <a:off x="9725114" y="1654129"/>
            <a:ext cx="542949" cy="743325"/>
            <a:chOff x="10348" y="4534"/>
            <a:chExt cx="420" cy="575"/>
          </a:xfrm>
          <a:solidFill>
            <a:schemeClr val="accent1"/>
          </a:solidFill>
        </p:grpSpPr>
        <p:sp>
          <p:nvSpPr>
            <p:cNvPr id="44" name="Freeform 345">
              <a:extLst>
                <a:ext uri="{FF2B5EF4-FFF2-40B4-BE49-F238E27FC236}">
                  <a16:creationId xmlns:a16="http://schemas.microsoft.com/office/drawing/2014/main" id="{4FA63CAF-7555-92E5-7BDC-CFF55BFEFD71}"/>
                </a:ext>
              </a:extLst>
            </p:cNvPr>
            <p:cNvSpPr>
              <a:spLocks/>
            </p:cNvSpPr>
            <p:nvPr/>
          </p:nvSpPr>
          <p:spPr bwMode="auto">
            <a:xfrm>
              <a:off x="10348" y="4534"/>
              <a:ext cx="420" cy="575"/>
            </a:xfrm>
            <a:custGeom>
              <a:avLst/>
              <a:gdLst>
                <a:gd name="T0" fmla="*/ 49 w 140"/>
                <a:gd name="T1" fmla="*/ 192 h 192"/>
                <a:gd name="T2" fmla="*/ 30 w 140"/>
                <a:gd name="T3" fmla="*/ 184 h 192"/>
                <a:gd name="T4" fmla="*/ 19 w 140"/>
                <a:gd name="T5" fmla="*/ 155 h 192"/>
                <a:gd name="T6" fmla="*/ 23 w 140"/>
                <a:gd name="T7" fmla="*/ 151 h 192"/>
                <a:gd name="T8" fmla="*/ 23 w 140"/>
                <a:gd name="T9" fmla="*/ 151 h 192"/>
                <a:gd name="T10" fmla="*/ 27 w 140"/>
                <a:gd name="T11" fmla="*/ 155 h 192"/>
                <a:gd name="T12" fmla="*/ 35 w 140"/>
                <a:gd name="T13" fmla="*/ 179 h 192"/>
                <a:gd name="T14" fmla="*/ 49 w 140"/>
                <a:gd name="T15" fmla="*/ 185 h 192"/>
                <a:gd name="T16" fmla="*/ 82 w 140"/>
                <a:gd name="T17" fmla="*/ 165 h 192"/>
                <a:gd name="T18" fmla="*/ 91 w 140"/>
                <a:gd name="T19" fmla="*/ 154 h 192"/>
                <a:gd name="T20" fmla="*/ 133 w 140"/>
                <a:gd name="T21" fmla="*/ 73 h 192"/>
                <a:gd name="T22" fmla="*/ 73 w 140"/>
                <a:gd name="T23" fmla="*/ 8 h 192"/>
                <a:gd name="T24" fmla="*/ 27 w 140"/>
                <a:gd name="T25" fmla="*/ 26 h 192"/>
                <a:gd name="T26" fmla="*/ 13 w 140"/>
                <a:gd name="T27" fmla="*/ 86 h 192"/>
                <a:gd name="T28" fmla="*/ 10 w 140"/>
                <a:gd name="T29" fmla="*/ 91 h 192"/>
                <a:gd name="T30" fmla="*/ 6 w 140"/>
                <a:gd name="T31" fmla="*/ 88 h 192"/>
                <a:gd name="T32" fmla="*/ 22 w 140"/>
                <a:gd name="T33" fmla="*/ 21 h 192"/>
                <a:gd name="T34" fmla="*/ 73 w 140"/>
                <a:gd name="T35" fmla="*/ 0 h 192"/>
                <a:gd name="T36" fmla="*/ 125 w 140"/>
                <a:gd name="T37" fmla="*/ 27 h 192"/>
                <a:gd name="T38" fmla="*/ 140 w 140"/>
                <a:gd name="T39" fmla="*/ 73 h 192"/>
                <a:gd name="T40" fmla="*/ 96 w 140"/>
                <a:gd name="T41" fmla="*/ 159 h 192"/>
                <a:gd name="T42" fmla="*/ 87 w 140"/>
                <a:gd name="T43" fmla="*/ 169 h 192"/>
                <a:gd name="T44" fmla="*/ 49 w 140"/>
                <a:gd name="T45" fmla="*/ 19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0" h="192">
                  <a:moveTo>
                    <a:pt x="49" y="192"/>
                  </a:moveTo>
                  <a:cubicBezTo>
                    <a:pt x="42" y="192"/>
                    <a:pt x="35" y="189"/>
                    <a:pt x="30" y="184"/>
                  </a:cubicBezTo>
                  <a:cubicBezTo>
                    <a:pt x="19" y="174"/>
                    <a:pt x="19" y="156"/>
                    <a:pt x="19" y="155"/>
                  </a:cubicBezTo>
                  <a:cubicBezTo>
                    <a:pt x="19" y="153"/>
                    <a:pt x="21" y="151"/>
                    <a:pt x="23" y="151"/>
                  </a:cubicBezTo>
                  <a:cubicBezTo>
                    <a:pt x="23" y="151"/>
                    <a:pt x="23" y="151"/>
                    <a:pt x="23" y="151"/>
                  </a:cubicBezTo>
                  <a:cubicBezTo>
                    <a:pt x="25" y="151"/>
                    <a:pt x="27" y="153"/>
                    <a:pt x="27" y="155"/>
                  </a:cubicBezTo>
                  <a:cubicBezTo>
                    <a:pt x="27" y="155"/>
                    <a:pt x="27" y="171"/>
                    <a:pt x="35" y="179"/>
                  </a:cubicBezTo>
                  <a:cubicBezTo>
                    <a:pt x="39" y="183"/>
                    <a:pt x="43" y="185"/>
                    <a:pt x="49" y="185"/>
                  </a:cubicBezTo>
                  <a:cubicBezTo>
                    <a:pt x="67" y="185"/>
                    <a:pt x="74" y="175"/>
                    <a:pt x="82" y="165"/>
                  </a:cubicBezTo>
                  <a:cubicBezTo>
                    <a:pt x="84" y="161"/>
                    <a:pt x="87" y="157"/>
                    <a:pt x="91" y="154"/>
                  </a:cubicBezTo>
                  <a:cubicBezTo>
                    <a:pt x="116" y="129"/>
                    <a:pt x="133" y="97"/>
                    <a:pt x="133" y="73"/>
                  </a:cubicBezTo>
                  <a:cubicBezTo>
                    <a:pt x="133" y="47"/>
                    <a:pt x="116" y="8"/>
                    <a:pt x="73" y="8"/>
                  </a:cubicBezTo>
                  <a:cubicBezTo>
                    <a:pt x="53" y="8"/>
                    <a:pt x="37" y="14"/>
                    <a:pt x="27" y="26"/>
                  </a:cubicBezTo>
                  <a:cubicBezTo>
                    <a:pt x="7" y="49"/>
                    <a:pt x="13" y="86"/>
                    <a:pt x="13" y="86"/>
                  </a:cubicBezTo>
                  <a:cubicBezTo>
                    <a:pt x="13" y="88"/>
                    <a:pt x="12" y="90"/>
                    <a:pt x="10" y="91"/>
                  </a:cubicBezTo>
                  <a:cubicBezTo>
                    <a:pt x="8" y="91"/>
                    <a:pt x="6" y="90"/>
                    <a:pt x="6" y="88"/>
                  </a:cubicBezTo>
                  <a:cubicBezTo>
                    <a:pt x="5" y="86"/>
                    <a:pt x="0" y="46"/>
                    <a:pt x="22" y="21"/>
                  </a:cubicBezTo>
                  <a:cubicBezTo>
                    <a:pt x="33" y="7"/>
                    <a:pt x="50" y="0"/>
                    <a:pt x="73" y="0"/>
                  </a:cubicBezTo>
                  <a:cubicBezTo>
                    <a:pt x="100" y="0"/>
                    <a:pt x="116" y="15"/>
                    <a:pt x="125" y="27"/>
                  </a:cubicBezTo>
                  <a:cubicBezTo>
                    <a:pt x="134" y="40"/>
                    <a:pt x="140" y="57"/>
                    <a:pt x="140" y="73"/>
                  </a:cubicBezTo>
                  <a:cubicBezTo>
                    <a:pt x="140" y="100"/>
                    <a:pt x="123" y="133"/>
                    <a:pt x="96" y="159"/>
                  </a:cubicBezTo>
                  <a:cubicBezTo>
                    <a:pt x="93" y="162"/>
                    <a:pt x="90" y="166"/>
                    <a:pt x="87" y="169"/>
                  </a:cubicBezTo>
                  <a:cubicBezTo>
                    <a:pt x="80" y="180"/>
                    <a:pt x="71" y="192"/>
                    <a:pt x="49" y="1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5" name="Freeform 346">
              <a:extLst>
                <a:ext uri="{FF2B5EF4-FFF2-40B4-BE49-F238E27FC236}">
                  <a16:creationId xmlns:a16="http://schemas.microsoft.com/office/drawing/2014/main" id="{9752D453-F0AE-9287-B6A2-5D64ABB26B42}"/>
                </a:ext>
              </a:extLst>
            </p:cNvPr>
            <p:cNvSpPr>
              <a:spLocks/>
            </p:cNvSpPr>
            <p:nvPr/>
          </p:nvSpPr>
          <p:spPr bwMode="auto">
            <a:xfrm>
              <a:off x="10450" y="4624"/>
              <a:ext cx="237" cy="341"/>
            </a:xfrm>
            <a:custGeom>
              <a:avLst/>
              <a:gdLst>
                <a:gd name="T0" fmla="*/ 20 w 79"/>
                <a:gd name="T1" fmla="*/ 114 h 114"/>
                <a:gd name="T2" fmla="*/ 17 w 79"/>
                <a:gd name="T3" fmla="*/ 114 h 114"/>
                <a:gd name="T4" fmla="*/ 5 w 79"/>
                <a:gd name="T5" fmla="*/ 98 h 114"/>
                <a:gd name="T6" fmla="*/ 8 w 79"/>
                <a:gd name="T7" fmla="*/ 85 h 114"/>
                <a:gd name="T8" fmla="*/ 12 w 79"/>
                <a:gd name="T9" fmla="*/ 73 h 114"/>
                <a:gd name="T10" fmla="*/ 5 w 79"/>
                <a:gd name="T11" fmla="*/ 59 h 114"/>
                <a:gd name="T12" fmla="*/ 0 w 79"/>
                <a:gd name="T13" fmla="*/ 46 h 114"/>
                <a:gd name="T14" fmla="*/ 38 w 79"/>
                <a:gd name="T15" fmla="*/ 0 h 114"/>
                <a:gd name="T16" fmla="*/ 79 w 79"/>
                <a:gd name="T17" fmla="*/ 46 h 114"/>
                <a:gd name="T18" fmla="*/ 72 w 79"/>
                <a:gd name="T19" fmla="*/ 66 h 114"/>
                <a:gd name="T20" fmla="*/ 67 w 79"/>
                <a:gd name="T21" fmla="*/ 67 h 114"/>
                <a:gd name="T22" fmla="*/ 66 w 79"/>
                <a:gd name="T23" fmla="*/ 62 h 114"/>
                <a:gd name="T24" fmla="*/ 71 w 79"/>
                <a:gd name="T25" fmla="*/ 46 h 114"/>
                <a:gd name="T26" fmla="*/ 38 w 79"/>
                <a:gd name="T27" fmla="*/ 7 h 114"/>
                <a:gd name="T28" fmla="*/ 7 w 79"/>
                <a:gd name="T29" fmla="*/ 46 h 114"/>
                <a:gd name="T30" fmla="*/ 11 w 79"/>
                <a:gd name="T31" fmla="*/ 54 h 114"/>
                <a:gd name="T32" fmla="*/ 19 w 79"/>
                <a:gd name="T33" fmla="*/ 73 h 114"/>
                <a:gd name="T34" fmla="*/ 15 w 79"/>
                <a:gd name="T35" fmla="*/ 89 h 114"/>
                <a:gd name="T36" fmla="*/ 12 w 79"/>
                <a:gd name="T37" fmla="*/ 98 h 114"/>
                <a:gd name="T38" fmla="*/ 19 w 79"/>
                <a:gd name="T39" fmla="*/ 107 h 114"/>
                <a:gd name="T40" fmla="*/ 29 w 79"/>
                <a:gd name="T41" fmla="*/ 100 h 114"/>
                <a:gd name="T42" fmla="*/ 34 w 79"/>
                <a:gd name="T43" fmla="*/ 99 h 114"/>
                <a:gd name="T44" fmla="*/ 35 w 79"/>
                <a:gd name="T45" fmla="*/ 104 h 114"/>
                <a:gd name="T46" fmla="*/ 20 w 79"/>
                <a:gd name="T47"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9" h="114">
                  <a:moveTo>
                    <a:pt x="20" y="114"/>
                  </a:moveTo>
                  <a:cubicBezTo>
                    <a:pt x="19" y="114"/>
                    <a:pt x="18" y="114"/>
                    <a:pt x="17" y="114"/>
                  </a:cubicBezTo>
                  <a:cubicBezTo>
                    <a:pt x="10" y="112"/>
                    <a:pt x="5" y="105"/>
                    <a:pt x="5" y="98"/>
                  </a:cubicBezTo>
                  <a:cubicBezTo>
                    <a:pt x="5" y="92"/>
                    <a:pt x="7" y="88"/>
                    <a:pt x="8" y="85"/>
                  </a:cubicBezTo>
                  <a:cubicBezTo>
                    <a:pt x="10" y="82"/>
                    <a:pt x="12" y="80"/>
                    <a:pt x="12" y="73"/>
                  </a:cubicBezTo>
                  <a:cubicBezTo>
                    <a:pt x="12" y="67"/>
                    <a:pt x="9" y="63"/>
                    <a:pt x="5" y="59"/>
                  </a:cubicBezTo>
                  <a:cubicBezTo>
                    <a:pt x="3" y="55"/>
                    <a:pt x="0" y="51"/>
                    <a:pt x="0" y="46"/>
                  </a:cubicBezTo>
                  <a:cubicBezTo>
                    <a:pt x="0" y="18"/>
                    <a:pt x="15" y="0"/>
                    <a:pt x="38" y="0"/>
                  </a:cubicBezTo>
                  <a:cubicBezTo>
                    <a:pt x="52" y="0"/>
                    <a:pt x="79" y="9"/>
                    <a:pt x="79" y="46"/>
                  </a:cubicBezTo>
                  <a:cubicBezTo>
                    <a:pt x="79" y="56"/>
                    <a:pt x="72" y="66"/>
                    <a:pt x="72" y="66"/>
                  </a:cubicBezTo>
                  <a:cubicBezTo>
                    <a:pt x="71" y="68"/>
                    <a:pt x="69" y="68"/>
                    <a:pt x="67" y="67"/>
                  </a:cubicBezTo>
                  <a:cubicBezTo>
                    <a:pt x="65" y="66"/>
                    <a:pt x="65" y="64"/>
                    <a:pt x="66" y="62"/>
                  </a:cubicBezTo>
                  <a:cubicBezTo>
                    <a:pt x="66" y="62"/>
                    <a:pt x="71" y="54"/>
                    <a:pt x="71" y="46"/>
                  </a:cubicBezTo>
                  <a:cubicBezTo>
                    <a:pt x="71" y="15"/>
                    <a:pt x="51" y="7"/>
                    <a:pt x="38" y="7"/>
                  </a:cubicBezTo>
                  <a:cubicBezTo>
                    <a:pt x="19" y="7"/>
                    <a:pt x="7" y="22"/>
                    <a:pt x="7" y="46"/>
                  </a:cubicBezTo>
                  <a:cubicBezTo>
                    <a:pt x="7" y="49"/>
                    <a:pt x="9" y="51"/>
                    <a:pt x="11" y="54"/>
                  </a:cubicBezTo>
                  <a:cubicBezTo>
                    <a:pt x="15" y="59"/>
                    <a:pt x="19" y="64"/>
                    <a:pt x="19" y="73"/>
                  </a:cubicBezTo>
                  <a:cubicBezTo>
                    <a:pt x="19" y="82"/>
                    <a:pt x="17" y="86"/>
                    <a:pt x="15" y="89"/>
                  </a:cubicBezTo>
                  <a:cubicBezTo>
                    <a:pt x="13" y="92"/>
                    <a:pt x="12" y="94"/>
                    <a:pt x="12" y="98"/>
                  </a:cubicBezTo>
                  <a:cubicBezTo>
                    <a:pt x="12" y="102"/>
                    <a:pt x="15" y="106"/>
                    <a:pt x="19" y="107"/>
                  </a:cubicBezTo>
                  <a:cubicBezTo>
                    <a:pt x="22" y="108"/>
                    <a:pt x="26" y="106"/>
                    <a:pt x="29" y="100"/>
                  </a:cubicBezTo>
                  <a:cubicBezTo>
                    <a:pt x="30" y="99"/>
                    <a:pt x="32" y="98"/>
                    <a:pt x="34" y="99"/>
                  </a:cubicBezTo>
                  <a:cubicBezTo>
                    <a:pt x="36" y="100"/>
                    <a:pt x="36" y="102"/>
                    <a:pt x="35" y="104"/>
                  </a:cubicBezTo>
                  <a:cubicBezTo>
                    <a:pt x="32" y="111"/>
                    <a:pt x="26" y="114"/>
                    <a:pt x="20"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6" name="Freeform 347">
              <a:extLst>
                <a:ext uri="{FF2B5EF4-FFF2-40B4-BE49-F238E27FC236}">
                  <a16:creationId xmlns:a16="http://schemas.microsoft.com/office/drawing/2014/main" id="{36F09B3C-3639-F077-356C-E4C2062ACDE1}"/>
                </a:ext>
              </a:extLst>
            </p:cNvPr>
            <p:cNvSpPr>
              <a:spLocks/>
            </p:cNvSpPr>
            <p:nvPr/>
          </p:nvSpPr>
          <p:spPr bwMode="auto">
            <a:xfrm>
              <a:off x="10459" y="4675"/>
              <a:ext cx="129" cy="87"/>
            </a:xfrm>
            <a:custGeom>
              <a:avLst/>
              <a:gdLst>
                <a:gd name="T0" fmla="*/ 40 w 43"/>
                <a:gd name="T1" fmla="*/ 29 h 29"/>
                <a:gd name="T2" fmla="*/ 36 w 43"/>
                <a:gd name="T3" fmla="*/ 26 h 29"/>
                <a:gd name="T4" fmla="*/ 28 w 43"/>
                <a:gd name="T5" fmla="*/ 11 h 29"/>
                <a:gd name="T6" fmla="*/ 5 w 43"/>
                <a:gd name="T7" fmla="*/ 12 h 29"/>
                <a:gd name="T8" fmla="*/ 1 w 43"/>
                <a:gd name="T9" fmla="*/ 10 h 29"/>
                <a:gd name="T10" fmla="*/ 2 w 43"/>
                <a:gd name="T11" fmla="*/ 5 h 29"/>
                <a:gd name="T12" fmla="*/ 32 w 43"/>
                <a:gd name="T13" fmla="*/ 4 h 29"/>
                <a:gd name="T14" fmla="*/ 43 w 43"/>
                <a:gd name="T15" fmla="*/ 25 h 29"/>
                <a:gd name="T16" fmla="*/ 40 w 43"/>
                <a:gd name="T17" fmla="*/ 29 h 29"/>
                <a:gd name="T18" fmla="*/ 40 w 4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29">
                  <a:moveTo>
                    <a:pt x="40" y="29"/>
                  </a:moveTo>
                  <a:cubicBezTo>
                    <a:pt x="38" y="29"/>
                    <a:pt x="36" y="28"/>
                    <a:pt x="36" y="26"/>
                  </a:cubicBezTo>
                  <a:cubicBezTo>
                    <a:pt x="36" y="26"/>
                    <a:pt x="35" y="15"/>
                    <a:pt x="28" y="11"/>
                  </a:cubicBezTo>
                  <a:cubicBezTo>
                    <a:pt x="22" y="7"/>
                    <a:pt x="15" y="8"/>
                    <a:pt x="5" y="12"/>
                  </a:cubicBezTo>
                  <a:cubicBezTo>
                    <a:pt x="3" y="13"/>
                    <a:pt x="1" y="12"/>
                    <a:pt x="1" y="10"/>
                  </a:cubicBezTo>
                  <a:cubicBezTo>
                    <a:pt x="0" y="8"/>
                    <a:pt x="1" y="6"/>
                    <a:pt x="2" y="5"/>
                  </a:cubicBezTo>
                  <a:cubicBezTo>
                    <a:pt x="14" y="0"/>
                    <a:pt x="24" y="0"/>
                    <a:pt x="32" y="4"/>
                  </a:cubicBezTo>
                  <a:cubicBezTo>
                    <a:pt x="42" y="11"/>
                    <a:pt x="43" y="25"/>
                    <a:pt x="43" y="25"/>
                  </a:cubicBezTo>
                  <a:cubicBezTo>
                    <a:pt x="43" y="27"/>
                    <a:pt x="42" y="29"/>
                    <a:pt x="40" y="29"/>
                  </a:cubicBezTo>
                  <a:cubicBezTo>
                    <a:pt x="40" y="29"/>
                    <a:pt x="40" y="29"/>
                    <a:pt x="40"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47" name="Group 212" title="Plus Heart icon">
            <a:extLst>
              <a:ext uri="{FF2B5EF4-FFF2-40B4-BE49-F238E27FC236}">
                <a16:creationId xmlns:a16="http://schemas.microsoft.com/office/drawing/2014/main" id="{EB6F8CE3-96B9-ACF8-F161-01BB3F0B73F5}"/>
              </a:ext>
            </a:extLst>
          </p:cNvPr>
          <p:cNvGrpSpPr>
            <a:grpSpLocks noChangeAspect="1"/>
          </p:cNvGrpSpPr>
          <p:nvPr/>
        </p:nvGrpSpPr>
        <p:grpSpPr bwMode="auto">
          <a:xfrm>
            <a:off x="9611352" y="3948122"/>
            <a:ext cx="770472" cy="665760"/>
            <a:chOff x="2639" y="3510"/>
            <a:chExt cx="596" cy="515"/>
          </a:xfrm>
          <a:solidFill>
            <a:schemeClr val="accent1"/>
          </a:solidFill>
        </p:grpSpPr>
        <p:sp>
          <p:nvSpPr>
            <p:cNvPr id="48" name="Freeform 213">
              <a:extLst>
                <a:ext uri="{FF2B5EF4-FFF2-40B4-BE49-F238E27FC236}">
                  <a16:creationId xmlns:a16="http://schemas.microsoft.com/office/drawing/2014/main" id="{1AF512D7-4FF4-E5C7-5201-B9EBF2A60F22}"/>
                </a:ext>
              </a:extLst>
            </p:cNvPr>
            <p:cNvSpPr>
              <a:spLocks noEditPoints="1"/>
            </p:cNvSpPr>
            <p:nvPr/>
          </p:nvSpPr>
          <p:spPr bwMode="auto">
            <a:xfrm>
              <a:off x="2639" y="3510"/>
              <a:ext cx="596" cy="515"/>
            </a:xfrm>
            <a:custGeom>
              <a:avLst/>
              <a:gdLst>
                <a:gd name="T0" fmla="*/ 101 w 197"/>
                <a:gd name="T1" fmla="*/ 170 h 170"/>
                <a:gd name="T2" fmla="*/ 99 w 197"/>
                <a:gd name="T3" fmla="*/ 169 h 170"/>
                <a:gd name="T4" fmla="*/ 21 w 197"/>
                <a:gd name="T5" fmla="*/ 90 h 170"/>
                <a:gd name="T6" fmla="*/ 21 w 197"/>
                <a:gd name="T7" fmla="*/ 15 h 170"/>
                <a:gd name="T8" fmla="*/ 59 w 197"/>
                <a:gd name="T9" fmla="*/ 0 h 170"/>
                <a:gd name="T10" fmla="*/ 96 w 197"/>
                <a:gd name="T11" fmla="*/ 15 h 170"/>
                <a:gd name="T12" fmla="*/ 101 w 197"/>
                <a:gd name="T13" fmla="*/ 20 h 170"/>
                <a:gd name="T14" fmla="*/ 106 w 197"/>
                <a:gd name="T15" fmla="*/ 15 h 170"/>
                <a:gd name="T16" fmla="*/ 144 w 197"/>
                <a:gd name="T17" fmla="*/ 0 h 170"/>
                <a:gd name="T18" fmla="*/ 181 w 197"/>
                <a:gd name="T19" fmla="*/ 15 h 170"/>
                <a:gd name="T20" fmla="*/ 197 w 197"/>
                <a:gd name="T21" fmla="*/ 53 h 170"/>
                <a:gd name="T22" fmla="*/ 181 w 197"/>
                <a:gd name="T23" fmla="*/ 90 h 170"/>
                <a:gd name="T24" fmla="*/ 104 w 197"/>
                <a:gd name="T25" fmla="*/ 169 h 170"/>
                <a:gd name="T26" fmla="*/ 101 w 197"/>
                <a:gd name="T27" fmla="*/ 170 h 170"/>
                <a:gd name="T28" fmla="*/ 59 w 197"/>
                <a:gd name="T29" fmla="*/ 7 h 170"/>
                <a:gd name="T30" fmla="*/ 26 w 197"/>
                <a:gd name="T31" fmla="*/ 20 h 170"/>
                <a:gd name="T32" fmla="*/ 26 w 197"/>
                <a:gd name="T33" fmla="*/ 85 h 170"/>
                <a:gd name="T34" fmla="*/ 101 w 197"/>
                <a:gd name="T35" fmla="*/ 161 h 170"/>
                <a:gd name="T36" fmla="*/ 176 w 197"/>
                <a:gd name="T37" fmla="*/ 85 h 170"/>
                <a:gd name="T38" fmla="*/ 176 w 197"/>
                <a:gd name="T39" fmla="*/ 85 h 170"/>
                <a:gd name="T40" fmla="*/ 176 w 197"/>
                <a:gd name="T41" fmla="*/ 20 h 170"/>
                <a:gd name="T42" fmla="*/ 111 w 197"/>
                <a:gd name="T43" fmla="*/ 20 h 170"/>
                <a:gd name="T44" fmla="*/ 104 w 197"/>
                <a:gd name="T45" fmla="*/ 27 h 170"/>
                <a:gd name="T46" fmla="*/ 99 w 197"/>
                <a:gd name="T47" fmla="*/ 27 h 170"/>
                <a:gd name="T48" fmla="*/ 91 w 197"/>
                <a:gd name="T49" fmla="*/ 20 h 170"/>
                <a:gd name="T50" fmla="*/ 59 w 197"/>
                <a:gd name="T51" fmla="*/ 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7" h="170">
                  <a:moveTo>
                    <a:pt x="101" y="170"/>
                  </a:moveTo>
                  <a:cubicBezTo>
                    <a:pt x="100" y="170"/>
                    <a:pt x="99" y="169"/>
                    <a:pt x="99" y="169"/>
                  </a:cubicBezTo>
                  <a:cubicBezTo>
                    <a:pt x="21" y="90"/>
                    <a:pt x="21" y="90"/>
                    <a:pt x="21" y="90"/>
                  </a:cubicBezTo>
                  <a:cubicBezTo>
                    <a:pt x="0" y="70"/>
                    <a:pt x="0" y="36"/>
                    <a:pt x="21" y="15"/>
                  </a:cubicBezTo>
                  <a:cubicBezTo>
                    <a:pt x="31" y="5"/>
                    <a:pt x="45" y="0"/>
                    <a:pt x="59" y="0"/>
                  </a:cubicBezTo>
                  <a:cubicBezTo>
                    <a:pt x="73" y="0"/>
                    <a:pt x="86" y="5"/>
                    <a:pt x="96" y="15"/>
                  </a:cubicBezTo>
                  <a:cubicBezTo>
                    <a:pt x="101" y="20"/>
                    <a:pt x="101" y="20"/>
                    <a:pt x="101" y="20"/>
                  </a:cubicBezTo>
                  <a:cubicBezTo>
                    <a:pt x="106" y="15"/>
                    <a:pt x="106" y="15"/>
                    <a:pt x="106" y="15"/>
                  </a:cubicBezTo>
                  <a:cubicBezTo>
                    <a:pt x="116" y="5"/>
                    <a:pt x="130" y="0"/>
                    <a:pt x="144" y="0"/>
                  </a:cubicBezTo>
                  <a:cubicBezTo>
                    <a:pt x="158" y="0"/>
                    <a:pt x="171" y="5"/>
                    <a:pt x="181" y="15"/>
                  </a:cubicBezTo>
                  <a:cubicBezTo>
                    <a:pt x="191" y="25"/>
                    <a:pt x="197" y="39"/>
                    <a:pt x="197" y="53"/>
                  </a:cubicBezTo>
                  <a:cubicBezTo>
                    <a:pt x="197" y="67"/>
                    <a:pt x="191" y="80"/>
                    <a:pt x="181" y="90"/>
                  </a:cubicBezTo>
                  <a:cubicBezTo>
                    <a:pt x="104" y="169"/>
                    <a:pt x="104" y="169"/>
                    <a:pt x="104" y="169"/>
                  </a:cubicBezTo>
                  <a:cubicBezTo>
                    <a:pt x="103" y="169"/>
                    <a:pt x="102" y="170"/>
                    <a:pt x="101" y="170"/>
                  </a:cubicBezTo>
                  <a:close/>
                  <a:moveTo>
                    <a:pt x="59" y="7"/>
                  </a:moveTo>
                  <a:cubicBezTo>
                    <a:pt x="46" y="7"/>
                    <a:pt x="35" y="12"/>
                    <a:pt x="26" y="20"/>
                  </a:cubicBezTo>
                  <a:cubicBezTo>
                    <a:pt x="8" y="38"/>
                    <a:pt x="8" y="67"/>
                    <a:pt x="26" y="85"/>
                  </a:cubicBezTo>
                  <a:cubicBezTo>
                    <a:pt x="101" y="161"/>
                    <a:pt x="101" y="161"/>
                    <a:pt x="101" y="161"/>
                  </a:cubicBezTo>
                  <a:cubicBezTo>
                    <a:pt x="176" y="85"/>
                    <a:pt x="176" y="85"/>
                    <a:pt x="176" y="85"/>
                  </a:cubicBezTo>
                  <a:cubicBezTo>
                    <a:pt x="176" y="85"/>
                    <a:pt x="176" y="85"/>
                    <a:pt x="176" y="85"/>
                  </a:cubicBezTo>
                  <a:cubicBezTo>
                    <a:pt x="194" y="67"/>
                    <a:pt x="194" y="38"/>
                    <a:pt x="176" y="20"/>
                  </a:cubicBezTo>
                  <a:cubicBezTo>
                    <a:pt x="158" y="2"/>
                    <a:pt x="129" y="2"/>
                    <a:pt x="111" y="20"/>
                  </a:cubicBezTo>
                  <a:cubicBezTo>
                    <a:pt x="104" y="27"/>
                    <a:pt x="104" y="27"/>
                    <a:pt x="104" y="27"/>
                  </a:cubicBezTo>
                  <a:cubicBezTo>
                    <a:pt x="102" y="28"/>
                    <a:pt x="100" y="28"/>
                    <a:pt x="99" y="27"/>
                  </a:cubicBezTo>
                  <a:cubicBezTo>
                    <a:pt x="91" y="20"/>
                    <a:pt x="91" y="20"/>
                    <a:pt x="91" y="20"/>
                  </a:cubicBezTo>
                  <a:cubicBezTo>
                    <a:pt x="83" y="12"/>
                    <a:pt x="71" y="7"/>
                    <a:pt x="5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9" name="Freeform 214">
              <a:extLst>
                <a:ext uri="{FF2B5EF4-FFF2-40B4-BE49-F238E27FC236}">
                  <a16:creationId xmlns:a16="http://schemas.microsoft.com/office/drawing/2014/main" id="{B9EE33AC-D0BE-06FD-C659-52E4E5245EA5}"/>
                </a:ext>
              </a:extLst>
            </p:cNvPr>
            <p:cNvSpPr>
              <a:spLocks/>
            </p:cNvSpPr>
            <p:nvPr/>
          </p:nvSpPr>
          <p:spPr bwMode="auto">
            <a:xfrm>
              <a:off x="2935" y="3646"/>
              <a:ext cx="22" cy="243"/>
            </a:xfrm>
            <a:custGeom>
              <a:avLst/>
              <a:gdLst>
                <a:gd name="T0" fmla="*/ 3 w 7"/>
                <a:gd name="T1" fmla="*/ 80 h 80"/>
                <a:gd name="T2" fmla="*/ 0 w 7"/>
                <a:gd name="T3" fmla="*/ 76 h 80"/>
                <a:gd name="T4" fmla="*/ 0 w 7"/>
                <a:gd name="T5" fmla="*/ 3 h 80"/>
                <a:gd name="T6" fmla="*/ 3 w 7"/>
                <a:gd name="T7" fmla="*/ 0 h 80"/>
                <a:gd name="T8" fmla="*/ 7 w 7"/>
                <a:gd name="T9" fmla="*/ 3 h 80"/>
                <a:gd name="T10" fmla="*/ 7 w 7"/>
                <a:gd name="T11" fmla="*/ 76 h 80"/>
                <a:gd name="T12" fmla="*/ 3 w 7"/>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 h="80">
                  <a:moveTo>
                    <a:pt x="3" y="80"/>
                  </a:moveTo>
                  <a:cubicBezTo>
                    <a:pt x="1" y="80"/>
                    <a:pt x="0" y="78"/>
                    <a:pt x="0" y="76"/>
                  </a:cubicBezTo>
                  <a:cubicBezTo>
                    <a:pt x="0" y="3"/>
                    <a:pt x="0" y="3"/>
                    <a:pt x="0" y="3"/>
                  </a:cubicBezTo>
                  <a:cubicBezTo>
                    <a:pt x="0" y="1"/>
                    <a:pt x="1" y="0"/>
                    <a:pt x="3" y="0"/>
                  </a:cubicBezTo>
                  <a:cubicBezTo>
                    <a:pt x="5" y="0"/>
                    <a:pt x="7" y="1"/>
                    <a:pt x="7" y="3"/>
                  </a:cubicBezTo>
                  <a:cubicBezTo>
                    <a:pt x="7" y="76"/>
                    <a:pt x="7" y="76"/>
                    <a:pt x="7" y="76"/>
                  </a:cubicBezTo>
                  <a:cubicBezTo>
                    <a:pt x="7" y="78"/>
                    <a:pt x="5" y="80"/>
                    <a:pt x="3"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0" name="Freeform 215">
              <a:extLst>
                <a:ext uri="{FF2B5EF4-FFF2-40B4-BE49-F238E27FC236}">
                  <a16:creationId xmlns:a16="http://schemas.microsoft.com/office/drawing/2014/main" id="{D9160285-1F99-4443-D5E2-DE429BDE7CCF}"/>
                </a:ext>
              </a:extLst>
            </p:cNvPr>
            <p:cNvSpPr>
              <a:spLocks/>
            </p:cNvSpPr>
            <p:nvPr/>
          </p:nvSpPr>
          <p:spPr bwMode="auto">
            <a:xfrm>
              <a:off x="2823" y="3755"/>
              <a:ext cx="243" cy="22"/>
            </a:xfrm>
            <a:custGeom>
              <a:avLst/>
              <a:gdLst>
                <a:gd name="T0" fmla="*/ 77 w 80"/>
                <a:gd name="T1" fmla="*/ 7 h 7"/>
                <a:gd name="T2" fmla="*/ 4 w 80"/>
                <a:gd name="T3" fmla="*/ 7 h 7"/>
                <a:gd name="T4" fmla="*/ 0 w 80"/>
                <a:gd name="T5" fmla="*/ 4 h 7"/>
                <a:gd name="T6" fmla="*/ 4 w 80"/>
                <a:gd name="T7" fmla="*/ 0 h 7"/>
                <a:gd name="T8" fmla="*/ 77 w 80"/>
                <a:gd name="T9" fmla="*/ 0 h 7"/>
                <a:gd name="T10" fmla="*/ 80 w 80"/>
                <a:gd name="T11" fmla="*/ 4 h 7"/>
                <a:gd name="T12" fmla="*/ 77 w 80"/>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80" h="7">
                  <a:moveTo>
                    <a:pt x="77" y="7"/>
                  </a:moveTo>
                  <a:cubicBezTo>
                    <a:pt x="4" y="7"/>
                    <a:pt x="4" y="7"/>
                    <a:pt x="4" y="7"/>
                  </a:cubicBezTo>
                  <a:cubicBezTo>
                    <a:pt x="2" y="7"/>
                    <a:pt x="0" y="6"/>
                    <a:pt x="0" y="4"/>
                  </a:cubicBezTo>
                  <a:cubicBezTo>
                    <a:pt x="0" y="2"/>
                    <a:pt x="2" y="0"/>
                    <a:pt x="4" y="0"/>
                  </a:cubicBezTo>
                  <a:cubicBezTo>
                    <a:pt x="77" y="0"/>
                    <a:pt x="77" y="0"/>
                    <a:pt x="77" y="0"/>
                  </a:cubicBezTo>
                  <a:cubicBezTo>
                    <a:pt x="79" y="0"/>
                    <a:pt x="80" y="2"/>
                    <a:pt x="80" y="4"/>
                  </a:cubicBezTo>
                  <a:cubicBezTo>
                    <a:pt x="80" y="6"/>
                    <a:pt x="79" y="7"/>
                    <a:pt x="7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51" name="Group 200" title="Handshake Heart icon">
            <a:extLst>
              <a:ext uri="{FF2B5EF4-FFF2-40B4-BE49-F238E27FC236}">
                <a16:creationId xmlns:a16="http://schemas.microsoft.com/office/drawing/2014/main" id="{B7AA935D-2EB1-4D51-E9E7-6F65068EFAC2}"/>
              </a:ext>
            </a:extLst>
          </p:cNvPr>
          <p:cNvGrpSpPr>
            <a:grpSpLocks noChangeAspect="1"/>
          </p:cNvGrpSpPr>
          <p:nvPr/>
        </p:nvGrpSpPr>
        <p:grpSpPr bwMode="auto">
          <a:xfrm>
            <a:off x="4368419" y="3953939"/>
            <a:ext cx="734275" cy="654126"/>
            <a:chOff x="1707" y="3510"/>
            <a:chExt cx="568" cy="506"/>
          </a:xfrm>
          <a:solidFill>
            <a:schemeClr val="accent1"/>
          </a:solidFill>
        </p:grpSpPr>
        <p:sp>
          <p:nvSpPr>
            <p:cNvPr id="52" name="Freeform 201">
              <a:extLst>
                <a:ext uri="{FF2B5EF4-FFF2-40B4-BE49-F238E27FC236}">
                  <a16:creationId xmlns:a16="http://schemas.microsoft.com/office/drawing/2014/main" id="{EFBAFF4D-447A-667D-CD41-7DA8EAD3F616}"/>
                </a:ext>
              </a:extLst>
            </p:cNvPr>
            <p:cNvSpPr>
              <a:spLocks noEditPoints="1"/>
            </p:cNvSpPr>
            <p:nvPr/>
          </p:nvSpPr>
          <p:spPr bwMode="auto">
            <a:xfrm>
              <a:off x="1871" y="3522"/>
              <a:ext cx="404" cy="277"/>
            </a:xfrm>
            <a:custGeom>
              <a:avLst/>
              <a:gdLst>
                <a:gd name="T0" fmla="*/ 114 w 136"/>
                <a:gd name="T1" fmla="*/ 93 h 93"/>
                <a:gd name="T2" fmla="*/ 111 w 136"/>
                <a:gd name="T3" fmla="*/ 92 h 93"/>
                <a:gd name="T4" fmla="*/ 61 w 136"/>
                <a:gd name="T5" fmla="*/ 42 h 93"/>
                <a:gd name="T6" fmla="*/ 39 w 136"/>
                <a:gd name="T7" fmla="*/ 63 h 93"/>
                <a:gd name="T8" fmla="*/ 24 w 136"/>
                <a:gd name="T9" fmla="*/ 70 h 93"/>
                <a:gd name="T10" fmla="*/ 1 w 136"/>
                <a:gd name="T11" fmla="*/ 59 h 93"/>
                <a:gd name="T12" fmla="*/ 1 w 136"/>
                <a:gd name="T13" fmla="*/ 53 h 93"/>
                <a:gd name="T14" fmla="*/ 38 w 136"/>
                <a:gd name="T15" fmla="*/ 17 h 93"/>
                <a:gd name="T16" fmla="*/ 80 w 136"/>
                <a:gd name="T17" fmla="*/ 0 h 93"/>
                <a:gd name="T18" fmla="*/ 117 w 136"/>
                <a:gd name="T19" fmla="*/ 14 h 93"/>
                <a:gd name="T20" fmla="*/ 136 w 136"/>
                <a:gd name="T21" fmla="*/ 56 h 93"/>
                <a:gd name="T22" fmla="*/ 115 w 136"/>
                <a:gd name="T23" fmla="*/ 93 h 93"/>
                <a:gd name="T24" fmla="*/ 114 w 136"/>
                <a:gd name="T25" fmla="*/ 93 h 93"/>
                <a:gd name="T26" fmla="*/ 61 w 136"/>
                <a:gd name="T27" fmla="*/ 32 h 93"/>
                <a:gd name="T28" fmla="*/ 63 w 136"/>
                <a:gd name="T29" fmla="*/ 34 h 93"/>
                <a:gd name="T30" fmla="*/ 114 w 136"/>
                <a:gd name="T31" fmla="*/ 85 h 93"/>
                <a:gd name="T32" fmla="*/ 128 w 136"/>
                <a:gd name="T33" fmla="*/ 56 h 93"/>
                <a:gd name="T34" fmla="*/ 80 w 136"/>
                <a:gd name="T35" fmla="*/ 7 h 93"/>
                <a:gd name="T36" fmla="*/ 44 w 136"/>
                <a:gd name="T37" fmla="*/ 23 h 93"/>
                <a:gd name="T38" fmla="*/ 10 w 136"/>
                <a:gd name="T39" fmla="*/ 56 h 93"/>
                <a:gd name="T40" fmla="*/ 24 w 136"/>
                <a:gd name="T41" fmla="*/ 62 h 93"/>
                <a:gd name="T42" fmla="*/ 34 w 136"/>
                <a:gd name="T43" fmla="*/ 57 h 93"/>
                <a:gd name="T44" fmla="*/ 58 w 136"/>
                <a:gd name="T45" fmla="*/ 34 h 93"/>
                <a:gd name="T46" fmla="*/ 61 w 136"/>
                <a:gd name="T47" fmla="*/ 3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93">
                  <a:moveTo>
                    <a:pt x="114" y="93"/>
                  </a:moveTo>
                  <a:cubicBezTo>
                    <a:pt x="113" y="93"/>
                    <a:pt x="112" y="93"/>
                    <a:pt x="111" y="92"/>
                  </a:cubicBezTo>
                  <a:cubicBezTo>
                    <a:pt x="61" y="42"/>
                    <a:pt x="61" y="42"/>
                    <a:pt x="61" y="42"/>
                  </a:cubicBezTo>
                  <a:cubicBezTo>
                    <a:pt x="39" y="63"/>
                    <a:pt x="39" y="63"/>
                    <a:pt x="39" y="63"/>
                  </a:cubicBezTo>
                  <a:cubicBezTo>
                    <a:pt x="39" y="63"/>
                    <a:pt x="33" y="69"/>
                    <a:pt x="24" y="70"/>
                  </a:cubicBezTo>
                  <a:cubicBezTo>
                    <a:pt x="16" y="70"/>
                    <a:pt x="9" y="66"/>
                    <a:pt x="1" y="59"/>
                  </a:cubicBezTo>
                  <a:cubicBezTo>
                    <a:pt x="0" y="57"/>
                    <a:pt x="0" y="55"/>
                    <a:pt x="1" y="53"/>
                  </a:cubicBezTo>
                  <a:cubicBezTo>
                    <a:pt x="38" y="17"/>
                    <a:pt x="38" y="17"/>
                    <a:pt x="38" y="17"/>
                  </a:cubicBezTo>
                  <a:cubicBezTo>
                    <a:pt x="39" y="16"/>
                    <a:pt x="57" y="0"/>
                    <a:pt x="80" y="0"/>
                  </a:cubicBezTo>
                  <a:cubicBezTo>
                    <a:pt x="93" y="0"/>
                    <a:pt x="107" y="5"/>
                    <a:pt x="117" y="14"/>
                  </a:cubicBezTo>
                  <a:cubicBezTo>
                    <a:pt x="126" y="21"/>
                    <a:pt x="136" y="35"/>
                    <a:pt x="136" y="56"/>
                  </a:cubicBezTo>
                  <a:cubicBezTo>
                    <a:pt x="136" y="57"/>
                    <a:pt x="136" y="83"/>
                    <a:pt x="115" y="93"/>
                  </a:cubicBezTo>
                  <a:cubicBezTo>
                    <a:pt x="115" y="93"/>
                    <a:pt x="114" y="93"/>
                    <a:pt x="114" y="93"/>
                  </a:cubicBezTo>
                  <a:close/>
                  <a:moveTo>
                    <a:pt x="61" y="32"/>
                  </a:moveTo>
                  <a:cubicBezTo>
                    <a:pt x="62" y="32"/>
                    <a:pt x="63" y="33"/>
                    <a:pt x="63" y="34"/>
                  </a:cubicBezTo>
                  <a:cubicBezTo>
                    <a:pt x="114" y="85"/>
                    <a:pt x="114" y="85"/>
                    <a:pt x="114" y="85"/>
                  </a:cubicBezTo>
                  <a:cubicBezTo>
                    <a:pt x="128" y="76"/>
                    <a:pt x="128" y="56"/>
                    <a:pt x="128" y="56"/>
                  </a:cubicBezTo>
                  <a:cubicBezTo>
                    <a:pt x="128" y="24"/>
                    <a:pt x="100" y="7"/>
                    <a:pt x="80" y="7"/>
                  </a:cubicBezTo>
                  <a:cubicBezTo>
                    <a:pt x="60" y="7"/>
                    <a:pt x="44" y="22"/>
                    <a:pt x="44" y="23"/>
                  </a:cubicBezTo>
                  <a:cubicBezTo>
                    <a:pt x="10" y="56"/>
                    <a:pt x="10" y="56"/>
                    <a:pt x="10" y="56"/>
                  </a:cubicBezTo>
                  <a:cubicBezTo>
                    <a:pt x="14" y="60"/>
                    <a:pt x="19" y="62"/>
                    <a:pt x="24" y="62"/>
                  </a:cubicBezTo>
                  <a:cubicBezTo>
                    <a:pt x="30" y="62"/>
                    <a:pt x="34" y="58"/>
                    <a:pt x="34" y="57"/>
                  </a:cubicBezTo>
                  <a:cubicBezTo>
                    <a:pt x="58" y="34"/>
                    <a:pt x="58" y="34"/>
                    <a:pt x="58" y="34"/>
                  </a:cubicBezTo>
                  <a:cubicBezTo>
                    <a:pt x="59" y="33"/>
                    <a:pt x="60" y="32"/>
                    <a:pt x="6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3" name="Freeform 202">
              <a:extLst>
                <a:ext uri="{FF2B5EF4-FFF2-40B4-BE49-F238E27FC236}">
                  <a16:creationId xmlns:a16="http://schemas.microsoft.com/office/drawing/2014/main" id="{BDFFDC3C-83D4-1CA3-3AD9-56EEE607EB06}"/>
                </a:ext>
              </a:extLst>
            </p:cNvPr>
            <p:cNvSpPr>
              <a:spLocks/>
            </p:cNvSpPr>
            <p:nvPr/>
          </p:nvSpPr>
          <p:spPr bwMode="auto">
            <a:xfrm>
              <a:off x="1707" y="3510"/>
              <a:ext cx="306" cy="336"/>
            </a:xfrm>
            <a:custGeom>
              <a:avLst/>
              <a:gdLst>
                <a:gd name="T0" fmla="*/ 33 w 103"/>
                <a:gd name="T1" fmla="*/ 113 h 113"/>
                <a:gd name="T2" fmla="*/ 31 w 103"/>
                <a:gd name="T3" fmla="*/ 113 h 113"/>
                <a:gd name="T4" fmla="*/ 0 w 103"/>
                <a:gd name="T5" fmla="*/ 60 h 113"/>
                <a:gd name="T6" fmla="*/ 59 w 103"/>
                <a:gd name="T7" fmla="*/ 0 h 113"/>
                <a:gd name="T8" fmla="*/ 102 w 103"/>
                <a:gd name="T9" fmla="*/ 18 h 113"/>
                <a:gd name="T10" fmla="*/ 102 w 103"/>
                <a:gd name="T11" fmla="*/ 24 h 113"/>
                <a:gd name="T12" fmla="*/ 96 w 103"/>
                <a:gd name="T13" fmla="*/ 24 h 113"/>
                <a:gd name="T14" fmla="*/ 59 w 103"/>
                <a:gd name="T15" fmla="*/ 8 h 113"/>
                <a:gd name="T16" fmla="*/ 7 w 103"/>
                <a:gd name="T17" fmla="*/ 60 h 113"/>
                <a:gd name="T18" fmla="*/ 35 w 103"/>
                <a:gd name="T19" fmla="*/ 106 h 113"/>
                <a:gd name="T20" fmla="*/ 37 w 103"/>
                <a:gd name="T21" fmla="*/ 111 h 113"/>
                <a:gd name="T22" fmla="*/ 33 w 103"/>
                <a:gd name="T23"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 h="113">
                  <a:moveTo>
                    <a:pt x="33" y="113"/>
                  </a:moveTo>
                  <a:cubicBezTo>
                    <a:pt x="33" y="113"/>
                    <a:pt x="32" y="113"/>
                    <a:pt x="31" y="113"/>
                  </a:cubicBezTo>
                  <a:cubicBezTo>
                    <a:pt x="12" y="102"/>
                    <a:pt x="0" y="82"/>
                    <a:pt x="0" y="60"/>
                  </a:cubicBezTo>
                  <a:cubicBezTo>
                    <a:pt x="0" y="27"/>
                    <a:pt x="26" y="0"/>
                    <a:pt x="59" y="0"/>
                  </a:cubicBezTo>
                  <a:cubicBezTo>
                    <a:pt x="75" y="0"/>
                    <a:pt x="90" y="7"/>
                    <a:pt x="102" y="18"/>
                  </a:cubicBezTo>
                  <a:cubicBezTo>
                    <a:pt x="103" y="20"/>
                    <a:pt x="103" y="22"/>
                    <a:pt x="102" y="24"/>
                  </a:cubicBezTo>
                  <a:cubicBezTo>
                    <a:pt x="100" y="25"/>
                    <a:pt x="98" y="25"/>
                    <a:pt x="96" y="24"/>
                  </a:cubicBezTo>
                  <a:cubicBezTo>
                    <a:pt x="86" y="14"/>
                    <a:pt x="73" y="8"/>
                    <a:pt x="59" y="8"/>
                  </a:cubicBezTo>
                  <a:cubicBezTo>
                    <a:pt x="30" y="8"/>
                    <a:pt x="7" y="31"/>
                    <a:pt x="7" y="60"/>
                  </a:cubicBezTo>
                  <a:cubicBezTo>
                    <a:pt x="7" y="79"/>
                    <a:pt x="18" y="97"/>
                    <a:pt x="35" y="106"/>
                  </a:cubicBezTo>
                  <a:cubicBezTo>
                    <a:pt x="37" y="107"/>
                    <a:pt x="38" y="109"/>
                    <a:pt x="37" y="111"/>
                  </a:cubicBezTo>
                  <a:cubicBezTo>
                    <a:pt x="36" y="112"/>
                    <a:pt x="35" y="113"/>
                    <a:pt x="33"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4" name="Freeform 203">
              <a:extLst>
                <a:ext uri="{FF2B5EF4-FFF2-40B4-BE49-F238E27FC236}">
                  <a16:creationId xmlns:a16="http://schemas.microsoft.com/office/drawing/2014/main" id="{CD2E7943-2DB6-CDD9-D683-08AD777E3D00}"/>
                </a:ext>
              </a:extLst>
            </p:cNvPr>
            <p:cNvSpPr>
              <a:spLocks noEditPoints="1"/>
            </p:cNvSpPr>
            <p:nvPr/>
          </p:nvSpPr>
          <p:spPr bwMode="auto">
            <a:xfrm>
              <a:off x="1793" y="3739"/>
              <a:ext cx="131" cy="131"/>
            </a:xfrm>
            <a:custGeom>
              <a:avLst/>
              <a:gdLst>
                <a:gd name="T0" fmla="*/ 15 w 44"/>
                <a:gd name="T1" fmla="*/ 44 h 44"/>
                <a:gd name="T2" fmla="*/ 4 w 44"/>
                <a:gd name="T3" fmla="*/ 39 h 44"/>
                <a:gd name="T4" fmla="*/ 0 w 44"/>
                <a:gd name="T5" fmla="*/ 28 h 44"/>
                <a:gd name="T6" fmla="*/ 4 w 44"/>
                <a:gd name="T7" fmla="*/ 18 h 44"/>
                <a:gd name="T8" fmla="*/ 16 w 44"/>
                <a:gd name="T9" fmla="*/ 6 h 44"/>
                <a:gd name="T10" fmla="*/ 38 w 44"/>
                <a:gd name="T11" fmla="*/ 6 h 44"/>
                <a:gd name="T12" fmla="*/ 38 w 44"/>
                <a:gd name="T13" fmla="*/ 27 h 44"/>
                <a:gd name="T14" fmla="*/ 26 w 44"/>
                <a:gd name="T15" fmla="*/ 39 h 44"/>
                <a:gd name="T16" fmla="*/ 15 w 44"/>
                <a:gd name="T17" fmla="*/ 44 h 44"/>
                <a:gd name="T18" fmla="*/ 27 w 44"/>
                <a:gd name="T19" fmla="*/ 9 h 44"/>
                <a:gd name="T20" fmla="*/ 22 w 44"/>
                <a:gd name="T21" fmla="*/ 11 h 44"/>
                <a:gd name="T22" fmla="*/ 10 w 44"/>
                <a:gd name="T23" fmla="*/ 23 h 44"/>
                <a:gd name="T24" fmla="*/ 7 w 44"/>
                <a:gd name="T25" fmla="*/ 28 h 44"/>
                <a:gd name="T26" fmla="*/ 10 w 44"/>
                <a:gd name="T27" fmla="*/ 34 h 44"/>
                <a:gd name="T28" fmla="*/ 21 w 44"/>
                <a:gd name="T29" fmla="*/ 34 h 44"/>
                <a:gd name="T30" fmla="*/ 33 w 44"/>
                <a:gd name="T31" fmla="*/ 22 h 44"/>
                <a:gd name="T32" fmla="*/ 33 w 44"/>
                <a:gd name="T33" fmla="*/ 11 h 44"/>
                <a:gd name="T34" fmla="*/ 27 w 44"/>
                <a:gd name="T35"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 h="44">
                  <a:moveTo>
                    <a:pt x="15" y="44"/>
                  </a:moveTo>
                  <a:cubicBezTo>
                    <a:pt x="11" y="44"/>
                    <a:pt x="7" y="42"/>
                    <a:pt x="4" y="39"/>
                  </a:cubicBezTo>
                  <a:cubicBezTo>
                    <a:pt x="1" y="36"/>
                    <a:pt x="0" y="32"/>
                    <a:pt x="0" y="28"/>
                  </a:cubicBezTo>
                  <a:cubicBezTo>
                    <a:pt x="0" y="24"/>
                    <a:pt x="1" y="21"/>
                    <a:pt x="4" y="18"/>
                  </a:cubicBezTo>
                  <a:cubicBezTo>
                    <a:pt x="16" y="6"/>
                    <a:pt x="16" y="6"/>
                    <a:pt x="16" y="6"/>
                  </a:cubicBezTo>
                  <a:cubicBezTo>
                    <a:pt x="22" y="0"/>
                    <a:pt x="32" y="0"/>
                    <a:pt x="38" y="6"/>
                  </a:cubicBezTo>
                  <a:cubicBezTo>
                    <a:pt x="44" y="12"/>
                    <a:pt x="44" y="21"/>
                    <a:pt x="38" y="27"/>
                  </a:cubicBezTo>
                  <a:cubicBezTo>
                    <a:pt x="26" y="39"/>
                    <a:pt x="26" y="39"/>
                    <a:pt x="26" y="39"/>
                  </a:cubicBezTo>
                  <a:cubicBezTo>
                    <a:pt x="23" y="42"/>
                    <a:pt x="19" y="44"/>
                    <a:pt x="15" y="44"/>
                  </a:cubicBezTo>
                  <a:close/>
                  <a:moveTo>
                    <a:pt x="27" y="9"/>
                  </a:moveTo>
                  <a:cubicBezTo>
                    <a:pt x="25" y="9"/>
                    <a:pt x="23" y="10"/>
                    <a:pt x="22" y="11"/>
                  </a:cubicBezTo>
                  <a:cubicBezTo>
                    <a:pt x="10" y="23"/>
                    <a:pt x="10" y="23"/>
                    <a:pt x="10" y="23"/>
                  </a:cubicBezTo>
                  <a:cubicBezTo>
                    <a:pt x="8" y="24"/>
                    <a:pt x="7" y="26"/>
                    <a:pt x="7" y="28"/>
                  </a:cubicBezTo>
                  <a:cubicBezTo>
                    <a:pt x="7" y="30"/>
                    <a:pt x="8" y="32"/>
                    <a:pt x="10" y="34"/>
                  </a:cubicBezTo>
                  <a:cubicBezTo>
                    <a:pt x="13" y="37"/>
                    <a:pt x="18" y="37"/>
                    <a:pt x="21" y="34"/>
                  </a:cubicBezTo>
                  <a:cubicBezTo>
                    <a:pt x="33" y="22"/>
                    <a:pt x="33" y="22"/>
                    <a:pt x="33" y="22"/>
                  </a:cubicBezTo>
                  <a:cubicBezTo>
                    <a:pt x="35" y="19"/>
                    <a:pt x="35" y="14"/>
                    <a:pt x="33" y="11"/>
                  </a:cubicBezTo>
                  <a:cubicBezTo>
                    <a:pt x="31" y="10"/>
                    <a:pt x="29" y="9"/>
                    <a:pt x="2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5" name="Freeform 204">
              <a:extLst>
                <a:ext uri="{FF2B5EF4-FFF2-40B4-BE49-F238E27FC236}">
                  <a16:creationId xmlns:a16="http://schemas.microsoft.com/office/drawing/2014/main" id="{1177F9B7-721F-116A-D4CE-03B57C281651}"/>
                </a:ext>
              </a:extLst>
            </p:cNvPr>
            <p:cNvSpPr>
              <a:spLocks noEditPoints="1"/>
            </p:cNvSpPr>
            <p:nvPr/>
          </p:nvSpPr>
          <p:spPr bwMode="auto">
            <a:xfrm>
              <a:off x="1841" y="3787"/>
              <a:ext cx="128" cy="131"/>
            </a:xfrm>
            <a:custGeom>
              <a:avLst/>
              <a:gdLst>
                <a:gd name="T0" fmla="*/ 16 w 43"/>
                <a:gd name="T1" fmla="*/ 44 h 44"/>
                <a:gd name="T2" fmla="*/ 5 w 43"/>
                <a:gd name="T3" fmla="*/ 40 h 44"/>
                <a:gd name="T4" fmla="*/ 0 w 43"/>
                <a:gd name="T5" fmla="*/ 29 h 44"/>
                <a:gd name="T6" fmla="*/ 5 w 43"/>
                <a:gd name="T7" fmla="*/ 18 h 44"/>
                <a:gd name="T8" fmla="*/ 17 w 43"/>
                <a:gd name="T9" fmla="*/ 6 h 44"/>
                <a:gd name="T10" fmla="*/ 17 w 43"/>
                <a:gd name="T11" fmla="*/ 6 h 44"/>
                <a:gd name="T12" fmla="*/ 38 w 43"/>
                <a:gd name="T13" fmla="*/ 6 h 44"/>
                <a:gd name="T14" fmla="*/ 43 w 43"/>
                <a:gd name="T15" fmla="*/ 17 h 44"/>
                <a:gd name="T16" fmla="*/ 38 w 43"/>
                <a:gd name="T17" fmla="*/ 28 h 44"/>
                <a:gd name="T18" fmla="*/ 26 w 43"/>
                <a:gd name="T19" fmla="*/ 40 h 44"/>
                <a:gd name="T20" fmla="*/ 16 w 43"/>
                <a:gd name="T21" fmla="*/ 44 h 44"/>
                <a:gd name="T22" fmla="*/ 22 w 43"/>
                <a:gd name="T23" fmla="*/ 11 h 44"/>
                <a:gd name="T24" fmla="*/ 10 w 43"/>
                <a:gd name="T25" fmla="*/ 23 h 44"/>
                <a:gd name="T26" fmla="*/ 8 w 43"/>
                <a:gd name="T27" fmla="*/ 29 h 44"/>
                <a:gd name="T28" fmla="*/ 10 w 43"/>
                <a:gd name="T29" fmla="*/ 34 h 44"/>
                <a:gd name="T30" fmla="*/ 21 w 43"/>
                <a:gd name="T31" fmla="*/ 34 h 44"/>
                <a:gd name="T32" fmla="*/ 33 w 43"/>
                <a:gd name="T33" fmla="*/ 22 h 44"/>
                <a:gd name="T34" fmla="*/ 35 w 43"/>
                <a:gd name="T35" fmla="*/ 17 h 44"/>
                <a:gd name="T36" fmla="*/ 33 w 43"/>
                <a:gd name="T37" fmla="*/ 12 h 44"/>
                <a:gd name="T38" fmla="*/ 22 w 43"/>
                <a:gd name="T39" fmla="*/ 1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 h="44">
                  <a:moveTo>
                    <a:pt x="16" y="44"/>
                  </a:moveTo>
                  <a:cubicBezTo>
                    <a:pt x="11" y="44"/>
                    <a:pt x="8" y="43"/>
                    <a:pt x="5" y="40"/>
                  </a:cubicBezTo>
                  <a:cubicBezTo>
                    <a:pt x="2" y="37"/>
                    <a:pt x="0" y="33"/>
                    <a:pt x="0" y="29"/>
                  </a:cubicBezTo>
                  <a:cubicBezTo>
                    <a:pt x="0" y="25"/>
                    <a:pt x="2" y="21"/>
                    <a:pt x="5" y="18"/>
                  </a:cubicBezTo>
                  <a:cubicBezTo>
                    <a:pt x="17" y="6"/>
                    <a:pt x="17" y="6"/>
                    <a:pt x="17" y="6"/>
                  </a:cubicBezTo>
                  <a:cubicBezTo>
                    <a:pt x="17" y="6"/>
                    <a:pt x="17" y="6"/>
                    <a:pt x="17" y="6"/>
                  </a:cubicBezTo>
                  <a:cubicBezTo>
                    <a:pt x="22" y="0"/>
                    <a:pt x="32" y="0"/>
                    <a:pt x="38" y="6"/>
                  </a:cubicBezTo>
                  <a:cubicBezTo>
                    <a:pt x="41" y="9"/>
                    <a:pt x="43" y="13"/>
                    <a:pt x="43" y="17"/>
                  </a:cubicBezTo>
                  <a:cubicBezTo>
                    <a:pt x="43" y="21"/>
                    <a:pt x="41" y="25"/>
                    <a:pt x="38" y="28"/>
                  </a:cubicBezTo>
                  <a:cubicBezTo>
                    <a:pt x="26" y="40"/>
                    <a:pt x="26" y="40"/>
                    <a:pt x="26" y="40"/>
                  </a:cubicBezTo>
                  <a:cubicBezTo>
                    <a:pt x="23" y="43"/>
                    <a:pt x="20" y="44"/>
                    <a:pt x="16" y="44"/>
                  </a:cubicBezTo>
                  <a:close/>
                  <a:moveTo>
                    <a:pt x="22" y="11"/>
                  </a:moveTo>
                  <a:cubicBezTo>
                    <a:pt x="10" y="23"/>
                    <a:pt x="10" y="23"/>
                    <a:pt x="10" y="23"/>
                  </a:cubicBezTo>
                  <a:cubicBezTo>
                    <a:pt x="9" y="25"/>
                    <a:pt x="8" y="27"/>
                    <a:pt x="8" y="29"/>
                  </a:cubicBezTo>
                  <a:cubicBezTo>
                    <a:pt x="8" y="31"/>
                    <a:pt x="9" y="33"/>
                    <a:pt x="10" y="34"/>
                  </a:cubicBezTo>
                  <a:cubicBezTo>
                    <a:pt x="13" y="37"/>
                    <a:pt x="18" y="37"/>
                    <a:pt x="21" y="34"/>
                  </a:cubicBezTo>
                  <a:cubicBezTo>
                    <a:pt x="33" y="22"/>
                    <a:pt x="33" y="22"/>
                    <a:pt x="33" y="22"/>
                  </a:cubicBezTo>
                  <a:cubicBezTo>
                    <a:pt x="34" y="21"/>
                    <a:pt x="35" y="19"/>
                    <a:pt x="35" y="17"/>
                  </a:cubicBezTo>
                  <a:cubicBezTo>
                    <a:pt x="35" y="15"/>
                    <a:pt x="34" y="13"/>
                    <a:pt x="33" y="12"/>
                  </a:cubicBezTo>
                  <a:cubicBezTo>
                    <a:pt x="30" y="8"/>
                    <a:pt x="25" y="9"/>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6" name="Freeform 205">
              <a:extLst>
                <a:ext uri="{FF2B5EF4-FFF2-40B4-BE49-F238E27FC236}">
                  <a16:creationId xmlns:a16="http://schemas.microsoft.com/office/drawing/2014/main" id="{A868FBBD-1B17-A060-790A-214EFA2CB405}"/>
                </a:ext>
              </a:extLst>
            </p:cNvPr>
            <p:cNvSpPr>
              <a:spLocks noEditPoints="1"/>
            </p:cNvSpPr>
            <p:nvPr/>
          </p:nvSpPr>
          <p:spPr bwMode="auto">
            <a:xfrm>
              <a:off x="1888" y="3837"/>
              <a:ext cx="128" cy="128"/>
            </a:xfrm>
            <a:custGeom>
              <a:avLst/>
              <a:gdLst>
                <a:gd name="T0" fmla="*/ 16 w 43"/>
                <a:gd name="T1" fmla="*/ 43 h 43"/>
                <a:gd name="T2" fmla="*/ 5 w 43"/>
                <a:gd name="T3" fmla="*/ 39 h 43"/>
                <a:gd name="T4" fmla="*/ 0 w 43"/>
                <a:gd name="T5" fmla="*/ 28 h 43"/>
                <a:gd name="T6" fmla="*/ 5 w 43"/>
                <a:gd name="T7" fmla="*/ 17 h 43"/>
                <a:gd name="T8" fmla="*/ 17 w 43"/>
                <a:gd name="T9" fmla="*/ 5 h 43"/>
                <a:gd name="T10" fmla="*/ 17 w 43"/>
                <a:gd name="T11" fmla="*/ 5 h 43"/>
                <a:gd name="T12" fmla="*/ 38 w 43"/>
                <a:gd name="T13" fmla="*/ 5 h 43"/>
                <a:gd name="T14" fmla="*/ 43 w 43"/>
                <a:gd name="T15" fmla="*/ 16 h 43"/>
                <a:gd name="T16" fmla="*/ 39 w 43"/>
                <a:gd name="T17" fmla="*/ 27 h 43"/>
                <a:gd name="T18" fmla="*/ 27 w 43"/>
                <a:gd name="T19" fmla="*/ 39 h 43"/>
                <a:gd name="T20" fmla="*/ 16 w 43"/>
                <a:gd name="T21" fmla="*/ 43 h 43"/>
                <a:gd name="T22" fmla="*/ 22 w 43"/>
                <a:gd name="T23" fmla="*/ 11 h 43"/>
                <a:gd name="T24" fmla="*/ 10 w 43"/>
                <a:gd name="T25" fmla="*/ 23 h 43"/>
                <a:gd name="T26" fmla="*/ 8 w 43"/>
                <a:gd name="T27" fmla="*/ 28 h 43"/>
                <a:gd name="T28" fmla="*/ 10 w 43"/>
                <a:gd name="T29" fmla="*/ 33 h 43"/>
                <a:gd name="T30" fmla="*/ 21 w 43"/>
                <a:gd name="T31" fmla="*/ 34 h 43"/>
                <a:gd name="T32" fmla="*/ 33 w 43"/>
                <a:gd name="T33" fmla="*/ 22 h 43"/>
                <a:gd name="T34" fmla="*/ 35 w 43"/>
                <a:gd name="T35" fmla="*/ 16 h 43"/>
                <a:gd name="T36" fmla="*/ 33 w 43"/>
                <a:gd name="T37" fmla="*/ 11 h 43"/>
                <a:gd name="T38" fmla="*/ 22 w 43"/>
                <a:gd name="T39"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 h="43">
                  <a:moveTo>
                    <a:pt x="16" y="43"/>
                  </a:moveTo>
                  <a:cubicBezTo>
                    <a:pt x="12" y="43"/>
                    <a:pt x="8" y="42"/>
                    <a:pt x="5" y="39"/>
                  </a:cubicBezTo>
                  <a:cubicBezTo>
                    <a:pt x="2" y="36"/>
                    <a:pt x="0" y="32"/>
                    <a:pt x="0" y="28"/>
                  </a:cubicBezTo>
                  <a:cubicBezTo>
                    <a:pt x="0" y="24"/>
                    <a:pt x="2" y="20"/>
                    <a:pt x="5" y="17"/>
                  </a:cubicBezTo>
                  <a:cubicBezTo>
                    <a:pt x="17" y="5"/>
                    <a:pt x="17" y="5"/>
                    <a:pt x="17" y="5"/>
                  </a:cubicBezTo>
                  <a:cubicBezTo>
                    <a:pt x="17" y="5"/>
                    <a:pt x="17" y="5"/>
                    <a:pt x="17" y="5"/>
                  </a:cubicBezTo>
                  <a:cubicBezTo>
                    <a:pt x="23" y="0"/>
                    <a:pt x="33" y="0"/>
                    <a:pt x="38" y="5"/>
                  </a:cubicBezTo>
                  <a:cubicBezTo>
                    <a:pt x="41" y="8"/>
                    <a:pt x="43" y="12"/>
                    <a:pt x="43" y="16"/>
                  </a:cubicBezTo>
                  <a:cubicBezTo>
                    <a:pt x="43" y="20"/>
                    <a:pt x="41" y="24"/>
                    <a:pt x="39" y="27"/>
                  </a:cubicBezTo>
                  <a:cubicBezTo>
                    <a:pt x="27" y="39"/>
                    <a:pt x="27" y="39"/>
                    <a:pt x="27" y="39"/>
                  </a:cubicBezTo>
                  <a:cubicBezTo>
                    <a:pt x="24" y="42"/>
                    <a:pt x="20" y="43"/>
                    <a:pt x="16" y="43"/>
                  </a:cubicBezTo>
                  <a:close/>
                  <a:moveTo>
                    <a:pt x="22" y="11"/>
                  </a:moveTo>
                  <a:cubicBezTo>
                    <a:pt x="10" y="23"/>
                    <a:pt x="10" y="23"/>
                    <a:pt x="10" y="23"/>
                  </a:cubicBezTo>
                  <a:cubicBezTo>
                    <a:pt x="9" y="24"/>
                    <a:pt x="8" y="26"/>
                    <a:pt x="8" y="28"/>
                  </a:cubicBezTo>
                  <a:cubicBezTo>
                    <a:pt x="8" y="30"/>
                    <a:pt x="9" y="32"/>
                    <a:pt x="10" y="33"/>
                  </a:cubicBezTo>
                  <a:cubicBezTo>
                    <a:pt x="13" y="37"/>
                    <a:pt x="18" y="36"/>
                    <a:pt x="21" y="34"/>
                  </a:cubicBezTo>
                  <a:cubicBezTo>
                    <a:pt x="33" y="22"/>
                    <a:pt x="33" y="22"/>
                    <a:pt x="33" y="22"/>
                  </a:cubicBezTo>
                  <a:cubicBezTo>
                    <a:pt x="35" y="20"/>
                    <a:pt x="35" y="18"/>
                    <a:pt x="35" y="16"/>
                  </a:cubicBezTo>
                  <a:cubicBezTo>
                    <a:pt x="35" y="14"/>
                    <a:pt x="35" y="12"/>
                    <a:pt x="33" y="11"/>
                  </a:cubicBezTo>
                  <a:cubicBezTo>
                    <a:pt x="30" y="8"/>
                    <a:pt x="25" y="8"/>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7" name="Freeform 206">
              <a:extLst>
                <a:ext uri="{FF2B5EF4-FFF2-40B4-BE49-F238E27FC236}">
                  <a16:creationId xmlns:a16="http://schemas.microsoft.com/office/drawing/2014/main" id="{FD12ED23-FE77-275A-A10D-8E58C77D172A}"/>
                </a:ext>
              </a:extLst>
            </p:cNvPr>
            <p:cNvSpPr>
              <a:spLocks noEditPoints="1"/>
            </p:cNvSpPr>
            <p:nvPr/>
          </p:nvSpPr>
          <p:spPr bwMode="auto">
            <a:xfrm>
              <a:off x="1933" y="3885"/>
              <a:ext cx="131" cy="131"/>
            </a:xfrm>
            <a:custGeom>
              <a:avLst/>
              <a:gdLst>
                <a:gd name="T0" fmla="*/ 17 w 44"/>
                <a:gd name="T1" fmla="*/ 44 h 44"/>
                <a:gd name="T2" fmla="*/ 6 w 44"/>
                <a:gd name="T3" fmla="*/ 39 h 44"/>
                <a:gd name="T4" fmla="*/ 6 w 44"/>
                <a:gd name="T5" fmla="*/ 18 h 44"/>
                <a:gd name="T6" fmla="*/ 18 w 44"/>
                <a:gd name="T7" fmla="*/ 6 h 44"/>
                <a:gd name="T8" fmla="*/ 40 w 44"/>
                <a:gd name="T9" fmla="*/ 6 h 44"/>
                <a:gd name="T10" fmla="*/ 44 w 44"/>
                <a:gd name="T11" fmla="*/ 17 h 44"/>
                <a:gd name="T12" fmla="*/ 40 w 44"/>
                <a:gd name="T13" fmla="*/ 27 h 44"/>
                <a:gd name="T14" fmla="*/ 28 w 44"/>
                <a:gd name="T15" fmla="*/ 39 h 44"/>
                <a:gd name="T16" fmla="*/ 17 w 44"/>
                <a:gd name="T17" fmla="*/ 44 h 44"/>
                <a:gd name="T18" fmla="*/ 29 w 44"/>
                <a:gd name="T19" fmla="*/ 9 h 44"/>
                <a:gd name="T20" fmla="*/ 23 w 44"/>
                <a:gd name="T21" fmla="*/ 11 h 44"/>
                <a:gd name="T22" fmla="*/ 12 w 44"/>
                <a:gd name="T23" fmla="*/ 23 h 44"/>
                <a:gd name="T24" fmla="*/ 12 w 44"/>
                <a:gd name="T25" fmla="*/ 34 h 44"/>
                <a:gd name="T26" fmla="*/ 22 w 44"/>
                <a:gd name="T27" fmla="*/ 34 h 44"/>
                <a:gd name="T28" fmla="*/ 34 w 44"/>
                <a:gd name="T29" fmla="*/ 22 h 44"/>
                <a:gd name="T30" fmla="*/ 37 w 44"/>
                <a:gd name="T31" fmla="*/ 17 h 44"/>
                <a:gd name="T32" fmla="*/ 34 w 44"/>
                <a:gd name="T33" fmla="*/ 11 h 44"/>
                <a:gd name="T34" fmla="*/ 29 w 44"/>
                <a:gd name="T35"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 h="44">
                  <a:moveTo>
                    <a:pt x="17" y="44"/>
                  </a:moveTo>
                  <a:cubicBezTo>
                    <a:pt x="13" y="44"/>
                    <a:pt x="9" y="42"/>
                    <a:pt x="6" y="39"/>
                  </a:cubicBezTo>
                  <a:cubicBezTo>
                    <a:pt x="0" y="33"/>
                    <a:pt x="0" y="23"/>
                    <a:pt x="6" y="18"/>
                  </a:cubicBezTo>
                  <a:cubicBezTo>
                    <a:pt x="18" y="6"/>
                    <a:pt x="18" y="6"/>
                    <a:pt x="18" y="6"/>
                  </a:cubicBezTo>
                  <a:cubicBezTo>
                    <a:pt x="24" y="0"/>
                    <a:pt x="34" y="0"/>
                    <a:pt x="40" y="6"/>
                  </a:cubicBezTo>
                  <a:cubicBezTo>
                    <a:pt x="43" y="9"/>
                    <a:pt x="44" y="12"/>
                    <a:pt x="44" y="17"/>
                  </a:cubicBezTo>
                  <a:cubicBezTo>
                    <a:pt x="44" y="21"/>
                    <a:pt x="43" y="24"/>
                    <a:pt x="40" y="27"/>
                  </a:cubicBezTo>
                  <a:cubicBezTo>
                    <a:pt x="28" y="39"/>
                    <a:pt x="28" y="39"/>
                    <a:pt x="28" y="39"/>
                  </a:cubicBezTo>
                  <a:cubicBezTo>
                    <a:pt x="25" y="42"/>
                    <a:pt x="21" y="44"/>
                    <a:pt x="17" y="44"/>
                  </a:cubicBezTo>
                  <a:close/>
                  <a:moveTo>
                    <a:pt x="29" y="9"/>
                  </a:moveTo>
                  <a:cubicBezTo>
                    <a:pt x="27" y="9"/>
                    <a:pt x="25" y="10"/>
                    <a:pt x="23" y="11"/>
                  </a:cubicBezTo>
                  <a:cubicBezTo>
                    <a:pt x="12" y="23"/>
                    <a:pt x="12" y="23"/>
                    <a:pt x="12" y="23"/>
                  </a:cubicBezTo>
                  <a:cubicBezTo>
                    <a:pt x="9" y="26"/>
                    <a:pt x="9" y="31"/>
                    <a:pt x="12" y="34"/>
                  </a:cubicBezTo>
                  <a:cubicBezTo>
                    <a:pt x="15" y="37"/>
                    <a:pt x="19" y="37"/>
                    <a:pt x="22" y="34"/>
                  </a:cubicBezTo>
                  <a:cubicBezTo>
                    <a:pt x="34" y="22"/>
                    <a:pt x="34" y="22"/>
                    <a:pt x="34" y="22"/>
                  </a:cubicBezTo>
                  <a:cubicBezTo>
                    <a:pt x="36" y="20"/>
                    <a:pt x="37" y="19"/>
                    <a:pt x="37" y="17"/>
                  </a:cubicBezTo>
                  <a:cubicBezTo>
                    <a:pt x="37" y="14"/>
                    <a:pt x="36" y="13"/>
                    <a:pt x="34" y="11"/>
                  </a:cubicBezTo>
                  <a:cubicBezTo>
                    <a:pt x="33" y="10"/>
                    <a:pt x="31" y="9"/>
                    <a:pt x="2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8" name="Freeform 207">
              <a:extLst>
                <a:ext uri="{FF2B5EF4-FFF2-40B4-BE49-F238E27FC236}">
                  <a16:creationId xmlns:a16="http://schemas.microsoft.com/office/drawing/2014/main" id="{DF846B1A-D057-4DBD-EBB3-6C9DD54BD361}"/>
                </a:ext>
              </a:extLst>
            </p:cNvPr>
            <p:cNvSpPr>
              <a:spLocks/>
            </p:cNvSpPr>
            <p:nvPr/>
          </p:nvSpPr>
          <p:spPr bwMode="auto">
            <a:xfrm>
              <a:off x="1990" y="3620"/>
              <a:ext cx="237" cy="235"/>
            </a:xfrm>
            <a:custGeom>
              <a:avLst/>
              <a:gdLst>
                <a:gd name="T0" fmla="*/ 63 w 80"/>
                <a:gd name="T1" fmla="*/ 79 h 79"/>
                <a:gd name="T2" fmla="*/ 53 w 80"/>
                <a:gd name="T3" fmla="*/ 75 h 79"/>
                <a:gd name="T4" fmla="*/ 2 w 80"/>
                <a:gd name="T5" fmla="*/ 24 h 79"/>
                <a:gd name="T6" fmla="*/ 2 w 80"/>
                <a:gd name="T7" fmla="*/ 18 h 79"/>
                <a:gd name="T8" fmla="*/ 7 w 80"/>
                <a:gd name="T9" fmla="*/ 18 h 79"/>
                <a:gd name="T10" fmla="*/ 58 w 80"/>
                <a:gd name="T11" fmla="*/ 69 h 79"/>
                <a:gd name="T12" fmla="*/ 68 w 80"/>
                <a:gd name="T13" fmla="*/ 69 h 79"/>
                <a:gd name="T14" fmla="*/ 69 w 80"/>
                <a:gd name="T15" fmla="*/ 67 h 79"/>
                <a:gd name="T16" fmla="*/ 69 w 80"/>
                <a:gd name="T17" fmla="*/ 58 h 79"/>
                <a:gd name="T18" fmla="*/ 18 w 80"/>
                <a:gd name="T19" fmla="*/ 7 h 79"/>
                <a:gd name="T20" fmla="*/ 18 w 80"/>
                <a:gd name="T21" fmla="*/ 2 h 79"/>
                <a:gd name="T22" fmla="*/ 23 w 80"/>
                <a:gd name="T23" fmla="*/ 2 h 79"/>
                <a:gd name="T24" fmla="*/ 75 w 80"/>
                <a:gd name="T25" fmla="*/ 53 h 79"/>
                <a:gd name="T26" fmla="*/ 75 w 80"/>
                <a:gd name="T27" fmla="*/ 73 h 79"/>
                <a:gd name="T28" fmla="*/ 73 w 80"/>
                <a:gd name="T29" fmla="*/ 75 h 79"/>
                <a:gd name="T30" fmla="*/ 63 w 80"/>
                <a:gd name="T31"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79">
                  <a:moveTo>
                    <a:pt x="63" y="79"/>
                  </a:moveTo>
                  <a:cubicBezTo>
                    <a:pt x="59" y="79"/>
                    <a:pt x="56" y="77"/>
                    <a:pt x="53" y="75"/>
                  </a:cubicBezTo>
                  <a:cubicBezTo>
                    <a:pt x="2" y="24"/>
                    <a:pt x="2" y="24"/>
                    <a:pt x="2" y="24"/>
                  </a:cubicBezTo>
                  <a:cubicBezTo>
                    <a:pt x="0" y="22"/>
                    <a:pt x="0" y="20"/>
                    <a:pt x="2" y="18"/>
                  </a:cubicBezTo>
                  <a:cubicBezTo>
                    <a:pt x="3" y="17"/>
                    <a:pt x="6" y="17"/>
                    <a:pt x="7" y="18"/>
                  </a:cubicBezTo>
                  <a:cubicBezTo>
                    <a:pt x="58" y="69"/>
                    <a:pt x="58" y="69"/>
                    <a:pt x="58" y="69"/>
                  </a:cubicBezTo>
                  <a:cubicBezTo>
                    <a:pt x="61" y="72"/>
                    <a:pt x="65" y="72"/>
                    <a:pt x="68" y="69"/>
                  </a:cubicBezTo>
                  <a:cubicBezTo>
                    <a:pt x="69" y="67"/>
                    <a:pt x="69" y="67"/>
                    <a:pt x="69" y="67"/>
                  </a:cubicBezTo>
                  <a:cubicBezTo>
                    <a:pt x="72" y="65"/>
                    <a:pt x="72" y="61"/>
                    <a:pt x="69" y="58"/>
                  </a:cubicBezTo>
                  <a:cubicBezTo>
                    <a:pt x="18" y="7"/>
                    <a:pt x="18" y="7"/>
                    <a:pt x="18" y="7"/>
                  </a:cubicBezTo>
                  <a:cubicBezTo>
                    <a:pt x="17" y="6"/>
                    <a:pt x="17" y="3"/>
                    <a:pt x="18" y="2"/>
                  </a:cubicBezTo>
                  <a:cubicBezTo>
                    <a:pt x="20" y="0"/>
                    <a:pt x="22" y="0"/>
                    <a:pt x="23" y="2"/>
                  </a:cubicBezTo>
                  <a:cubicBezTo>
                    <a:pt x="75" y="53"/>
                    <a:pt x="75" y="53"/>
                    <a:pt x="75" y="53"/>
                  </a:cubicBezTo>
                  <a:cubicBezTo>
                    <a:pt x="80" y="58"/>
                    <a:pt x="80" y="67"/>
                    <a:pt x="75" y="73"/>
                  </a:cubicBezTo>
                  <a:cubicBezTo>
                    <a:pt x="73" y="75"/>
                    <a:pt x="73" y="75"/>
                    <a:pt x="73" y="75"/>
                  </a:cubicBezTo>
                  <a:cubicBezTo>
                    <a:pt x="70" y="77"/>
                    <a:pt x="67" y="79"/>
                    <a:pt x="63"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9" name="Freeform 208">
              <a:extLst>
                <a:ext uri="{FF2B5EF4-FFF2-40B4-BE49-F238E27FC236}">
                  <a16:creationId xmlns:a16="http://schemas.microsoft.com/office/drawing/2014/main" id="{70EE347D-D480-E9DA-CF6E-7A522AEEFBA4}"/>
                </a:ext>
              </a:extLst>
            </p:cNvPr>
            <p:cNvSpPr>
              <a:spLocks/>
            </p:cNvSpPr>
            <p:nvPr/>
          </p:nvSpPr>
          <p:spPr bwMode="auto">
            <a:xfrm>
              <a:off x="1927" y="3671"/>
              <a:ext cx="253" cy="232"/>
            </a:xfrm>
            <a:custGeom>
              <a:avLst/>
              <a:gdLst>
                <a:gd name="T0" fmla="*/ 67 w 85"/>
                <a:gd name="T1" fmla="*/ 78 h 78"/>
                <a:gd name="T2" fmla="*/ 57 w 85"/>
                <a:gd name="T3" fmla="*/ 74 h 78"/>
                <a:gd name="T4" fmla="*/ 2 w 85"/>
                <a:gd name="T5" fmla="*/ 19 h 78"/>
                <a:gd name="T6" fmla="*/ 2 w 85"/>
                <a:gd name="T7" fmla="*/ 13 h 78"/>
                <a:gd name="T8" fmla="*/ 7 w 85"/>
                <a:gd name="T9" fmla="*/ 13 h 78"/>
                <a:gd name="T10" fmla="*/ 63 w 85"/>
                <a:gd name="T11" fmla="*/ 69 h 78"/>
                <a:gd name="T12" fmla="*/ 72 w 85"/>
                <a:gd name="T13" fmla="*/ 69 h 78"/>
                <a:gd name="T14" fmla="*/ 74 w 85"/>
                <a:gd name="T15" fmla="*/ 67 h 78"/>
                <a:gd name="T16" fmla="*/ 74 w 85"/>
                <a:gd name="T17" fmla="*/ 58 h 78"/>
                <a:gd name="T18" fmla="*/ 23 w 85"/>
                <a:gd name="T19" fmla="*/ 7 h 78"/>
                <a:gd name="T20" fmla="*/ 23 w 85"/>
                <a:gd name="T21" fmla="*/ 1 h 78"/>
                <a:gd name="T22" fmla="*/ 28 w 85"/>
                <a:gd name="T23" fmla="*/ 1 h 78"/>
                <a:gd name="T24" fmla="*/ 79 w 85"/>
                <a:gd name="T25" fmla="*/ 52 h 78"/>
                <a:gd name="T26" fmla="*/ 79 w 85"/>
                <a:gd name="T27" fmla="*/ 72 h 78"/>
                <a:gd name="T28" fmla="*/ 77 w 85"/>
                <a:gd name="T29" fmla="*/ 74 h 78"/>
                <a:gd name="T30" fmla="*/ 67 w 85"/>
                <a:gd name="T31"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 h="78">
                  <a:moveTo>
                    <a:pt x="67" y="78"/>
                  </a:moveTo>
                  <a:cubicBezTo>
                    <a:pt x="64" y="78"/>
                    <a:pt x="60" y="77"/>
                    <a:pt x="57" y="74"/>
                  </a:cubicBezTo>
                  <a:cubicBezTo>
                    <a:pt x="2" y="19"/>
                    <a:pt x="2" y="19"/>
                    <a:pt x="2" y="19"/>
                  </a:cubicBezTo>
                  <a:cubicBezTo>
                    <a:pt x="0" y="17"/>
                    <a:pt x="0" y="15"/>
                    <a:pt x="2" y="13"/>
                  </a:cubicBezTo>
                  <a:cubicBezTo>
                    <a:pt x="3" y="12"/>
                    <a:pt x="6" y="12"/>
                    <a:pt x="7" y="13"/>
                  </a:cubicBezTo>
                  <a:cubicBezTo>
                    <a:pt x="63" y="69"/>
                    <a:pt x="63" y="69"/>
                    <a:pt x="63" y="69"/>
                  </a:cubicBezTo>
                  <a:cubicBezTo>
                    <a:pt x="65" y="71"/>
                    <a:pt x="70" y="71"/>
                    <a:pt x="72" y="69"/>
                  </a:cubicBezTo>
                  <a:cubicBezTo>
                    <a:pt x="74" y="67"/>
                    <a:pt x="74" y="67"/>
                    <a:pt x="74" y="67"/>
                  </a:cubicBezTo>
                  <a:cubicBezTo>
                    <a:pt x="76" y="64"/>
                    <a:pt x="76" y="60"/>
                    <a:pt x="74" y="58"/>
                  </a:cubicBezTo>
                  <a:cubicBezTo>
                    <a:pt x="23" y="7"/>
                    <a:pt x="23" y="7"/>
                    <a:pt x="23" y="7"/>
                  </a:cubicBezTo>
                  <a:cubicBezTo>
                    <a:pt x="22" y="5"/>
                    <a:pt x="22" y="3"/>
                    <a:pt x="23" y="1"/>
                  </a:cubicBezTo>
                  <a:cubicBezTo>
                    <a:pt x="25" y="0"/>
                    <a:pt x="27" y="0"/>
                    <a:pt x="28" y="1"/>
                  </a:cubicBezTo>
                  <a:cubicBezTo>
                    <a:pt x="79" y="52"/>
                    <a:pt x="79" y="52"/>
                    <a:pt x="79" y="52"/>
                  </a:cubicBezTo>
                  <a:cubicBezTo>
                    <a:pt x="85" y="58"/>
                    <a:pt x="85" y="67"/>
                    <a:pt x="79" y="72"/>
                  </a:cubicBezTo>
                  <a:cubicBezTo>
                    <a:pt x="77" y="74"/>
                    <a:pt x="77" y="74"/>
                    <a:pt x="77" y="74"/>
                  </a:cubicBezTo>
                  <a:cubicBezTo>
                    <a:pt x="75" y="77"/>
                    <a:pt x="71" y="78"/>
                    <a:pt x="67"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0" name="Freeform 209">
              <a:extLst>
                <a:ext uri="{FF2B5EF4-FFF2-40B4-BE49-F238E27FC236}">
                  <a16:creationId xmlns:a16="http://schemas.microsoft.com/office/drawing/2014/main" id="{754308AC-40F3-D4F9-CEEB-5B0C31FCAC2F}"/>
                </a:ext>
              </a:extLst>
            </p:cNvPr>
            <p:cNvSpPr>
              <a:spLocks/>
            </p:cNvSpPr>
            <p:nvPr/>
          </p:nvSpPr>
          <p:spPr bwMode="auto">
            <a:xfrm>
              <a:off x="1927" y="3706"/>
              <a:ext cx="202" cy="248"/>
            </a:xfrm>
            <a:custGeom>
              <a:avLst/>
              <a:gdLst>
                <a:gd name="T0" fmla="*/ 51 w 68"/>
                <a:gd name="T1" fmla="*/ 83 h 83"/>
                <a:gd name="T2" fmla="*/ 41 w 68"/>
                <a:gd name="T3" fmla="*/ 78 h 83"/>
                <a:gd name="T4" fmla="*/ 40 w 68"/>
                <a:gd name="T5" fmla="*/ 77 h 83"/>
                <a:gd name="T6" fmla="*/ 40 w 68"/>
                <a:gd name="T7" fmla="*/ 72 h 83"/>
                <a:gd name="T8" fmla="*/ 45 w 68"/>
                <a:gd name="T9" fmla="*/ 72 h 83"/>
                <a:gd name="T10" fmla="*/ 46 w 68"/>
                <a:gd name="T11" fmla="*/ 73 h 83"/>
                <a:gd name="T12" fmla="*/ 56 w 68"/>
                <a:gd name="T13" fmla="*/ 73 h 83"/>
                <a:gd name="T14" fmla="*/ 57 w 68"/>
                <a:gd name="T15" fmla="*/ 71 h 83"/>
                <a:gd name="T16" fmla="*/ 57 w 68"/>
                <a:gd name="T17" fmla="*/ 62 h 83"/>
                <a:gd name="T18" fmla="*/ 2 w 68"/>
                <a:gd name="T19" fmla="*/ 7 h 83"/>
                <a:gd name="T20" fmla="*/ 2 w 68"/>
                <a:gd name="T21" fmla="*/ 1 h 83"/>
                <a:gd name="T22" fmla="*/ 7 w 68"/>
                <a:gd name="T23" fmla="*/ 1 h 83"/>
                <a:gd name="T24" fmla="*/ 63 w 68"/>
                <a:gd name="T25" fmla="*/ 57 h 83"/>
                <a:gd name="T26" fmla="*/ 63 w 68"/>
                <a:gd name="T27" fmla="*/ 77 h 83"/>
                <a:gd name="T28" fmla="*/ 61 w 68"/>
                <a:gd name="T29" fmla="*/ 78 h 83"/>
                <a:gd name="T30" fmla="*/ 51 w 68"/>
                <a:gd name="T3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 h="83">
                  <a:moveTo>
                    <a:pt x="51" y="83"/>
                  </a:moveTo>
                  <a:cubicBezTo>
                    <a:pt x="47" y="83"/>
                    <a:pt x="44" y="81"/>
                    <a:pt x="41" y="78"/>
                  </a:cubicBezTo>
                  <a:cubicBezTo>
                    <a:pt x="40" y="77"/>
                    <a:pt x="40" y="77"/>
                    <a:pt x="40" y="77"/>
                  </a:cubicBezTo>
                  <a:cubicBezTo>
                    <a:pt x="38" y="76"/>
                    <a:pt x="38" y="73"/>
                    <a:pt x="40" y="72"/>
                  </a:cubicBezTo>
                  <a:cubicBezTo>
                    <a:pt x="41" y="70"/>
                    <a:pt x="44" y="70"/>
                    <a:pt x="45" y="72"/>
                  </a:cubicBezTo>
                  <a:cubicBezTo>
                    <a:pt x="46" y="73"/>
                    <a:pt x="46" y="73"/>
                    <a:pt x="46" y="73"/>
                  </a:cubicBezTo>
                  <a:cubicBezTo>
                    <a:pt x="49" y="75"/>
                    <a:pt x="53" y="76"/>
                    <a:pt x="56" y="73"/>
                  </a:cubicBezTo>
                  <a:cubicBezTo>
                    <a:pt x="57" y="71"/>
                    <a:pt x="57" y="71"/>
                    <a:pt x="57" y="71"/>
                  </a:cubicBezTo>
                  <a:cubicBezTo>
                    <a:pt x="60" y="69"/>
                    <a:pt x="60" y="65"/>
                    <a:pt x="57" y="62"/>
                  </a:cubicBezTo>
                  <a:cubicBezTo>
                    <a:pt x="2" y="7"/>
                    <a:pt x="2" y="7"/>
                    <a:pt x="2" y="7"/>
                  </a:cubicBezTo>
                  <a:cubicBezTo>
                    <a:pt x="0" y="5"/>
                    <a:pt x="0" y="3"/>
                    <a:pt x="2" y="1"/>
                  </a:cubicBezTo>
                  <a:cubicBezTo>
                    <a:pt x="3" y="0"/>
                    <a:pt x="6" y="0"/>
                    <a:pt x="7" y="1"/>
                  </a:cubicBezTo>
                  <a:cubicBezTo>
                    <a:pt x="63" y="57"/>
                    <a:pt x="63" y="57"/>
                    <a:pt x="63" y="57"/>
                  </a:cubicBezTo>
                  <a:cubicBezTo>
                    <a:pt x="68" y="62"/>
                    <a:pt x="68" y="71"/>
                    <a:pt x="63" y="77"/>
                  </a:cubicBezTo>
                  <a:cubicBezTo>
                    <a:pt x="61" y="78"/>
                    <a:pt x="61" y="78"/>
                    <a:pt x="61" y="78"/>
                  </a:cubicBezTo>
                  <a:cubicBezTo>
                    <a:pt x="58" y="81"/>
                    <a:pt x="55" y="83"/>
                    <a:pt x="51"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
        <p:nvSpPr>
          <p:cNvPr id="61" name="Freeform 273" title="Medical Cross icon">
            <a:extLst>
              <a:ext uri="{FF2B5EF4-FFF2-40B4-BE49-F238E27FC236}">
                <a16:creationId xmlns:a16="http://schemas.microsoft.com/office/drawing/2014/main" id="{5B1651AC-1239-D5F7-42F9-620619AAA74E}"/>
              </a:ext>
            </a:extLst>
          </p:cNvPr>
          <p:cNvSpPr>
            <a:spLocks noEditPoints="1"/>
          </p:cNvSpPr>
          <p:nvPr/>
        </p:nvSpPr>
        <p:spPr bwMode="auto">
          <a:xfrm>
            <a:off x="1758795" y="1652190"/>
            <a:ext cx="747203" cy="747203"/>
          </a:xfrm>
          <a:custGeom>
            <a:avLst/>
            <a:gdLst>
              <a:gd name="T0" fmla="*/ 100 w 191"/>
              <a:gd name="T1" fmla="*/ 191 h 191"/>
              <a:gd name="T2" fmla="*/ 70 w 191"/>
              <a:gd name="T3" fmla="*/ 162 h 191"/>
              <a:gd name="T4" fmla="*/ 70 w 191"/>
              <a:gd name="T5" fmla="*/ 151 h 191"/>
              <a:gd name="T6" fmla="*/ 70 w 191"/>
              <a:gd name="T7" fmla="*/ 121 h 191"/>
              <a:gd name="T8" fmla="*/ 4 w 191"/>
              <a:gd name="T9" fmla="*/ 121 h 191"/>
              <a:gd name="T10" fmla="*/ 0 w 191"/>
              <a:gd name="T11" fmla="*/ 116 h 191"/>
              <a:gd name="T12" fmla="*/ 0 w 191"/>
              <a:gd name="T13" fmla="*/ 74 h 191"/>
              <a:gd name="T14" fmla="*/ 1 w 191"/>
              <a:gd name="T15" fmla="*/ 72 h 191"/>
              <a:gd name="T16" fmla="*/ 4 w 191"/>
              <a:gd name="T17" fmla="*/ 70 h 191"/>
              <a:gd name="T18" fmla="*/ 70 w 191"/>
              <a:gd name="T19" fmla="*/ 70 h 191"/>
              <a:gd name="T20" fmla="*/ 70 w 191"/>
              <a:gd name="T21" fmla="*/ 4 h 191"/>
              <a:gd name="T22" fmla="*/ 71 w 191"/>
              <a:gd name="T23" fmla="*/ 1 h 191"/>
              <a:gd name="T24" fmla="*/ 74 w 191"/>
              <a:gd name="T25" fmla="*/ 0 h 191"/>
              <a:gd name="T26" fmla="*/ 74 w 191"/>
              <a:gd name="T27" fmla="*/ 0 h 191"/>
              <a:gd name="T28" fmla="*/ 79 w 191"/>
              <a:gd name="T29" fmla="*/ 0 h 191"/>
              <a:gd name="T30" fmla="*/ 91 w 191"/>
              <a:gd name="T31" fmla="*/ 0 h 191"/>
              <a:gd name="T32" fmla="*/ 120 w 191"/>
              <a:gd name="T33" fmla="*/ 29 h 191"/>
              <a:gd name="T34" fmla="*/ 120 w 191"/>
              <a:gd name="T35" fmla="*/ 33 h 191"/>
              <a:gd name="T36" fmla="*/ 120 w 191"/>
              <a:gd name="T37" fmla="*/ 70 h 191"/>
              <a:gd name="T38" fmla="*/ 187 w 191"/>
              <a:gd name="T39" fmla="*/ 70 h 191"/>
              <a:gd name="T40" fmla="*/ 191 w 191"/>
              <a:gd name="T41" fmla="*/ 74 h 191"/>
              <a:gd name="T42" fmla="*/ 191 w 191"/>
              <a:gd name="T43" fmla="*/ 116 h 191"/>
              <a:gd name="T44" fmla="*/ 190 w 191"/>
              <a:gd name="T45" fmla="*/ 119 h 191"/>
              <a:gd name="T46" fmla="*/ 187 w 191"/>
              <a:gd name="T47" fmla="*/ 121 h 191"/>
              <a:gd name="T48" fmla="*/ 120 w 191"/>
              <a:gd name="T49" fmla="*/ 121 h 191"/>
              <a:gd name="T50" fmla="*/ 120 w 191"/>
              <a:gd name="T51" fmla="*/ 187 h 191"/>
              <a:gd name="T52" fmla="*/ 116 w 191"/>
              <a:gd name="T53" fmla="*/ 191 h 191"/>
              <a:gd name="T54" fmla="*/ 100 w 191"/>
              <a:gd name="T55" fmla="*/ 191 h 191"/>
              <a:gd name="T56" fmla="*/ 8 w 191"/>
              <a:gd name="T57" fmla="*/ 112 h 191"/>
              <a:gd name="T58" fmla="*/ 74 w 191"/>
              <a:gd name="T59" fmla="*/ 112 h 191"/>
              <a:gd name="T60" fmla="*/ 78 w 191"/>
              <a:gd name="T61" fmla="*/ 116 h 191"/>
              <a:gd name="T62" fmla="*/ 79 w 191"/>
              <a:gd name="T63" fmla="*/ 162 h 191"/>
              <a:gd name="T64" fmla="*/ 100 w 191"/>
              <a:gd name="T65" fmla="*/ 183 h 191"/>
              <a:gd name="T66" fmla="*/ 107 w 191"/>
              <a:gd name="T67" fmla="*/ 183 h 191"/>
              <a:gd name="T68" fmla="*/ 107 w 191"/>
              <a:gd name="T69" fmla="*/ 183 h 191"/>
              <a:gd name="T70" fmla="*/ 112 w 191"/>
              <a:gd name="T71" fmla="*/ 183 h 191"/>
              <a:gd name="T72" fmla="*/ 112 w 191"/>
              <a:gd name="T73" fmla="*/ 116 h 191"/>
              <a:gd name="T74" fmla="*/ 116 w 191"/>
              <a:gd name="T75" fmla="*/ 112 h 191"/>
              <a:gd name="T76" fmla="*/ 183 w 191"/>
              <a:gd name="T77" fmla="*/ 112 h 191"/>
              <a:gd name="T78" fmla="*/ 183 w 191"/>
              <a:gd name="T79" fmla="*/ 79 h 191"/>
              <a:gd name="T80" fmla="*/ 116 w 191"/>
              <a:gd name="T81" fmla="*/ 79 h 191"/>
              <a:gd name="T82" fmla="*/ 112 w 191"/>
              <a:gd name="T83" fmla="*/ 74 h 191"/>
              <a:gd name="T84" fmla="*/ 112 w 191"/>
              <a:gd name="T85" fmla="*/ 29 h 191"/>
              <a:gd name="T86" fmla="*/ 91 w 191"/>
              <a:gd name="T87" fmla="*/ 8 h 191"/>
              <a:gd name="T88" fmla="*/ 78 w 191"/>
              <a:gd name="T89" fmla="*/ 8 h 191"/>
              <a:gd name="T90" fmla="*/ 78 w 191"/>
              <a:gd name="T91" fmla="*/ 74 h 191"/>
              <a:gd name="T92" fmla="*/ 74 w 191"/>
              <a:gd name="T93" fmla="*/ 79 h 191"/>
              <a:gd name="T94" fmla="*/ 8 w 191"/>
              <a:gd name="T95" fmla="*/ 79 h 191"/>
              <a:gd name="T96" fmla="*/ 8 w 191"/>
              <a:gd name="T97" fmla="*/ 112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1" h="191">
                <a:moveTo>
                  <a:pt x="100" y="191"/>
                </a:moveTo>
                <a:cubicBezTo>
                  <a:pt x="84" y="191"/>
                  <a:pt x="70" y="178"/>
                  <a:pt x="70" y="162"/>
                </a:cubicBezTo>
                <a:cubicBezTo>
                  <a:pt x="70" y="151"/>
                  <a:pt x="70" y="151"/>
                  <a:pt x="70" y="151"/>
                </a:cubicBezTo>
                <a:cubicBezTo>
                  <a:pt x="70" y="121"/>
                  <a:pt x="70" y="121"/>
                  <a:pt x="70" y="121"/>
                </a:cubicBezTo>
                <a:cubicBezTo>
                  <a:pt x="4" y="121"/>
                  <a:pt x="4" y="121"/>
                  <a:pt x="4" y="121"/>
                </a:cubicBezTo>
                <a:cubicBezTo>
                  <a:pt x="1" y="121"/>
                  <a:pt x="0" y="119"/>
                  <a:pt x="0" y="116"/>
                </a:cubicBezTo>
                <a:cubicBezTo>
                  <a:pt x="0" y="74"/>
                  <a:pt x="0" y="74"/>
                  <a:pt x="0" y="74"/>
                </a:cubicBezTo>
                <a:cubicBezTo>
                  <a:pt x="0" y="73"/>
                  <a:pt x="0" y="72"/>
                  <a:pt x="1" y="72"/>
                </a:cubicBezTo>
                <a:cubicBezTo>
                  <a:pt x="2" y="71"/>
                  <a:pt x="3" y="70"/>
                  <a:pt x="4" y="70"/>
                </a:cubicBezTo>
                <a:cubicBezTo>
                  <a:pt x="70" y="70"/>
                  <a:pt x="70" y="70"/>
                  <a:pt x="70" y="70"/>
                </a:cubicBezTo>
                <a:cubicBezTo>
                  <a:pt x="70" y="4"/>
                  <a:pt x="70" y="4"/>
                  <a:pt x="70" y="4"/>
                </a:cubicBezTo>
                <a:cubicBezTo>
                  <a:pt x="70" y="3"/>
                  <a:pt x="71" y="2"/>
                  <a:pt x="71" y="1"/>
                </a:cubicBezTo>
                <a:cubicBezTo>
                  <a:pt x="72" y="0"/>
                  <a:pt x="73" y="0"/>
                  <a:pt x="74" y="0"/>
                </a:cubicBezTo>
                <a:cubicBezTo>
                  <a:pt x="74" y="0"/>
                  <a:pt x="74" y="0"/>
                  <a:pt x="74" y="0"/>
                </a:cubicBezTo>
                <a:cubicBezTo>
                  <a:pt x="79" y="0"/>
                  <a:pt x="79" y="0"/>
                  <a:pt x="79" y="0"/>
                </a:cubicBezTo>
                <a:cubicBezTo>
                  <a:pt x="91" y="0"/>
                  <a:pt x="91" y="0"/>
                  <a:pt x="91" y="0"/>
                </a:cubicBezTo>
                <a:cubicBezTo>
                  <a:pt x="107" y="0"/>
                  <a:pt x="120" y="13"/>
                  <a:pt x="120" y="29"/>
                </a:cubicBezTo>
                <a:cubicBezTo>
                  <a:pt x="120" y="33"/>
                  <a:pt x="120" y="33"/>
                  <a:pt x="120" y="33"/>
                </a:cubicBezTo>
                <a:cubicBezTo>
                  <a:pt x="120" y="70"/>
                  <a:pt x="120" y="70"/>
                  <a:pt x="120" y="70"/>
                </a:cubicBezTo>
                <a:cubicBezTo>
                  <a:pt x="187" y="70"/>
                  <a:pt x="187" y="70"/>
                  <a:pt x="187" y="70"/>
                </a:cubicBezTo>
                <a:cubicBezTo>
                  <a:pt x="189" y="70"/>
                  <a:pt x="191" y="72"/>
                  <a:pt x="191" y="74"/>
                </a:cubicBezTo>
                <a:cubicBezTo>
                  <a:pt x="191" y="116"/>
                  <a:pt x="191" y="116"/>
                  <a:pt x="191" y="116"/>
                </a:cubicBezTo>
                <a:cubicBezTo>
                  <a:pt x="191" y="118"/>
                  <a:pt x="191" y="119"/>
                  <a:pt x="190" y="119"/>
                </a:cubicBezTo>
                <a:cubicBezTo>
                  <a:pt x="189" y="120"/>
                  <a:pt x="188" y="121"/>
                  <a:pt x="187" y="121"/>
                </a:cubicBezTo>
                <a:cubicBezTo>
                  <a:pt x="120" y="121"/>
                  <a:pt x="120" y="121"/>
                  <a:pt x="120" y="121"/>
                </a:cubicBezTo>
                <a:cubicBezTo>
                  <a:pt x="120" y="187"/>
                  <a:pt x="120" y="187"/>
                  <a:pt x="120" y="187"/>
                </a:cubicBezTo>
                <a:cubicBezTo>
                  <a:pt x="120" y="189"/>
                  <a:pt x="119" y="191"/>
                  <a:pt x="116" y="191"/>
                </a:cubicBezTo>
                <a:lnTo>
                  <a:pt x="100" y="191"/>
                </a:lnTo>
                <a:close/>
                <a:moveTo>
                  <a:pt x="8" y="112"/>
                </a:moveTo>
                <a:cubicBezTo>
                  <a:pt x="74" y="112"/>
                  <a:pt x="74" y="112"/>
                  <a:pt x="74" y="112"/>
                </a:cubicBezTo>
                <a:cubicBezTo>
                  <a:pt x="77" y="112"/>
                  <a:pt x="78" y="114"/>
                  <a:pt x="78" y="116"/>
                </a:cubicBezTo>
                <a:cubicBezTo>
                  <a:pt x="79" y="162"/>
                  <a:pt x="79" y="162"/>
                  <a:pt x="79" y="162"/>
                </a:cubicBezTo>
                <a:cubicBezTo>
                  <a:pt x="79" y="174"/>
                  <a:pt x="88" y="183"/>
                  <a:pt x="100" y="183"/>
                </a:cubicBezTo>
                <a:cubicBezTo>
                  <a:pt x="107" y="183"/>
                  <a:pt x="107" y="183"/>
                  <a:pt x="107" y="183"/>
                </a:cubicBezTo>
                <a:cubicBezTo>
                  <a:pt x="107" y="183"/>
                  <a:pt x="107" y="183"/>
                  <a:pt x="107" y="183"/>
                </a:cubicBezTo>
                <a:cubicBezTo>
                  <a:pt x="112" y="183"/>
                  <a:pt x="112" y="183"/>
                  <a:pt x="112" y="183"/>
                </a:cubicBezTo>
                <a:cubicBezTo>
                  <a:pt x="112" y="116"/>
                  <a:pt x="112" y="116"/>
                  <a:pt x="112" y="116"/>
                </a:cubicBezTo>
                <a:cubicBezTo>
                  <a:pt x="112" y="114"/>
                  <a:pt x="114" y="112"/>
                  <a:pt x="116" y="112"/>
                </a:cubicBezTo>
                <a:cubicBezTo>
                  <a:pt x="183" y="112"/>
                  <a:pt x="183" y="112"/>
                  <a:pt x="183" y="112"/>
                </a:cubicBezTo>
                <a:cubicBezTo>
                  <a:pt x="183" y="79"/>
                  <a:pt x="183" y="79"/>
                  <a:pt x="183" y="79"/>
                </a:cubicBezTo>
                <a:cubicBezTo>
                  <a:pt x="116" y="79"/>
                  <a:pt x="116" y="79"/>
                  <a:pt x="116" y="79"/>
                </a:cubicBezTo>
                <a:cubicBezTo>
                  <a:pt x="114" y="79"/>
                  <a:pt x="112" y="77"/>
                  <a:pt x="112" y="74"/>
                </a:cubicBezTo>
                <a:cubicBezTo>
                  <a:pt x="112" y="29"/>
                  <a:pt x="112" y="29"/>
                  <a:pt x="112" y="29"/>
                </a:cubicBezTo>
                <a:cubicBezTo>
                  <a:pt x="112" y="17"/>
                  <a:pt x="102" y="8"/>
                  <a:pt x="91" y="8"/>
                </a:cubicBezTo>
                <a:cubicBezTo>
                  <a:pt x="78" y="8"/>
                  <a:pt x="78" y="8"/>
                  <a:pt x="78" y="8"/>
                </a:cubicBezTo>
                <a:cubicBezTo>
                  <a:pt x="78" y="74"/>
                  <a:pt x="78" y="74"/>
                  <a:pt x="78" y="74"/>
                </a:cubicBezTo>
                <a:cubicBezTo>
                  <a:pt x="78" y="77"/>
                  <a:pt x="77" y="79"/>
                  <a:pt x="74" y="79"/>
                </a:cubicBezTo>
                <a:cubicBezTo>
                  <a:pt x="8" y="79"/>
                  <a:pt x="8" y="79"/>
                  <a:pt x="8" y="79"/>
                </a:cubicBezTo>
                <a:lnTo>
                  <a:pt x="8" y="112"/>
                </a:lnTo>
                <a:close/>
              </a:path>
            </a:pathLst>
          </a:custGeom>
          <a:solidFill>
            <a:schemeClr val="accent1"/>
          </a:solidFill>
          <a:ln>
            <a:noFill/>
          </a:ln>
        </p:spPr>
        <p:txBody>
          <a:bodyPr vert="horz" wrap="square" lIns="60960" tIns="30480" rIns="60960" bIns="30480" numCol="1" anchor="t" anchorCtr="0" compatLnSpc="1">
            <a:prstTxWarp prst="textNoShape">
              <a:avLst/>
            </a:prstTxWarp>
          </a:bodyPr>
          <a:lstStyle/>
          <a:p>
            <a:endParaRPr lang="en-US" sz="1200"/>
          </a:p>
        </p:txBody>
      </p:sp>
    </p:spTree>
    <p:extLst>
      <p:ext uri="{BB962C8B-B14F-4D97-AF65-F5344CB8AC3E}">
        <p14:creationId xmlns:p14="http://schemas.microsoft.com/office/powerpoint/2010/main" val="42734305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B8069-77CA-3666-E06C-301D8955B129}"/>
              </a:ext>
            </a:extLst>
          </p:cNvPr>
          <p:cNvSpPr>
            <a:spLocks noGrp="1"/>
          </p:cNvSpPr>
          <p:nvPr>
            <p:ph type="title"/>
          </p:nvPr>
        </p:nvSpPr>
        <p:spPr/>
        <p:txBody>
          <a:bodyPr/>
          <a:lstStyle/>
          <a:p>
            <a:r>
              <a:rPr lang="en-US"/>
              <a:t>2 | Know your audience part 2</a:t>
            </a:r>
          </a:p>
        </p:txBody>
      </p:sp>
      <p:sp>
        <p:nvSpPr>
          <p:cNvPr id="28" name="TextBox 27">
            <a:extLst>
              <a:ext uri="{FF2B5EF4-FFF2-40B4-BE49-F238E27FC236}">
                <a16:creationId xmlns:a16="http://schemas.microsoft.com/office/drawing/2014/main" id="{B180D130-7FAC-09DD-5E8B-1E64290012F0}"/>
              </a:ext>
            </a:extLst>
          </p:cNvPr>
          <p:cNvSpPr txBox="1"/>
          <p:nvPr/>
        </p:nvSpPr>
        <p:spPr>
          <a:xfrm>
            <a:off x="631591" y="2867450"/>
            <a:ext cx="2419205" cy="715089"/>
          </a:xfrm>
          <a:prstGeom prst="roundRect">
            <a:avLst/>
          </a:prstGeom>
          <a:noFill/>
          <a:ln>
            <a:noFill/>
          </a:ln>
        </p:spPr>
        <p:txBody>
          <a:bodyPr wrap="square" lIns="91440" tIns="45720" rIns="91440" bIns="45720" anchor="b">
            <a:spAutoFit/>
          </a:bodyPr>
          <a:lstStyle/>
          <a:p>
            <a:pPr lvl="0" algn="ctr"/>
            <a:r>
              <a:rPr lang="en-US"/>
              <a:t>See themselves as confident and healthy</a:t>
            </a:r>
            <a:r>
              <a:rPr lang="en-US" baseline="30000"/>
              <a:t>9</a:t>
            </a:r>
            <a:endParaRPr lang="en-US"/>
          </a:p>
        </p:txBody>
      </p:sp>
      <p:sp>
        <p:nvSpPr>
          <p:cNvPr id="30" name="TextBox 29">
            <a:extLst>
              <a:ext uri="{FF2B5EF4-FFF2-40B4-BE49-F238E27FC236}">
                <a16:creationId xmlns:a16="http://schemas.microsoft.com/office/drawing/2014/main" id="{F7BD9711-CED2-7C4D-736D-EFD0F6945050}"/>
              </a:ext>
            </a:extLst>
          </p:cNvPr>
          <p:cNvSpPr txBox="1"/>
          <p:nvPr/>
        </p:nvSpPr>
        <p:spPr>
          <a:xfrm>
            <a:off x="3548643" y="2860027"/>
            <a:ext cx="2175164" cy="715089"/>
          </a:xfrm>
          <a:prstGeom prst="roundRect">
            <a:avLst/>
          </a:prstGeom>
          <a:noFill/>
          <a:ln>
            <a:noFill/>
          </a:ln>
        </p:spPr>
        <p:txBody>
          <a:bodyPr wrap="square" lIns="91440" tIns="45720" rIns="91440" bIns="45720" anchor="t">
            <a:spAutoFit/>
          </a:bodyPr>
          <a:lstStyle/>
          <a:p>
            <a:pPr lvl="0" algn="ctr"/>
            <a:r>
              <a:rPr lang="en-US"/>
              <a:t>Majority are homeowner</a:t>
            </a:r>
            <a:r>
              <a:rPr lang="en-US" baseline="30000"/>
              <a:t>10</a:t>
            </a:r>
          </a:p>
        </p:txBody>
      </p:sp>
      <p:sp>
        <p:nvSpPr>
          <p:cNvPr id="32" name="TextBox 31">
            <a:extLst>
              <a:ext uri="{FF2B5EF4-FFF2-40B4-BE49-F238E27FC236}">
                <a16:creationId xmlns:a16="http://schemas.microsoft.com/office/drawing/2014/main" id="{BCE11E2F-6F3E-F96B-84D5-5992247ECEDC}"/>
              </a:ext>
            </a:extLst>
          </p:cNvPr>
          <p:cNvSpPr txBox="1"/>
          <p:nvPr/>
        </p:nvSpPr>
        <p:spPr>
          <a:xfrm>
            <a:off x="5885890" y="2984626"/>
            <a:ext cx="2975404" cy="408623"/>
          </a:xfrm>
          <a:prstGeom prst="roundRect">
            <a:avLst/>
          </a:prstGeom>
          <a:noFill/>
          <a:ln>
            <a:noFill/>
          </a:ln>
        </p:spPr>
        <p:txBody>
          <a:bodyPr wrap="square" lIns="91440" tIns="45720" rIns="91440" bIns="45720" anchor="b">
            <a:spAutoFit/>
          </a:bodyPr>
          <a:lstStyle/>
          <a:p>
            <a:pPr lvl="0" algn="ctr"/>
            <a:r>
              <a:rPr lang="en-US"/>
              <a:t>Varying levels of education</a:t>
            </a:r>
            <a:r>
              <a:rPr lang="en-US" baseline="30000"/>
              <a:t>11</a:t>
            </a:r>
          </a:p>
        </p:txBody>
      </p:sp>
      <p:sp>
        <p:nvSpPr>
          <p:cNvPr id="34" name="TextBox 33">
            <a:extLst>
              <a:ext uri="{FF2B5EF4-FFF2-40B4-BE49-F238E27FC236}">
                <a16:creationId xmlns:a16="http://schemas.microsoft.com/office/drawing/2014/main" id="{D8ED3ADF-6CB3-A259-E649-9EAF3ACFAFB8}"/>
              </a:ext>
            </a:extLst>
          </p:cNvPr>
          <p:cNvSpPr txBox="1"/>
          <p:nvPr/>
        </p:nvSpPr>
        <p:spPr>
          <a:xfrm>
            <a:off x="9060872" y="2984625"/>
            <a:ext cx="2812473" cy="408623"/>
          </a:xfrm>
          <a:prstGeom prst="roundRect">
            <a:avLst/>
          </a:prstGeom>
          <a:noFill/>
          <a:ln>
            <a:noFill/>
          </a:ln>
        </p:spPr>
        <p:txBody>
          <a:bodyPr wrap="square" lIns="91440" tIns="45720" rIns="91440" bIns="45720" anchor="t">
            <a:spAutoFit/>
          </a:bodyPr>
          <a:lstStyle/>
          <a:p>
            <a:pPr lvl="0" algn="ctr"/>
            <a:r>
              <a:rPr lang="en-US"/>
              <a:t>Primarily male and white</a:t>
            </a:r>
            <a:r>
              <a:rPr lang="en-US" baseline="30000"/>
              <a:t>12</a:t>
            </a:r>
            <a:endParaRPr lang="en-US" baseline="30000">
              <a:cs typeface="Calibri"/>
            </a:endParaRPr>
          </a:p>
        </p:txBody>
      </p:sp>
      <p:grpSp>
        <p:nvGrpSpPr>
          <p:cNvPr id="35" name="Group 495" title="Like icon">
            <a:extLst>
              <a:ext uri="{FF2B5EF4-FFF2-40B4-BE49-F238E27FC236}">
                <a16:creationId xmlns:a16="http://schemas.microsoft.com/office/drawing/2014/main" id="{B060635E-D4CA-7652-6C92-0B432C84A791}"/>
              </a:ext>
            </a:extLst>
          </p:cNvPr>
          <p:cNvGrpSpPr>
            <a:grpSpLocks noChangeAspect="1"/>
          </p:cNvGrpSpPr>
          <p:nvPr/>
        </p:nvGrpSpPr>
        <p:grpSpPr bwMode="auto">
          <a:xfrm>
            <a:off x="1527926" y="2152661"/>
            <a:ext cx="626533" cy="602191"/>
            <a:chOff x="4566" y="5577"/>
            <a:chExt cx="592" cy="569"/>
          </a:xfrm>
          <a:solidFill>
            <a:schemeClr val="accent1"/>
          </a:solidFill>
        </p:grpSpPr>
        <p:sp>
          <p:nvSpPr>
            <p:cNvPr id="37" name="Freeform 496">
              <a:extLst>
                <a:ext uri="{FF2B5EF4-FFF2-40B4-BE49-F238E27FC236}">
                  <a16:creationId xmlns:a16="http://schemas.microsoft.com/office/drawing/2014/main" id="{15467071-723F-9FCE-A91A-BB055ABAB1C1}"/>
                </a:ext>
              </a:extLst>
            </p:cNvPr>
            <p:cNvSpPr>
              <a:spLocks noEditPoints="1"/>
            </p:cNvSpPr>
            <p:nvPr/>
          </p:nvSpPr>
          <p:spPr bwMode="auto">
            <a:xfrm>
              <a:off x="4744" y="5577"/>
              <a:ext cx="414" cy="569"/>
            </a:xfrm>
            <a:custGeom>
              <a:avLst/>
              <a:gdLst>
                <a:gd name="T0" fmla="*/ 73 w 139"/>
                <a:gd name="T1" fmla="*/ 191 h 191"/>
                <a:gd name="T2" fmla="*/ 71 w 139"/>
                <a:gd name="T3" fmla="*/ 191 h 191"/>
                <a:gd name="T4" fmla="*/ 1 w 139"/>
                <a:gd name="T5" fmla="*/ 168 h 191"/>
                <a:gd name="T6" fmla="*/ 0 w 139"/>
                <a:gd name="T7" fmla="*/ 166 h 191"/>
                <a:gd name="T8" fmla="*/ 0 w 139"/>
                <a:gd name="T9" fmla="*/ 84 h 191"/>
                <a:gd name="T10" fmla="*/ 1 w 139"/>
                <a:gd name="T11" fmla="*/ 81 h 191"/>
                <a:gd name="T12" fmla="*/ 55 w 139"/>
                <a:gd name="T13" fmla="*/ 11 h 191"/>
                <a:gd name="T14" fmla="*/ 71 w 139"/>
                <a:gd name="T15" fmla="*/ 2 h 191"/>
                <a:gd name="T16" fmla="*/ 86 w 139"/>
                <a:gd name="T17" fmla="*/ 39 h 191"/>
                <a:gd name="T18" fmla="*/ 75 w 139"/>
                <a:gd name="T19" fmla="*/ 68 h 191"/>
                <a:gd name="T20" fmla="*/ 120 w 139"/>
                <a:gd name="T21" fmla="*/ 68 h 191"/>
                <a:gd name="T22" fmla="*/ 139 w 139"/>
                <a:gd name="T23" fmla="*/ 86 h 191"/>
                <a:gd name="T24" fmla="*/ 132 w 139"/>
                <a:gd name="T25" fmla="*/ 99 h 191"/>
                <a:gd name="T26" fmla="*/ 139 w 139"/>
                <a:gd name="T27" fmla="*/ 113 h 191"/>
                <a:gd name="T28" fmla="*/ 132 w 139"/>
                <a:gd name="T29" fmla="*/ 127 h 191"/>
                <a:gd name="T30" fmla="*/ 139 w 139"/>
                <a:gd name="T31" fmla="*/ 140 h 191"/>
                <a:gd name="T32" fmla="*/ 131 w 139"/>
                <a:gd name="T33" fmla="*/ 155 h 191"/>
                <a:gd name="T34" fmla="*/ 131 w 139"/>
                <a:gd name="T35" fmla="*/ 155 h 191"/>
                <a:gd name="T36" fmla="*/ 137 w 139"/>
                <a:gd name="T37" fmla="*/ 169 h 191"/>
                <a:gd name="T38" fmla="*/ 73 w 139"/>
                <a:gd name="T39" fmla="*/ 191 h 191"/>
                <a:gd name="T40" fmla="*/ 8 w 139"/>
                <a:gd name="T41" fmla="*/ 165 h 191"/>
                <a:gd name="T42" fmla="*/ 71 w 139"/>
                <a:gd name="T43" fmla="*/ 184 h 191"/>
                <a:gd name="T44" fmla="*/ 73 w 139"/>
                <a:gd name="T45" fmla="*/ 184 h 191"/>
                <a:gd name="T46" fmla="*/ 129 w 139"/>
                <a:gd name="T47" fmla="*/ 168 h 191"/>
                <a:gd name="T48" fmla="*/ 126 w 139"/>
                <a:gd name="T49" fmla="*/ 161 h 191"/>
                <a:gd name="T50" fmla="*/ 120 w 139"/>
                <a:gd name="T51" fmla="*/ 158 h 191"/>
                <a:gd name="T52" fmla="*/ 116 w 139"/>
                <a:gd name="T53" fmla="*/ 154 h 191"/>
                <a:gd name="T54" fmla="*/ 120 w 139"/>
                <a:gd name="T55" fmla="*/ 150 h 191"/>
                <a:gd name="T56" fmla="*/ 131 w 139"/>
                <a:gd name="T57" fmla="*/ 140 h 191"/>
                <a:gd name="T58" fmla="*/ 120 w 139"/>
                <a:gd name="T59" fmla="*/ 131 h 191"/>
                <a:gd name="T60" fmla="*/ 116 w 139"/>
                <a:gd name="T61" fmla="*/ 127 h 191"/>
                <a:gd name="T62" fmla="*/ 120 w 139"/>
                <a:gd name="T63" fmla="*/ 123 h 191"/>
                <a:gd name="T64" fmla="*/ 131 w 139"/>
                <a:gd name="T65" fmla="*/ 113 h 191"/>
                <a:gd name="T66" fmla="*/ 120 w 139"/>
                <a:gd name="T67" fmla="*/ 103 h 191"/>
                <a:gd name="T68" fmla="*/ 116 w 139"/>
                <a:gd name="T69" fmla="*/ 99 h 191"/>
                <a:gd name="T70" fmla="*/ 120 w 139"/>
                <a:gd name="T71" fmla="*/ 96 h 191"/>
                <a:gd name="T72" fmla="*/ 131 w 139"/>
                <a:gd name="T73" fmla="*/ 86 h 191"/>
                <a:gd name="T74" fmla="*/ 120 w 139"/>
                <a:gd name="T75" fmla="*/ 76 h 191"/>
                <a:gd name="T76" fmla="*/ 69 w 139"/>
                <a:gd name="T77" fmla="*/ 76 h 191"/>
                <a:gd name="T78" fmla="*/ 66 w 139"/>
                <a:gd name="T79" fmla="*/ 74 h 191"/>
                <a:gd name="T80" fmla="*/ 65 w 139"/>
                <a:gd name="T81" fmla="*/ 70 h 191"/>
                <a:gd name="T82" fmla="*/ 78 w 139"/>
                <a:gd name="T83" fmla="*/ 37 h 191"/>
                <a:gd name="T84" fmla="*/ 69 w 139"/>
                <a:gd name="T85" fmla="*/ 10 h 191"/>
                <a:gd name="T86" fmla="*/ 62 w 139"/>
                <a:gd name="T87" fmla="*/ 13 h 191"/>
                <a:gd name="T88" fmla="*/ 8 w 139"/>
                <a:gd name="T89" fmla="*/ 85 h 191"/>
                <a:gd name="T90" fmla="*/ 8 w 139"/>
                <a:gd name="T91" fmla="*/ 16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9" h="191">
                  <a:moveTo>
                    <a:pt x="73" y="191"/>
                  </a:moveTo>
                  <a:cubicBezTo>
                    <a:pt x="72" y="191"/>
                    <a:pt x="71" y="191"/>
                    <a:pt x="71" y="191"/>
                  </a:cubicBezTo>
                  <a:cubicBezTo>
                    <a:pt x="14" y="191"/>
                    <a:pt x="1" y="169"/>
                    <a:pt x="1" y="168"/>
                  </a:cubicBezTo>
                  <a:cubicBezTo>
                    <a:pt x="0" y="168"/>
                    <a:pt x="0" y="167"/>
                    <a:pt x="0" y="166"/>
                  </a:cubicBezTo>
                  <a:cubicBezTo>
                    <a:pt x="0" y="84"/>
                    <a:pt x="0" y="84"/>
                    <a:pt x="0" y="84"/>
                  </a:cubicBezTo>
                  <a:cubicBezTo>
                    <a:pt x="0" y="82"/>
                    <a:pt x="1" y="81"/>
                    <a:pt x="1" y="81"/>
                  </a:cubicBezTo>
                  <a:cubicBezTo>
                    <a:pt x="2" y="80"/>
                    <a:pt x="42" y="47"/>
                    <a:pt x="55" y="11"/>
                  </a:cubicBezTo>
                  <a:cubicBezTo>
                    <a:pt x="57" y="4"/>
                    <a:pt x="64" y="0"/>
                    <a:pt x="71" y="2"/>
                  </a:cubicBezTo>
                  <a:cubicBezTo>
                    <a:pt x="82" y="6"/>
                    <a:pt x="90" y="19"/>
                    <a:pt x="86" y="39"/>
                  </a:cubicBezTo>
                  <a:cubicBezTo>
                    <a:pt x="84" y="47"/>
                    <a:pt x="79" y="58"/>
                    <a:pt x="75" y="68"/>
                  </a:cubicBezTo>
                  <a:cubicBezTo>
                    <a:pt x="120" y="68"/>
                    <a:pt x="120" y="68"/>
                    <a:pt x="120" y="68"/>
                  </a:cubicBezTo>
                  <a:cubicBezTo>
                    <a:pt x="130" y="68"/>
                    <a:pt x="139" y="76"/>
                    <a:pt x="139" y="86"/>
                  </a:cubicBezTo>
                  <a:cubicBezTo>
                    <a:pt x="139" y="91"/>
                    <a:pt x="136" y="96"/>
                    <a:pt x="132" y="99"/>
                  </a:cubicBezTo>
                  <a:cubicBezTo>
                    <a:pt x="136" y="103"/>
                    <a:pt x="139" y="108"/>
                    <a:pt x="139" y="113"/>
                  </a:cubicBezTo>
                  <a:cubicBezTo>
                    <a:pt x="139" y="119"/>
                    <a:pt x="136" y="124"/>
                    <a:pt x="132" y="127"/>
                  </a:cubicBezTo>
                  <a:cubicBezTo>
                    <a:pt x="136" y="130"/>
                    <a:pt x="139" y="135"/>
                    <a:pt x="139" y="140"/>
                  </a:cubicBezTo>
                  <a:cubicBezTo>
                    <a:pt x="139" y="146"/>
                    <a:pt x="136" y="152"/>
                    <a:pt x="131" y="155"/>
                  </a:cubicBezTo>
                  <a:cubicBezTo>
                    <a:pt x="131" y="155"/>
                    <a:pt x="131" y="155"/>
                    <a:pt x="131" y="155"/>
                  </a:cubicBezTo>
                  <a:cubicBezTo>
                    <a:pt x="135" y="159"/>
                    <a:pt x="137" y="164"/>
                    <a:pt x="137" y="169"/>
                  </a:cubicBezTo>
                  <a:cubicBezTo>
                    <a:pt x="136" y="177"/>
                    <a:pt x="127" y="191"/>
                    <a:pt x="73" y="191"/>
                  </a:cubicBezTo>
                  <a:close/>
                  <a:moveTo>
                    <a:pt x="8" y="165"/>
                  </a:moveTo>
                  <a:cubicBezTo>
                    <a:pt x="10" y="169"/>
                    <a:pt x="25" y="183"/>
                    <a:pt x="71" y="184"/>
                  </a:cubicBezTo>
                  <a:cubicBezTo>
                    <a:pt x="72" y="184"/>
                    <a:pt x="72" y="184"/>
                    <a:pt x="73" y="184"/>
                  </a:cubicBezTo>
                  <a:cubicBezTo>
                    <a:pt x="127" y="184"/>
                    <a:pt x="129" y="170"/>
                    <a:pt x="129" y="168"/>
                  </a:cubicBezTo>
                  <a:cubicBezTo>
                    <a:pt x="129" y="166"/>
                    <a:pt x="128" y="163"/>
                    <a:pt x="126" y="161"/>
                  </a:cubicBezTo>
                  <a:cubicBezTo>
                    <a:pt x="124" y="159"/>
                    <a:pt x="122" y="158"/>
                    <a:pt x="120" y="158"/>
                  </a:cubicBezTo>
                  <a:cubicBezTo>
                    <a:pt x="118" y="158"/>
                    <a:pt x="116" y="156"/>
                    <a:pt x="116" y="154"/>
                  </a:cubicBezTo>
                  <a:cubicBezTo>
                    <a:pt x="116" y="152"/>
                    <a:pt x="118" y="150"/>
                    <a:pt x="120" y="150"/>
                  </a:cubicBezTo>
                  <a:cubicBezTo>
                    <a:pt x="126" y="150"/>
                    <a:pt x="131" y="146"/>
                    <a:pt x="131" y="140"/>
                  </a:cubicBezTo>
                  <a:cubicBezTo>
                    <a:pt x="131" y="135"/>
                    <a:pt x="126" y="131"/>
                    <a:pt x="120" y="131"/>
                  </a:cubicBezTo>
                  <a:cubicBezTo>
                    <a:pt x="118" y="131"/>
                    <a:pt x="116" y="129"/>
                    <a:pt x="116" y="127"/>
                  </a:cubicBezTo>
                  <a:cubicBezTo>
                    <a:pt x="116" y="125"/>
                    <a:pt x="118" y="123"/>
                    <a:pt x="120" y="123"/>
                  </a:cubicBezTo>
                  <a:cubicBezTo>
                    <a:pt x="126" y="123"/>
                    <a:pt x="131" y="119"/>
                    <a:pt x="131" y="113"/>
                  </a:cubicBezTo>
                  <a:cubicBezTo>
                    <a:pt x="131" y="108"/>
                    <a:pt x="126" y="103"/>
                    <a:pt x="120" y="103"/>
                  </a:cubicBezTo>
                  <a:cubicBezTo>
                    <a:pt x="118" y="103"/>
                    <a:pt x="116" y="101"/>
                    <a:pt x="116" y="99"/>
                  </a:cubicBezTo>
                  <a:cubicBezTo>
                    <a:pt x="116" y="97"/>
                    <a:pt x="118" y="96"/>
                    <a:pt x="120" y="96"/>
                  </a:cubicBezTo>
                  <a:cubicBezTo>
                    <a:pt x="126" y="96"/>
                    <a:pt x="131" y="91"/>
                    <a:pt x="131" y="86"/>
                  </a:cubicBezTo>
                  <a:cubicBezTo>
                    <a:pt x="131" y="80"/>
                    <a:pt x="126" y="76"/>
                    <a:pt x="120" y="76"/>
                  </a:cubicBezTo>
                  <a:cubicBezTo>
                    <a:pt x="69" y="76"/>
                    <a:pt x="69" y="76"/>
                    <a:pt x="69" y="76"/>
                  </a:cubicBezTo>
                  <a:cubicBezTo>
                    <a:pt x="68" y="76"/>
                    <a:pt x="66" y="75"/>
                    <a:pt x="66" y="74"/>
                  </a:cubicBezTo>
                  <a:cubicBezTo>
                    <a:pt x="65" y="73"/>
                    <a:pt x="65" y="72"/>
                    <a:pt x="65" y="70"/>
                  </a:cubicBezTo>
                  <a:cubicBezTo>
                    <a:pt x="70" y="60"/>
                    <a:pt x="76" y="46"/>
                    <a:pt x="78" y="37"/>
                  </a:cubicBezTo>
                  <a:cubicBezTo>
                    <a:pt x="82" y="20"/>
                    <a:pt x="75" y="11"/>
                    <a:pt x="69" y="10"/>
                  </a:cubicBezTo>
                  <a:cubicBezTo>
                    <a:pt x="67" y="9"/>
                    <a:pt x="63" y="9"/>
                    <a:pt x="62" y="13"/>
                  </a:cubicBezTo>
                  <a:cubicBezTo>
                    <a:pt x="50" y="48"/>
                    <a:pt x="15" y="79"/>
                    <a:pt x="8" y="85"/>
                  </a:cubicBezTo>
                  <a:lnTo>
                    <a:pt x="8" y="1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9" name="Freeform 497">
              <a:extLst>
                <a:ext uri="{FF2B5EF4-FFF2-40B4-BE49-F238E27FC236}">
                  <a16:creationId xmlns:a16="http://schemas.microsoft.com/office/drawing/2014/main" id="{33B41547-DD42-98FC-6F19-6E5678C4D3A1}"/>
                </a:ext>
              </a:extLst>
            </p:cNvPr>
            <p:cNvSpPr>
              <a:spLocks noEditPoints="1"/>
            </p:cNvSpPr>
            <p:nvPr/>
          </p:nvSpPr>
          <p:spPr bwMode="auto">
            <a:xfrm>
              <a:off x="4566" y="5818"/>
              <a:ext cx="155" cy="271"/>
            </a:xfrm>
            <a:custGeom>
              <a:avLst/>
              <a:gdLst>
                <a:gd name="T0" fmla="*/ 44 w 52"/>
                <a:gd name="T1" fmla="*/ 91 h 91"/>
                <a:gd name="T2" fmla="*/ 9 w 52"/>
                <a:gd name="T3" fmla="*/ 91 h 91"/>
                <a:gd name="T4" fmla="*/ 0 w 52"/>
                <a:gd name="T5" fmla="*/ 83 h 91"/>
                <a:gd name="T6" fmla="*/ 0 w 52"/>
                <a:gd name="T7" fmla="*/ 8 h 91"/>
                <a:gd name="T8" fmla="*/ 9 w 52"/>
                <a:gd name="T9" fmla="*/ 0 h 91"/>
                <a:gd name="T10" fmla="*/ 44 w 52"/>
                <a:gd name="T11" fmla="*/ 0 h 91"/>
                <a:gd name="T12" fmla="*/ 52 w 52"/>
                <a:gd name="T13" fmla="*/ 8 h 91"/>
                <a:gd name="T14" fmla="*/ 52 w 52"/>
                <a:gd name="T15" fmla="*/ 83 h 91"/>
                <a:gd name="T16" fmla="*/ 44 w 52"/>
                <a:gd name="T17" fmla="*/ 91 h 91"/>
                <a:gd name="T18" fmla="*/ 9 w 52"/>
                <a:gd name="T19" fmla="*/ 8 h 91"/>
                <a:gd name="T20" fmla="*/ 8 w 52"/>
                <a:gd name="T21" fmla="*/ 8 h 91"/>
                <a:gd name="T22" fmla="*/ 8 w 52"/>
                <a:gd name="T23" fmla="*/ 83 h 91"/>
                <a:gd name="T24" fmla="*/ 9 w 52"/>
                <a:gd name="T25" fmla="*/ 83 h 91"/>
                <a:gd name="T26" fmla="*/ 44 w 52"/>
                <a:gd name="T27" fmla="*/ 83 h 91"/>
                <a:gd name="T28" fmla="*/ 44 w 52"/>
                <a:gd name="T29" fmla="*/ 83 h 91"/>
                <a:gd name="T30" fmla="*/ 44 w 52"/>
                <a:gd name="T31" fmla="*/ 8 h 91"/>
                <a:gd name="T32" fmla="*/ 44 w 52"/>
                <a:gd name="T33" fmla="*/ 8 h 91"/>
                <a:gd name="T34" fmla="*/ 9 w 52"/>
                <a:gd name="T35" fmla="*/ 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 h="91">
                  <a:moveTo>
                    <a:pt x="44" y="91"/>
                  </a:moveTo>
                  <a:cubicBezTo>
                    <a:pt x="9" y="91"/>
                    <a:pt x="9" y="91"/>
                    <a:pt x="9" y="91"/>
                  </a:cubicBezTo>
                  <a:cubicBezTo>
                    <a:pt x="4" y="91"/>
                    <a:pt x="0" y="87"/>
                    <a:pt x="0" y="83"/>
                  </a:cubicBezTo>
                  <a:cubicBezTo>
                    <a:pt x="0" y="8"/>
                    <a:pt x="0" y="8"/>
                    <a:pt x="0" y="8"/>
                  </a:cubicBezTo>
                  <a:cubicBezTo>
                    <a:pt x="0" y="4"/>
                    <a:pt x="4" y="0"/>
                    <a:pt x="9" y="0"/>
                  </a:cubicBezTo>
                  <a:cubicBezTo>
                    <a:pt x="44" y="0"/>
                    <a:pt x="44" y="0"/>
                    <a:pt x="44" y="0"/>
                  </a:cubicBezTo>
                  <a:cubicBezTo>
                    <a:pt x="48" y="0"/>
                    <a:pt x="52" y="4"/>
                    <a:pt x="52" y="8"/>
                  </a:cubicBezTo>
                  <a:cubicBezTo>
                    <a:pt x="52" y="83"/>
                    <a:pt x="52" y="83"/>
                    <a:pt x="52" y="83"/>
                  </a:cubicBezTo>
                  <a:cubicBezTo>
                    <a:pt x="52" y="87"/>
                    <a:pt x="48" y="91"/>
                    <a:pt x="44" y="91"/>
                  </a:cubicBezTo>
                  <a:close/>
                  <a:moveTo>
                    <a:pt x="9" y="8"/>
                  </a:moveTo>
                  <a:cubicBezTo>
                    <a:pt x="8" y="8"/>
                    <a:pt x="8" y="8"/>
                    <a:pt x="8" y="8"/>
                  </a:cubicBezTo>
                  <a:cubicBezTo>
                    <a:pt x="8" y="83"/>
                    <a:pt x="8" y="83"/>
                    <a:pt x="8" y="83"/>
                  </a:cubicBezTo>
                  <a:cubicBezTo>
                    <a:pt x="8" y="83"/>
                    <a:pt x="8" y="83"/>
                    <a:pt x="9" y="83"/>
                  </a:cubicBezTo>
                  <a:cubicBezTo>
                    <a:pt x="44" y="83"/>
                    <a:pt x="44" y="83"/>
                    <a:pt x="44" y="83"/>
                  </a:cubicBezTo>
                  <a:cubicBezTo>
                    <a:pt x="44" y="83"/>
                    <a:pt x="44" y="83"/>
                    <a:pt x="44" y="83"/>
                  </a:cubicBezTo>
                  <a:cubicBezTo>
                    <a:pt x="44" y="8"/>
                    <a:pt x="44" y="8"/>
                    <a:pt x="44" y="8"/>
                  </a:cubicBezTo>
                  <a:cubicBezTo>
                    <a:pt x="44" y="8"/>
                    <a:pt x="44" y="8"/>
                    <a:pt x="44" y="8"/>
                  </a:cubicBezTo>
                  <a:lnTo>
                    <a:pt x="9"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41" name="Group 4" title="Home icon">
            <a:extLst>
              <a:ext uri="{FF2B5EF4-FFF2-40B4-BE49-F238E27FC236}">
                <a16:creationId xmlns:a16="http://schemas.microsoft.com/office/drawing/2014/main" id="{46613BB7-0E53-9294-F997-D5C23FD738FB}"/>
              </a:ext>
            </a:extLst>
          </p:cNvPr>
          <p:cNvGrpSpPr>
            <a:grpSpLocks noChangeAspect="1"/>
          </p:cNvGrpSpPr>
          <p:nvPr/>
        </p:nvGrpSpPr>
        <p:grpSpPr bwMode="auto">
          <a:xfrm>
            <a:off x="4324016" y="2142077"/>
            <a:ext cx="624417" cy="612775"/>
            <a:chOff x="738" y="1344"/>
            <a:chExt cx="590" cy="579"/>
          </a:xfrm>
          <a:solidFill>
            <a:schemeClr val="accent1"/>
          </a:solidFill>
        </p:grpSpPr>
        <p:sp>
          <p:nvSpPr>
            <p:cNvPr id="44" name="Freeform 5">
              <a:extLst>
                <a:ext uri="{FF2B5EF4-FFF2-40B4-BE49-F238E27FC236}">
                  <a16:creationId xmlns:a16="http://schemas.microsoft.com/office/drawing/2014/main" id="{C9FC3E03-AE85-EFCF-CA42-4DDE578C82B0}"/>
                </a:ext>
              </a:extLst>
            </p:cNvPr>
            <p:cNvSpPr>
              <a:spLocks/>
            </p:cNvSpPr>
            <p:nvPr/>
          </p:nvSpPr>
          <p:spPr bwMode="auto">
            <a:xfrm>
              <a:off x="738" y="1344"/>
              <a:ext cx="590" cy="306"/>
            </a:xfrm>
            <a:custGeom>
              <a:avLst/>
              <a:gdLst>
                <a:gd name="T0" fmla="*/ 191 w 195"/>
                <a:gd name="T1" fmla="*/ 101 h 101"/>
                <a:gd name="T2" fmla="*/ 189 w 195"/>
                <a:gd name="T3" fmla="*/ 100 h 101"/>
                <a:gd name="T4" fmla="*/ 98 w 195"/>
                <a:gd name="T5" fmla="*/ 9 h 101"/>
                <a:gd name="T6" fmla="*/ 7 w 195"/>
                <a:gd name="T7" fmla="*/ 100 h 101"/>
                <a:gd name="T8" fmla="*/ 1 w 195"/>
                <a:gd name="T9" fmla="*/ 100 h 101"/>
                <a:gd name="T10" fmla="*/ 1 w 195"/>
                <a:gd name="T11" fmla="*/ 95 h 101"/>
                <a:gd name="T12" fmla="*/ 95 w 195"/>
                <a:gd name="T13" fmla="*/ 1 h 101"/>
                <a:gd name="T14" fmla="*/ 100 w 195"/>
                <a:gd name="T15" fmla="*/ 1 h 101"/>
                <a:gd name="T16" fmla="*/ 194 w 195"/>
                <a:gd name="T17" fmla="*/ 95 h 101"/>
                <a:gd name="T18" fmla="*/ 194 w 195"/>
                <a:gd name="T19" fmla="*/ 100 h 101"/>
                <a:gd name="T20" fmla="*/ 191 w 195"/>
                <a:gd name="T21"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101">
                  <a:moveTo>
                    <a:pt x="191" y="101"/>
                  </a:moveTo>
                  <a:cubicBezTo>
                    <a:pt x="190" y="101"/>
                    <a:pt x="189" y="101"/>
                    <a:pt x="189" y="100"/>
                  </a:cubicBezTo>
                  <a:cubicBezTo>
                    <a:pt x="98" y="9"/>
                    <a:pt x="98" y="9"/>
                    <a:pt x="98" y="9"/>
                  </a:cubicBezTo>
                  <a:cubicBezTo>
                    <a:pt x="7" y="100"/>
                    <a:pt x="7" y="100"/>
                    <a:pt x="7" y="100"/>
                  </a:cubicBezTo>
                  <a:cubicBezTo>
                    <a:pt x="5" y="101"/>
                    <a:pt x="3" y="101"/>
                    <a:pt x="1" y="100"/>
                  </a:cubicBezTo>
                  <a:cubicBezTo>
                    <a:pt x="0" y="98"/>
                    <a:pt x="0" y="96"/>
                    <a:pt x="1" y="95"/>
                  </a:cubicBezTo>
                  <a:cubicBezTo>
                    <a:pt x="95" y="1"/>
                    <a:pt x="95" y="1"/>
                    <a:pt x="95" y="1"/>
                  </a:cubicBezTo>
                  <a:cubicBezTo>
                    <a:pt x="97" y="0"/>
                    <a:pt x="99" y="0"/>
                    <a:pt x="100" y="1"/>
                  </a:cubicBezTo>
                  <a:cubicBezTo>
                    <a:pt x="194" y="95"/>
                    <a:pt x="194" y="95"/>
                    <a:pt x="194" y="95"/>
                  </a:cubicBezTo>
                  <a:cubicBezTo>
                    <a:pt x="195" y="96"/>
                    <a:pt x="195" y="98"/>
                    <a:pt x="194" y="100"/>
                  </a:cubicBezTo>
                  <a:cubicBezTo>
                    <a:pt x="193" y="101"/>
                    <a:pt x="192" y="101"/>
                    <a:pt x="19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6" name="Freeform 6">
              <a:extLst>
                <a:ext uri="{FF2B5EF4-FFF2-40B4-BE49-F238E27FC236}">
                  <a16:creationId xmlns:a16="http://schemas.microsoft.com/office/drawing/2014/main" id="{B72B76EB-2F03-CD51-A89B-550155A6E2C1}"/>
                </a:ext>
              </a:extLst>
            </p:cNvPr>
            <p:cNvSpPr>
              <a:spLocks/>
            </p:cNvSpPr>
            <p:nvPr/>
          </p:nvSpPr>
          <p:spPr bwMode="auto">
            <a:xfrm>
              <a:off x="780" y="1638"/>
              <a:ext cx="506" cy="285"/>
            </a:xfrm>
            <a:custGeom>
              <a:avLst/>
              <a:gdLst>
                <a:gd name="T0" fmla="*/ 163 w 167"/>
                <a:gd name="T1" fmla="*/ 94 h 94"/>
                <a:gd name="T2" fmla="*/ 101 w 167"/>
                <a:gd name="T3" fmla="*/ 94 h 94"/>
                <a:gd name="T4" fmla="*/ 97 w 167"/>
                <a:gd name="T5" fmla="*/ 90 h 94"/>
                <a:gd name="T6" fmla="*/ 97 w 167"/>
                <a:gd name="T7" fmla="*/ 39 h 94"/>
                <a:gd name="T8" fmla="*/ 70 w 167"/>
                <a:gd name="T9" fmla="*/ 39 h 94"/>
                <a:gd name="T10" fmla="*/ 70 w 167"/>
                <a:gd name="T11" fmla="*/ 90 h 94"/>
                <a:gd name="T12" fmla="*/ 66 w 167"/>
                <a:gd name="T13" fmla="*/ 94 h 94"/>
                <a:gd name="T14" fmla="*/ 4 w 167"/>
                <a:gd name="T15" fmla="*/ 94 h 94"/>
                <a:gd name="T16" fmla="*/ 0 w 167"/>
                <a:gd name="T17" fmla="*/ 90 h 94"/>
                <a:gd name="T18" fmla="*/ 0 w 167"/>
                <a:gd name="T19" fmla="*/ 4 h 94"/>
                <a:gd name="T20" fmla="*/ 4 w 167"/>
                <a:gd name="T21" fmla="*/ 0 h 94"/>
                <a:gd name="T22" fmla="*/ 8 w 167"/>
                <a:gd name="T23" fmla="*/ 4 h 94"/>
                <a:gd name="T24" fmla="*/ 8 w 167"/>
                <a:gd name="T25" fmla="*/ 87 h 94"/>
                <a:gd name="T26" fmla="*/ 63 w 167"/>
                <a:gd name="T27" fmla="*/ 87 h 94"/>
                <a:gd name="T28" fmla="*/ 63 w 167"/>
                <a:gd name="T29" fmla="*/ 35 h 94"/>
                <a:gd name="T30" fmla="*/ 66 w 167"/>
                <a:gd name="T31" fmla="*/ 31 h 94"/>
                <a:gd name="T32" fmla="*/ 101 w 167"/>
                <a:gd name="T33" fmla="*/ 31 h 94"/>
                <a:gd name="T34" fmla="*/ 105 w 167"/>
                <a:gd name="T35" fmla="*/ 35 h 94"/>
                <a:gd name="T36" fmla="*/ 105 w 167"/>
                <a:gd name="T37" fmla="*/ 87 h 94"/>
                <a:gd name="T38" fmla="*/ 160 w 167"/>
                <a:gd name="T39" fmla="*/ 87 h 94"/>
                <a:gd name="T40" fmla="*/ 160 w 167"/>
                <a:gd name="T41" fmla="*/ 4 h 94"/>
                <a:gd name="T42" fmla="*/ 163 w 167"/>
                <a:gd name="T43" fmla="*/ 0 h 94"/>
                <a:gd name="T44" fmla="*/ 167 w 167"/>
                <a:gd name="T45" fmla="*/ 4 h 94"/>
                <a:gd name="T46" fmla="*/ 167 w 167"/>
                <a:gd name="T47" fmla="*/ 90 h 94"/>
                <a:gd name="T48" fmla="*/ 163 w 167"/>
                <a:gd name="T49"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94">
                  <a:moveTo>
                    <a:pt x="163" y="94"/>
                  </a:moveTo>
                  <a:cubicBezTo>
                    <a:pt x="101" y="94"/>
                    <a:pt x="101" y="94"/>
                    <a:pt x="101" y="94"/>
                  </a:cubicBezTo>
                  <a:cubicBezTo>
                    <a:pt x="99" y="94"/>
                    <a:pt x="97" y="93"/>
                    <a:pt x="97" y="90"/>
                  </a:cubicBezTo>
                  <a:cubicBezTo>
                    <a:pt x="97" y="39"/>
                    <a:pt x="97" y="39"/>
                    <a:pt x="97" y="39"/>
                  </a:cubicBezTo>
                  <a:cubicBezTo>
                    <a:pt x="70" y="39"/>
                    <a:pt x="70" y="39"/>
                    <a:pt x="70" y="39"/>
                  </a:cubicBezTo>
                  <a:cubicBezTo>
                    <a:pt x="70" y="90"/>
                    <a:pt x="70" y="90"/>
                    <a:pt x="70" y="90"/>
                  </a:cubicBezTo>
                  <a:cubicBezTo>
                    <a:pt x="70" y="93"/>
                    <a:pt x="68" y="94"/>
                    <a:pt x="66" y="94"/>
                  </a:cubicBezTo>
                  <a:cubicBezTo>
                    <a:pt x="4" y="94"/>
                    <a:pt x="4" y="94"/>
                    <a:pt x="4" y="94"/>
                  </a:cubicBezTo>
                  <a:cubicBezTo>
                    <a:pt x="2" y="94"/>
                    <a:pt x="0" y="93"/>
                    <a:pt x="0" y="90"/>
                  </a:cubicBezTo>
                  <a:cubicBezTo>
                    <a:pt x="0" y="4"/>
                    <a:pt x="0" y="4"/>
                    <a:pt x="0" y="4"/>
                  </a:cubicBezTo>
                  <a:cubicBezTo>
                    <a:pt x="0" y="2"/>
                    <a:pt x="2" y="0"/>
                    <a:pt x="4" y="0"/>
                  </a:cubicBezTo>
                  <a:cubicBezTo>
                    <a:pt x="6" y="0"/>
                    <a:pt x="8" y="2"/>
                    <a:pt x="8" y="4"/>
                  </a:cubicBezTo>
                  <a:cubicBezTo>
                    <a:pt x="8" y="87"/>
                    <a:pt x="8" y="87"/>
                    <a:pt x="8" y="87"/>
                  </a:cubicBezTo>
                  <a:cubicBezTo>
                    <a:pt x="63" y="87"/>
                    <a:pt x="63" y="87"/>
                    <a:pt x="63" y="87"/>
                  </a:cubicBezTo>
                  <a:cubicBezTo>
                    <a:pt x="63" y="35"/>
                    <a:pt x="63" y="35"/>
                    <a:pt x="63" y="35"/>
                  </a:cubicBezTo>
                  <a:cubicBezTo>
                    <a:pt x="63" y="33"/>
                    <a:pt x="64" y="31"/>
                    <a:pt x="66" y="31"/>
                  </a:cubicBezTo>
                  <a:cubicBezTo>
                    <a:pt x="101" y="31"/>
                    <a:pt x="101" y="31"/>
                    <a:pt x="101" y="31"/>
                  </a:cubicBezTo>
                  <a:cubicBezTo>
                    <a:pt x="103" y="31"/>
                    <a:pt x="105" y="33"/>
                    <a:pt x="105" y="35"/>
                  </a:cubicBezTo>
                  <a:cubicBezTo>
                    <a:pt x="105" y="87"/>
                    <a:pt x="105" y="87"/>
                    <a:pt x="105" y="87"/>
                  </a:cubicBezTo>
                  <a:cubicBezTo>
                    <a:pt x="160" y="87"/>
                    <a:pt x="160" y="87"/>
                    <a:pt x="160" y="87"/>
                  </a:cubicBezTo>
                  <a:cubicBezTo>
                    <a:pt x="160" y="4"/>
                    <a:pt x="160" y="4"/>
                    <a:pt x="160" y="4"/>
                  </a:cubicBezTo>
                  <a:cubicBezTo>
                    <a:pt x="160" y="2"/>
                    <a:pt x="161" y="0"/>
                    <a:pt x="163" y="0"/>
                  </a:cubicBezTo>
                  <a:cubicBezTo>
                    <a:pt x="165" y="0"/>
                    <a:pt x="167" y="2"/>
                    <a:pt x="167" y="4"/>
                  </a:cubicBezTo>
                  <a:cubicBezTo>
                    <a:pt x="167" y="90"/>
                    <a:pt x="167" y="90"/>
                    <a:pt x="167" y="90"/>
                  </a:cubicBezTo>
                  <a:cubicBezTo>
                    <a:pt x="167" y="93"/>
                    <a:pt x="165" y="94"/>
                    <a:pt x="163"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8" name="Freeform 7">
              <a:extLst>
                <a:ext uri="{FF2B5EF4-FFF2-40B4-BE49-F238E27FC236}">
                  <a16:creationId xmlns:a16="http://schemas.microsoft.com/office/drawing/2014/main" id="{55713D31-7360-6B61-DA6D-11E47AE82B1F}"/>
                </a:ext>
              </a:extLst>
            </p:cNvPr>
            <p:cNvSpPr>
              <a:spLocks/>
            </p:cNvSpPr>
            <p:nvPr/>
          </p:nvSpPr>
          <p:spPr bwMode="auto">
            <a:xfrm>
              <a:off x="1180" y="1395"/>
              <a:ext cx="106" cy="161"/>
            </a:xfrm>
            <a:custGeom>
              <a:avLst/>
              <a:gdLst>
                <a:gd name="T0" fmla="*/ 31 w 35"/>
                <a:gd name="T1" fmla="*/ 53 h 53"/>
                <a:gd name="T2" fmla="*/ 28 w 35"/>
                <a:gd name="T3" fmla="*/ 49 h 53"/>
                <a:gd name="T4" fmla="*/ 28 w 35"/>
                <a:gd name="T5" fmla="*/ 8 h 53"/>
                <a:gd name="T6" fmla="*/ 7 w 35"/>
                <a:gd name="T7" fmla="*/ 8 h 53"/>
                <a:gd name="T8" fmla="*/ 7 w 35"/>
                <a:gd name="T9" fmla="*/ 21 h 53"/>
                <a:gd name="T10" fmla="*/ 4 w 35"/>
                <a:gd name="T11" fmla="*/ 25 h 53"/>
                <a:gd name="T12" fmla="*/ 0 w 35"/>
                <a:gd name="T13" fmla="*/ 21 h 53"/>
                <a:gd name="T14" fmla="*/ 0 w 35"/>
                <a:gd name="T15" fmla="*/ 4 h 53"/>
                <a:gd name="T16" fmla="*/ 4 w 35"/>
                <a:gd name="T17" fmla="*/ 0 h 53"/>
                <a:gd name="T18" fmla="*/ 31 w 35"/>
                <a:gd name="T19" fmla="*/ 0 h 53"/>
                <a:gd name="T20" fmla="*/ 35 w 35"/>
                <a:gd name="T21" fmla="*/ 4 h 53"/>
                <a:gd name="T22" fmla="*/ 35 w 35"/>
                <a:gd name="T23" fmla="*/ 49 h 53"/>
                <a:gd name="T24" fmla="*/ 31 w 35"/>
                <a:gd name="T2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53">
                  <a:moveTo>
                    <a:pt x="31" y="53"/>
                  </a:moveTo>
                  <a:cubicBezTo>
                    <a:pt x="29" y="53"/>
                    <a:pt x="28" y="51"/>
                    <a:pt x="28" y="49"/>
                  </a:cubicBezTo>
                  <a:cubicBezTo>
                    <a:pt x="28" y="8"/>
                    <a:pt x="28" y="8"/>
                    <a:pt x="28" y="8"/>
                  </a:cubicBezTo>
                  <a:cubicBezTo>
                    <a:pt x="7" y="8"/>
                    <a:pt x="7" y="8"/>
                    <a:pt x="7" y="8"/>
                  </a:cubicBezTo>
                  <a:cubicBezTo>
                    <a:pt x="7" y="21"/>
                    <a:pt x="7" y="21"/>
                    <a:pt x="7" y="21"/>
                  </a:cubicBezTo>
                  <a:cubicBezTo>
                    <a:pt x="7" y="23"/>
                    <a:pt x="6" y="25"/>
                    <a:pt x="4" y="25"/>
                  </a:cubicBezTo>
                  <a:cubicBezTo>
                    <a:pt x="2" y="25"/>
                    <a:pt x="0" y="23"/>
                    <a:pt x="0" y="21"/>
                  </a:cubicBezTo>
                  <a:cubicBezTo>
                    <a:pt x="0" y="4"/>
                    <a:pt x="0" y="4"/>
                    <a:pt x="0" y="4"/>
                  </a:cubicBezTo>
                  <a:cubicBezTo>
                    <a:pt x="0" y="2"/>
                    <a:pt x="2" y="0"/>
                    <a:pt x="4" y="0"/>
                  </a:cubicBezTo>
                  <a:cubicBezTo>
                    <a:pt x="31" y="0"/>
                    <a:pt x="31" y="0"/>
                    <a:pt x="31" y="0"/>
                  </a:cubicBezTo>
                  <a:cubicBezTo>
                    <a:pt x="33" y="0"/>
                    <a:pt x="35" y="2"/>
                    <a:pt x="35" y="4"/>
                  </a:cubicBezTo>
                  <a:cubicBezTo>
                    <a:pt x="35" y="49"/>
                    <a:pt x="35" y="49"/>
                    <a:pt x="35" y="49"/>
                  </a:cubicBezTo>
                  <a:cubicBezTo>
                    <a:pt x="35" y="51"/>
                    <a:pt x="33" y="53"/>
                    <a:pt x="31"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52" name="Group 48" title="Grad Cap icon">
            <a:extLst>
              <a:ext uri="{FF2B5EF4-FFF2-40B4-BE49-F238E27FC236}">
                <a16:creationId xmlns:a16="http://schemas.microsoft.com/office/drawing/2014/main" id="{CD299DFA-BA80-076C-593A-D86D4A587478}"/>
              </a:ext>
            </a:extLst>
          </p:cNvPr>
          <p:cNvGrpSpPr>
            <a:grpSpLocks noChangeAspect="1"/>
          </p:cNvGrpSpPr>
          <p:nvPr/>
        </p:nvGrpSpPr>
        <p:grpSpPr bwMode="auto">
          <a:xfrm>
            <a:off x="7066674" y="2207694"/>
            <a:ext cx="613833" cy="547158"/>
            <a:chOff x="7418" y="1409"/>
            <a:chExt cx="580" cy="517"/>
          </a:xfrm>
          <a:solidFill>
            <a:schemeClr val="accent1"/>
          </a:solidFill>
        </p:grpSpPr>
        <p:sp>
          <p:nvSpPr>
            <p:cNvPr id="53" name="Freeform 49">
              <a:extLst>
                <a:ext uri="{FF2B5EF4-FFF2-40B4-BE49-F238E27FC236}">
                  <a16:creationId xmlns:a16="http://schemas.microsoft.com/office/drawing/2014/main" id="{E4CA6EC1-0625-FB30-2FC8-5F104D5FB889}"/>
                </a:ext>
              </a:extLst>
            </p:cNvPr>
            <p:cNvSpPr>
              <a:spLocks noEditPoints="1"/>
            </p:cNvSpPr>
            <p:nvPr/>
          </p:nvSpPr>
          <p:spPr bwMode="auto">
            <a:xfrm>
              <a:off x="7418" y="1409"/>
              <a:ext cx="580" cy="372"/>
            </a:xfrm>
            <a:custGeom>
              <a:avLst/>
              <a:gdLst>
                <a:gd name="T0" fmla="*/ 96 w 192"/>
                <a:gd name="T1" fmla="*/ 123 h 123"/>
                <a:gd name="T2" fmla="*/ 94 w 192"/>
                <a:gd name="T3" fmla="*/ 122 h 123"/>
                <a:gd name="T4" fmla="*/ 15 w 192"/>
                <a:gd name="T5" fmla="*/ 79 h 123"/>
                <a:gd name="T6" fmla="*/ 0 w 192"/>
                <a:gd name="T7" fmla="*/ 61 h 123"/>
                <a:gd name="T8" fmla="*/ 14 w 192"/>
                <a:gd name="T9" fmla="*/ 44 h 123"/>
                <a:gd name="T10" fmla="*/ 94 w 192"/>
                <a:gd name="T11" fmla="*/ 0 h 123"/>
                <a:gd name="T12" fmla="*/ 98 w 192"/>
                <a:gd name="T13" fmla="*/ 0 h 123"/>
                <a:gd name="T14" fmla="*/ 178 w 192"/>
                <a:gd name="T15" fmla="*/ 44 h 123"/>
                <a:gd name="T16" fmla="*/ 192 w 192"/>
                <a:gd name="T17" fmla="*/ 61 h 123"/>
                <a:gd name="T18" fmla="*/ 177 w 192"/>
                <a:gd name="T19" fmla="*/ 79 h 123"/>
                <a:gd name="T20" fmla="*/ 168 w 192"/>
                <a:gd name="T21" fmla="*/ 84 h 123"/>
                <a:gd name="T22" fmla="*/ 168 w 192"/>
                <a:gd name="T23" fmla="*/ 84 h 123"/>
                <a:gd name="T24" fmla="*/ 98 w 192"/>
                <a:gd name="T25" fmla="*/ 122 h 123"/>
                <a:gd name="T26" fmla="*/ 96 w 192"/>
                <a:gd name="T27" fmla="*/ 123 h 123"/>
                <a:gd name="T28" fmla="*/ 96 w 192"/>
                <a:gd name="T29" fmla="*/ 7 h 123"/>
                <a:gd name="T30" fmla="*/ 17 w 192"/>
                <a:gd name="T31" fmla="*/ 50 h 123"/>
                <a:gd name="T32" fmla="*/ 7 w 192"/>
                <a:gd name="T33" fmla="*/ 61 h 123"/>
                <a:gd name="T34" fmla="*/ 18 w 192"/>
                <a:gd name="T35" fmla="*/ 73 h 123"/>
                <a:gd name="T36" fmla="*/ 96 w 192"/>
                <a:gd name="T37" fmla="*/ 115 h 123"/>
                <a:gd name="T38" fmla="*/ 174 w 192"/>
                <a:gd name="T39" fmla="*/ 73 h 123"/>
                <a:gd name="T40" fmla="*/ 185 w 192"/>
                <a:gd name="T41" fmla="*/ 61 h 123"/>
                <a:gd name="T42" fmla="*/ 175 w 192"/>
                <a:gd name="T43" fmla="*/ 50 h 123"/>
                <a:gd name="T44" fmla="*/ 96 w 192"/>
                <a:gd name="T45" fmla="*/ 7 h 123"/>
                <a:gd name="T46" fmla="*/ 166 w 192"/>
                <a:gd name="T47" fmla="*/ 81 h 123"/>
                <a:gd name="T48" fmla="*/ 166 w 192"/>
                <a:gd name="T49" fmla="*/ 8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123">
                  <a:moveTo>
                    <a:pt x="96" y="123"/>
                  </a:moveTo>
                  <a:cubicBezTo>
                    <a:pt x="95" y="123"/>
                    <a:pt x="95" y="123"/>
                    <a:pt x="94" y="122"/>
                  </a:cubicBezTo>
                  <a:cubicBezTo>
                    <a:pt x="15" y="79"/>
                    <a:pt x="15" y="79"/>
                    <a:pt x="15" y="79"/>
                  </a:cubicBezTo>
                  <a:cubicBezTo>
                    <a:pt x="5" y="73"/>
                    <a:pt x="0" y="67"/>
                    <a:pt x="0" y="61"/>
                  </a:cubicBezTo>
                  <a:cubicBezTo>
                    <a:pt x="0" y="55"/>
                    <a:pt x="5" y="49"/>
                    <a:pt x="14" y="44"/>
                  </a:cubicBezTo>
                  <a:cubicBezTo>
                    <a:pt x="94" y="0"/>
                    <a:pt x="94" y="0"/>
                    <a:pt x="94" y="0"/>
                  </a:cubicBezTo>
                  <a:cubicBezTo>
                    <a:pt x="95" y="0"/>
                    <a:pt x="97" y="0"/>
                    <a:pt x="98" y="0"/>
                  </a:cubicBezTo>
                  <a:cubicBezTo>
                    <a:pt x="178" y="44"/>
                    <a:pt x="178" y="44"/>
                    <a:pt x="178" y="44"/>
                  </a:cubicBezTo>
                  <a:cubicBezTo>
                    <a:pt x="187" y="49"/>
                    <a:pt x="192" y="55"/>
                    <a:pt x="192" y="61"/>
                  </a:cubicBezTo>
                  <a:cubicBezTo>
                    <a:pt x="192" y="67"/>
                    <a:pt x="187" y="73"/>
                    <a:pt x="177" y="79"/>
                  </a:cubicBezTo>
                  <a:cubicBezTo>
                    <a:pt x="168" y="84"/>
                    <a:pt x="168" y="84"/>
                    <a:pt x="168" y="84"/>
                  </a:cubicBezTo>
                  <a:cubicBezTo>
                    <a:pt x="168" y="84"/>
                    <a:pt x="168" y="84"/>
                    <a:pt x="168" y="84"/>
                  </a:cubicBezTo>
                  <a:cubicBezTo>
                    <a:pt x="98" y="122"/>
                    <a:pt x="98" y="122"/>
                    <a:pt x="98" y="122"/>
                  </a:cubicBezTo>
                  <a:cubicBezTo>
                    <a:pt x="97" y="123"/>
                    <a:pt x="96" y="123"/>
                    <a:pt x="96" y="123"/>
                  </a:cubicBezTo>
                  <a:close/>
                  <a:moveTo>
                    <a:pt x="96" y="7"/>
                  </a:moveTo>
                  <a:cubicBezTo>
                    <a:pt x="17" y="50"/>
                    <a:pt x="17" y="50"/>
                    <a:pt x="17" y="50"/>
                  </a:cubicBezTo>
                  <a:cubicBezTo>
                    <a:pt x="10" y="54"/>
                    <a:pt x="7" y="58"/>
                    <a:pt x="7" y="61"/>
                  </a:cubicBezTo>
                  <a:cubicBezTo>
                    <a:pt x="7" y="65"/>
                    <a:pt x="11" y="69"/>
                    <a:pt x="18" y="73"/>
                  </a:cubicBezTo>
                  <a:cubicBezTo>
                    <a:pt x="96" y="115"/>
                    <a:pt x="96" y="115"/>
                    <a:pt x="96" y="115"/>
                  </a:cubicBezTo>
                  <a:cubicBezTo>
                    <a:pt x="174" y="73"/>
                    <a:pt x="174" y="73"/>
                    <a:pt x="174" y="73"/>
                  </a:cubicBezTo>
                  <a:cubicBezTo>
                    <a:pt x="181" y="69"/>
                    <a:pt x="185" y="65"/>
                    <a:pt x="185" y="61"/>
                  </a:cubicBezTo>
                  <a:cubicBezTo>
                    <a:pt x="185" y="58"/>
                    <a:pt x="181" y="54"/>
                    <a:pt x="175" y="50"/>
                  </a:cubicBezTo>
                  <a:lnTo>
                    <a:pt x="96" y="7"/>
                  </a:lnTo>
                  <a:close/>
                  <a:moveTo>
                    <a:pt x="166" y="81"/>
                  </a:moveTo>
                  <a:cubicBezTo>
                    <a:pt x="166" y="81"/>
                    <a:pt x="166" y="81"/>
                    <a:pt x="166"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4" name="Freeform 50">
              <a:extLst>
                <a:ext uri="{FF2B5EF4-FFF2-40B4-BE49-F238E27FC236}">
                  <a16:creationId xmlns:a16="http://schemas.microsoft.com/office/drawing/2014/main" id="{85FC281F-FCE1-B665-1E23-C5F4CC78E3D3}"/>
                </a:ext>
              </a:extLst>
            </p:cNvPr>
            <p:cNvSpPr>
              <a:spLocks/>
            </p:cNvSpPr>
            <p:nvPr/>
          </p:nvSpPr>
          <p:spPr bwMode="auto">
            <a:xfrm>
              <a:off x="7481" y="1648"/>
              <a:ext cx="454" cy="278"/>
            </a:xfrm>
            <a:custGeom>
              <a:avLst/>
              <a:gdLst>
                <a:gd name="T0" fmla="*/ 75 w 150"/>
                <a:gd name="T1" fmla="*/ 92 h 92"/>
                <a:gd name="T2" fmla="*/ 75 w 150"/>
                <a:gd name="T3" fmla="*/ 92 h 92"/>
                <a:gd name="T4" fmla="*/ 72 w 150"/>
                <a:gd name="T5" fmla="*/ 90 h 92"/>
                <a:gd name="T6" fmla="*/ 3 w 150"/>
                <a:gd name="T7" fmla="*/ 51 h 92"/>
                <a:gd name="T8" fmla="*/ 0 w 150"/>
                <a:gd name="T9" fmla="*/ 47 h 92"/>
                <a:gd name="T10" fmla="*/ 0 w 150"/>
                <a:gd name="T11" fmla="*/ 33 h 92"/>
                <a:gd name="T12" fmla="*/ 6 w 150"/>
                <a:gd name="T13" fmla="*/ 3 h 92"/>
                <a:gd name="T14" fmla="*/ 11 w 150"/>
                <a:gd name="T15" fmla="*/ 1 h 92"/>
                <a:gd name="T16" fmla="*/ 12 w 150"/>
                <a:gd name="T17" fmla="*/ 6 h 92"/>
                <a:gd name="T18" fmla="*/ 7 w 150"/>
                <a:gd name="T19" fmla="*/ 33 h 92"/>
                <a:gd name="T20" fmla="*/ 7 w 150"/>
                <a:gd name="T21" fmla="*/ 44 h 92"/>
                <a:gd name="T22" fmla="*/ 75 w 150"/>
                <a:gd name="T23" fmla="*/ 81 h 92"/>
                <a:gd name="T24" fmla="*/ 143 w 150"/>
                <a:gd name="T25" fmla="*/ 44 h 92"/>
                <a:gd name="T26" fmla="*/ 143 w 150"/>
                <a:gd name="T27" fmla="*/ 33 h 92"/>
                <a:gd name="T28" fmla="*/ 137 w 150"/>
                <a:gd name="T29" fmla="*/ 6 h 92"/>
                <a:gd name="T30" fmla="*/ 139 w 150"/>
                <a:gd name="T31" fmla="*/ 1 h 92"/>
                <a:gd name="T32" fmla="*/ 144 w 150"/>
                <a:gd name="T33" fmla="*/ 3 h 92"/>
                <a:gd name="T34" fmla="*/ 150 w 150"/>
                <a:gd name="T35" fmla="*/ 33 h 92"/>
                <a:gd name="T36" fmla="*/ 150 w 150"/>
                <a:gd name="T37" fmla="*/ 47 h 92"/>
                <a:gd name="T38" fmla="*/ 147 w 150"/>
                <a:gd name="T39" fmla="*/ 51 h 92"/>
                <a:gd name="T40" fmla="*/ 78 w 150"/>
                <a:gd name="T41" fmla="*/ 90 h 92"/>
                <a:gd name="T42" fmla="*/ 75 w 150"/>
                <a:gd name="T43"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0" h="92">
                  <a:moveTo>
                    <a:pt x="75" y="92"/>
                  </a:moveTo>
                  <a:cubicBezTo>
                    <a:pt x="75" y="92"/>
                    <a:pt x="75" y="92"/>
                    <a:pt x="75" y="92"/>
                  </a:cubicBezTo>
                  <a:cubicBezTo>
                    <a:pt x="73" y="91"/>
                    <a:pt x="72" y="91"/>
                    <a:pt x="72" y="90"/>
                  </a:cubicBezTo>
                  <a:cubicBezTo>
                    <a:pt x="59" y="66"/>
                    <a:pt x="33" y="51"/>
                    <a:pt x="3" y="51"/>
                  </a:cubicBezTo>
                  <a:cubicBezTo>
                    <a:pt x="1" y="51"/>
                    <a:pt x="0" y="49"/>
                    <a:pt x="0" y="47"/>
                  </a:cubicBezTo>
                  <a:cubicBezTo>
                    <a:pt x="0" y="33"/>
                    <a:pt x="0" y="33"/>
                    <a:pt x="0" y="33"/>
                  </a:cubicBezTo>
                  <a:cubicBezTo>
                    <a:pt x="0" y="23"/>
                    <a:pt x="2" y="13"/>
                    <a:pt x="6" y="3"/>
                  </a:cubicBezTo>
                  <a:cubicBezTo>
                    <a:pt x="7" y="1"/>
                    <a:pt x="9" y="0"/>
                    <a:pt x="11" y="1"/>
                  </a:cubicBezTo>
                  <a:cubicBezTo>
                    <a:pt x="12" y="2"/>
                    <a:pt x="13" y="4"/>
                    <a:pt x="12" y="6"/>
                  </a:cubicBezTo>
                  <a:cubicBezTo>
                    <a:pt x="9" y="14"/>
                    <a:pt x="7" y="24"/>
                    <a:pt x="7" y="33"/>
                  </a:cubicBezTo>
                  <a:cubicBezTo>
                    <a:pt x="7" y="44"/>
                    <a:pt x="7" y="44"/>
                    <a:pt x="7" y="44"/>
                  </a:cubicBezTo>
                  <a:cubicBezTo>
                    <a:pt x="35" y="45"/>
                    <a:pt x="61" y="59"/>
                    <a:pt x="75" y="81"/>
                  </a:cubicBezTo>
                  <a:cubicBezTo>
                    <a:pt x="89" y="59"/>
                    <a:pt x="115" y="45"/>
                    <a:pt x="143" y="44"/>
                  </a:cubicBezTo>
                  <a:cubicBezTo>
                    <a:pt x="143" y="33"/>
                    <a:pt x="143" y="33"/>
                    <a:pt x="143" y="33"/>
                  </a:cubicBezTo>
                  <a:cubicBezTo>
                    <a:pt x="143" y="24"/>
                    <a:pt x="141" y="14"/>
                    <a:pt x="137" y="6"/>
                  </a:cubicBezTo>
                  <a:cubicBezTo>
                    <a:pt x="137" y="4"/>
                    <a:pt x="137" y="2"/>
                    <a:pt x="139" y="1"/>
                  </a:cubicBezTo>
                  <a:cubicBezTo>
                    <a:pt x="141" y="0"/>
                    <a:pt x="143" y="1"/>
                    <a:pt x="144" y="3"/>
                  </a:cubicBezTo>
                  <a:cubicBezTo>
                    <a:pt x="148" y="13"/>
                    <a:pt x="150" y="23"/>
                    <a:pt x="150" y="33"/>
                  </a:cubicBezTo>
                  <a:cubicBezTo>
                    <a:pt x="150" y="47"/>
                    <a:pt x="150" y="47"/>
                    <a:pt x="150" y="47"/>
                  </a:cubicBezTo>
                  <a:cubicBezTo>
                    <a:pt x="150" y="49"/>
                    <a:pt x="149" y="51"/>
                    <a:pt x="147" y="51"/>
                  </a:cubicBezTo>
                  <a:cubicBezTo>
                    <a:pt x="117" y="51"/>
                    <a:pt x="90" y="66"/>
                    <a:pt x="78" y="90"/>
                  </a:cubicBezTo>
                  <a:cubicBezTo>
                    <a:pt x="77" y="91"/>
                    <a:pt x="76" y="92"/>
                    <a:pt x="75"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5" name="Freeform 51">
              <a:extLst>
                <a:ext uri="{FF2B5EF4-FFF2-40B4-BE49-F238E27FC236}">
                  <a16:creationId xmlns:a16="http://schemas.microsoft.com/office/drawing/2014/main" id="{9229DEFB-7037-8732-46D0-A3C74A486FD5}"/>
                </a:ext>
              </a:extLst>
            </p:cNvPr>
            <p:cNvSpPr>
              <a:spLocks/>
            </p:cNvSpPr>
            <p:nvPr/>
          </p:nvSpPr>
          <p:spPr bwMode="auto">
            <a:xfrm>
              <a:off x="7542" y="1581"/>
              <a:ext cx="178" cy="345"/>
            </a:xfrm>
            <a:custGeom>
              <a:avLst/>
              <a:gdLst>
                <a:gd name="T0" fmla="*/ 4 w 59"/>
                <a:gd name="T1" fmla="*/ 114 h 114"/>
                <a:gd name="T2" fmla="*/ 0 w 59"/>
                <a:gd name="T3" fmla="*/ 110 h 114"/>
                <a:gd name="T4" fmla="*/ 0 w 59"/>
                <a:gd name="T5" fmla="*/ 35 h 114"/>
                <a:gd name="T6" fmla="*/ 2 w 59"/>
                <a:gd name="T7" fmla="*/ 32 h 114"/>
                <a:gd name="T8" fmla="*/ 53 w 59"/>
                <a:gd name="T9" fmla="*/ 1 h 114"/>
                <a:gd name="T10" fmla="*/ 58 w 59"/>
                <a:gd name="T11" fmla="*/ 2 h 114"/>
                <a:gd name="T12" fmla="*/ 57 w 59"/>
                <a:gd name="T13" fmla="*/ 7 h 114"/>
                <a:gd name="T14" fmla="*/ 7 w 59"/>
                <a:gd name="T15" fmla="*/ 37 h 114"/>
                <a:gd name="T16" fmla="*/ 7 w 59"/>
                <a:gd name="T17" fmla="*/ 110 h 114"/>
                <a:gd name="T18" fmla="*/ 4 w 59"/>
                <a:gd name="T1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114">
                  <a:moveTo>
                    <a:pt x="4" y="114"/>
                  </a:moveTo>
                  <a:cubicBezTo>
                    <a:pt x="2" y="114"/>
                    <a:pt x="0" y="112"/>
                    <a:pt x="0" y="110"/>
                  </a:cubicBezTo>
                  <a:cubicBezTo>
                    <a:pt x="0" y="35"/>
                    <a:pt x="0" y="35"/>
                    <a:pt x="0" y="35"/>
                  </a:cubicBezTo>
                  <a:cubicBezTo>
                    <a:pt x="0" y="34"/>
                    <a:pt x="1" y="33"/>
                    <a:pt x="2" y="32"/>
                  </a:cubicBezTo>
                  <a:cubicBezTo>
                    <a:pt x="53" y="1"/>
                    <a:pt x="53" y="1"/>
                    <a:pt x="53" y="1"/>
                  </a:cubicBezTo>
                  <a:cubicBezTo>
                    <a:pt x="55" y="0"/>
                    <a:pt x="57" y="1"/>
                    <a:pt x="58" y="2"/>
                  </a:cubicBezTo>
                  <a:cubicBezTo>
                    <a:pt x="59" y="4"/>
                    <a:pt x="58" y="6"/>
                    <a:pt x="57" y="7"/>
                  </a:cubicBezTo>
                  <a:cubicBezTo>
                    <a:pt x="7" y="37"/>
                    <a:pt x="7" y="37"/>
                    <a:pt x="7" y="37"/>
                  </a:cubicBezTo>
                  <a:cubicBezTo>
                    <a:pt x="7" y="110"/>
                    <a:pt x="7" y="110"/>
                    <a:pt x="7" y="110"/>
                  </a:cubicBezTo>
                  <a:cubicBezTo>
                    <a:pt x="7" y="112"/>
                    <a:pt x="6" y="114"/>
                    <a:pt x="4"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64" name="Group 377" title="Nurse Male icon">
            <a:extLst>
              <a:ext uri="{FF2B5EF4-FFF2-40B4-BE49-F238E27FC236}">
                <a16:creationId xmlns:a16="http://schemas.microsoft.com/office/drawing/2014/main" id="{86B7D42D-813A-3DB6-B4F0-09BF0B34E089}"/>
              </a:ext>
            </a:extLst>
          </p:cNvPr>
          <p:cNvGrpSpPr>
            <a:grpSpLocks noChangeAspect="1"/>
          </p:cNvGrpSpPr>
          <p:nvPr/>
        </p:nvGrpSpPr>
        <p:grpSpPr bwMode="auto">
          <a:xfrm>
            <a:off x="10199349" y="2204766"/>
            <a:ext cx="535517" cy="597958"/>
            <a:chOff x="3640" y="5581"/>
            <a:chExt cx="506" cy="565"/>
          </a:xfrm>
          <a:solidFill>
            <a:schemeClr val="accent1"/>
          </a:solidFill>
        </p:grpSpPr>
        <p:sp>
          <p:nvSpPr>
            <p:cNvPr id="65" name="Freeform 378">
              <a:extLst>
                <a:ext uri="{FF2B5EF4-FFF2-40B4-BE49-F238E27FC236}">
                  <a16:creationId xmlns:a16="http://schemas.microsoft.com/office/drawing/2014/main" id="{AE40B3A4-ACCA-5F8D-675A-BD211080EBD9}"/>
                </a:ext>
              </a:extLst>
            </p:cNvPr>
            <p:cNvSpPr>
              <a:spLocks noEditPoints="1"/>
            </p:cNvSpPr>
            <p:nvPr/>
          </p:nvSpPr>
          <p:spPr bwMode="auto">
            <a:xfrm>
              <a:off x="3781" y="5640"/>
              <a:ext cx="224" cy="224"/>
            </a:xfrm>
            <a:custGeom>
              <a:avLst/>
              <a:gdLst>
                <a:gd name="T0" fmla="*/ 38 w 76"/>
                <a:gd name="T1" fmla="*/ 76 h 76"/>
                <a:gd name="T2" fmla="*/ 8 w 76"/>
                <a:gd name="T3" fmla="*/ 47 h 76"/>
                <a:gd name="T4" fmla="*/ 0 w 76"/>
                <a:gd name="T5" fmla="*/ 31 h 76"/>
                <a:gd name="T6" fmla="*/ 11 w 76"/>
                <a:gd name="T7" fmla="*/ 18 h 76"/>
                <a:gd name="T8" fmla="*/ 42 w 76"/>
                <a:gd name="T9" fmla="*/ 2 h 76"/>
                <a:gd name="T10" fmla="*/ 46 w 76"/>
                <a:gd name="T11" fmla="*/ 1 h 76"/>
                <a:gd name="T12" fmla="*/ 48 w 76"/>
                <a:gd name="T13" fmla="*/ 3 h 76"/>
                <a:gd name="T14" fmla="*/ 66 w 76"/>
                <a:gd name="T15" fmla="*/ 18 h 76"/>
                <a:gd name="T16" fmla="*/ 76 w 76"/>
                <a:gd name="T17" fmla="*/ 31 h 76"/>
                <a:gd name="T18" fmla="*/ 69 w 76"/>
                <a:gd name="T19" fmla="*/ 47 h 76"/>
                <a:gd name="T20" fmla="*/ 38 w 76"/>
                <a:gd name="T21" fmla="*/ 76 h 76"/>
                <a:gd name="T22" fmla="*/ 12 w 76"/>
                <a:gd name="T23" fmla="*/ 42 h 76"/>
                <a:gd name="T24" fmla="*/ 14 w 76"/>
                <a:gd name="T25" fmla="*/ 44 h 76"/>
                <a:gd name="T26" fmla="*/ 38 w 76"/>
                <a:gd name="T27" fmla="*/ 69 h 76"/>
                <a:gd name="T28" fmla="*/ 62 w 76"/>
                <a:gd name="T29" fmla="*/ 44 h 76"/>
                <a:gd name="T30" fmla="*/ 64 w 76"/>
                <a:gd name="T31" fmla="*/ 42 h 76"/>
                <a:gd name="T32" fmla="*/ 69 w 76"/>
                <a:gd name="T33" fmla="*/ 31 h 76"/>
                <a:gd name="T34" fmla="*/ 66 w 76"/>
                <a:gd name="T35" fmla="*/ 24 h 76"/>
                <a:gd name="T36" fmla="*/ 44 w 76"/>
                <a:gd name="T37" fmla="*/ 10 h 76"/>
                <a:gd name="T38" fmla="*/ 11 w 76"/>
                <a:gd name="T39" fmla="*/ 24 h 76"/>
                <a:gd name="T40" fmla="*/ 7 w 76"/>
                <a:gd name="T41" fmla="*/ 31 h 76"/>
                <a:gd name="T42" fmla="*/ 12 w 76"/>
                <a:gd name="T43" fmla="*/ 42 h 76"/>
                <a:gd name="T44" fmla="*/ 12 w 76"/>
                <a:gd name="T45" fmla="*/ 42 h 76"/>
                <a:gd name="T46" fmla="*/ 12 w 76"/>
                <a:gd name="T47" fmla="*/ 42 h 76"/>
                <a:gd name="T48" fmla="*/ 66 w 76"/>
                <a:gd name="T49" fmla="*/ 42 h 76"/>
                <a:gd name="T50" fmla="*/ 66 w 76"/>
                <a:gd name="T51" fmla="*/ 42 h 76"/>
                <a:gd name="T52" fmla="*/ 66 w 76"/>
                <a:gd name="T53" fmla="*/ 42 h 76"/>
                <a:gd name="T54" fmla="*/ 11 w 76"/>
                <a:gd name="T55" fmla="*/ 42 h 76"/>
                <a:gd name="T56" fmla="*/ 11 w 76"/>
                <a:gd name="T57" fmla="*/ 42 h 76"/>
                <a:gd name="T58" fmla="*/ 11 w 76"/>
                <a:gd name="T59" fmla="*/ 42 h 76"/>
                <a:gd name="T60" fmla="*/ 66 w 76"/>
                <a:gd name="T61" fmla="*/ 42 h 76"/>
                <a:gd name="T62" fmla="*/ 66 w 76"/>
                <a:gd name="T63" fmla="*/ 42 h 76"/>
                <a:gd name="T64" fmla="*/ 66 w 76"/>
                <a:gd name="T65" fmla="*/ 42 h 76"/>
                <a:gd name="T66" fmla="*/ 11 w 76"/>
                <a:gd name="T67" fmla="*/ 42 h 76"/>
                <a:gd name="T68" fmla="*/ 11 w 76"/>
                <a:gd name="T69" fmla="*/ 42 h 76"/>
                <a:gd name="T70" fmla="*/ 11 w 76"/>
                <a:gd name="T71" fmla="*/ 4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76">
                  <a:moveTo>
                    <a:pt x="38" y="76"/>
                  </a:moveTo>
                  <a:cubicBezTo>
                    <a:pt x="26" y="76"/>
                    <a:pt x="14" y="65"/>
                    <a:pt x="8" y="47"/>
                  </a:cubicBezTo>
                  <a:cubicBezTo>
                    <a:pt x="4" y="44"/>
                    <a:pt x="0" y="37"/>
                    <a:pt x="0" y="31"/>
                  </a:cubicBezTo>
                  <a:cubicBezTo>
                    <a:pt x="0" y="22"/>
                    <a:pt x="4" y="18"/>
                    <a:pt x="11" y="18"/>
                  </a:cubicBezTo>
                  <a:cubicBezTo>
                    <a:pt x="29" y="18"/>
                    <a:pt x="42" y="2"/>
                    <a:pt x="42" y="2"/>
                  </a:cubicBezTo>
                  <a:cubicBezTo>
                    <a:pt x="43" y="1"/>
                    <a:pt x="44" y="0"/>
                    <a:pt x="46" y="1"/>
                  </a:cubicBezTo>
                  <a:cubicBezTo>
                    <a:pt x="47" y="1"/>
                    <a:pt x="48" y="1"/>
                    <a:pt x="48" y="3"/>
                  </a:cubicBezTo>
                  <a:cubicBezTo>
                    <a:pt x="48" y="3"/>
                    <a:pt x="54" y="18"/>
                    <a:pt x="66" y="18"/>
                  </a:cubicBezTo>
                  <a:cubicBezTo>
                    <a:pt x="72" y="18"/>
                    <a:pt x="76" y="22"/>
                    <a:pt x="76" y="31"/>
                  </a:cubicBezTo>
                  <a:cubicBezTo>
                    <a:pt x="76" y="37"/>
                    <a:pt x="72" y="44"/>
                    <a:pt x="69" y="47"/>
                  </a:cubicBezTo>
                  <a:cubicBezTo>
                    <a:pt x="62" y="65"/>
                    <a:pt x="50" y="76"/>
                    <a:pt x="38" y="76"/>
                  </a:cubicBezTo>
                  <a:close/>
                  <a:moveTo>
                    <a:pt x="12" y="42"/>
                  </a:moveTo>
                  <a:cubicBezTo>
                    <a:pt x="13" y="42"/>
                    <a:pt x="14" y="43"/>
                    <a:pt x="14" y="44"/>
                  </a:cubicBezTo>
                  <a:cubicBezTo>
                    <a:pt x="19" y="59"/>
                    <a:pt x="29" y="69"/>
                    <a:pt x="38" y="69"/>
                  </a:cubicBezTo>
                  <a:cubicBezTo>
                    <a:pt x="47" y="69"/>
                    <a:pt x="57" y="59"/>
                    <a:pt x="62" y="44"/>
                  </a:cubicBezTo>
                  <a:cubicBezTo>
                    <a:pt x="63" y="43"/>
                    <a:pt x="63" y="42"/>
                    <a:pt x="64" y="42"/>
                  </a:cubicBezTo>
                  <a:cubicBezTo>
                    <a:pt x="65" y="41"/>
                    <a:pt x="69" y="36"/>
                    <a:pt x="69" y="31"/>
                  </a:cubicBezTo>
                  <a:cubicBezTo>
                    <a:pt x="69" y="25"/>
                    <a:pt x="68" y="24"/>
                    <a:pt x="66" y="24"/>
                  </a:cubicBezTo>
                  <a:cubicBezTo>
                    <a:pt x="55" y="24"/>
                    <a:pt x="48" y="16"/>
                    <a:pt x="44" y="10"/>
                  </a:cubicBezTo>
                  <a:cubicBezTo>
                    <a:pt x="39" y="15"/>
                    <a:pt x="27" y="24"/>
                    <a:pt x="11" y="24"/>
                  </a:cubicBezTo>
                  <a:cubicBezTo>
                    <a:pt x="8" y="24"/>
                    <a:pt x="7" y="25"/>
                    <a:pt x="7" y="31"/>
                  </a:cubicBezTo>
                  <a:cubicBezTo>
                    <a:pt x="7" y="36"/>
                    <a:pt x="11" y="41"/>
                    <a:pt x="12" y="42"/>
                  </a:cubicBezTo>
                  <a:close/>
                  <a:moveTo>
                    <a:pt x="12" y="42"/>
                  </a:moveTo>
                  <a:cubicBezTo>
                    <a:pt x="12" y="42"/>
                    <a:pt x="12" y="42"/>
                    <a:pt x="12" y="42"/>
                  </a:cubicBezTo>
                  <a:close/>
                  <a:moveTo>
                    <a:pt x="66" y="42"/>
                  </a:moveTo>
                  <a:cubicBezTo>
                    <a:pt x="66" y="42"/>
                    <a:pt x="66" y="42"/>
                    <a:pt x="66" y="42"/>
                  </a:cubicBezTo>
                  <a:cubicBezTo>
                    <a:pt x="66" y="42"/>
                    <a:pt x="66" y="42"/>
                    <a:pt x="66" y="42"/>
                  </a:cubicBezTo>
                  <a:close/>
                  <a:moveTo>
                    <a:pt x="11" y="42"/>
                  </a:moveTo>
                  <a:cubicBezTo>
                    <a:pt x="11" y="42"/>
                    <a:pt x="11" y="42"/>
                    <a:pt x="11" y="42"/>
                  </a:cubicBezTo>
                  <a:cubicBezTo>
                    <a:pt x="11" y="42"/>
                    <a:pt x="11" y="42"/>
                    <a:pt x="11" y="42"/>
                  </a:cubicBezTo>
                  <a:close/>
                  <a:moveTo>
                    <a:pt x="66" y="42"/>
                  </a:moveTo>
                  <a:cubicBezTo>
                    <a:pt x="66" y="42"/>
                    <a:pt x="66" y="42"/>
                    <a:pt x="66" y="42"/>
                  </a:cubicBezTo>
                  <a:cubicBezTo>
                    <a:pt x="66" y="42"/>
                    <a:pt x="66" y="42"/>
                    <a:pt x="66" y="42"/>
                  </a:cubicBezTo>
                  <a:close/>
                  <a:moveTo>
                    <a:pt x="11" y="42"/>
                  </a:moveTo>
                  <a:cubicBezTo>
                    <a:pt x="11" y="42"/>
                    <a:pt x="11" y="42"/>
                    <a:pt x="11" y="42"/>
                  </a:cubicBezTo>
                  <a:cubicBezTo>
                    <a:pt x="11" y="42"/>
                    <a:pt x="11" y="42"/>
                    <a:pt x="11"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6" name="Freeform 379">
              <a:extLst>
                <a:ext uri="{FF2B5EF4-FFF2-40B4-BE49-F238E27FC236}">
                  <a16:creationId xmlns:a16="http://schemas.microsoft.com/office/drawing/2014/main" id="{369A6107-D2BC-6C07-32A4-DA9D378764EF}"/>
                </a:ext>
              </a:extLst>
            </p:cNvPr>
            <p:cNvSpPr>
              <a:spLocks/>
            </p:cNvSpPr>
            <p:nvPr/>
          </p:nvSpPr>
          <p:spPr bwMode="auto">
            <a:xfrm>
              <a:off x="3781" y="5581"/>
              <a:ext cx="224" cy="141"/>
            </a:xfrm>
            <a:custGeom>
              <a:avLst/>
              <a:gdLst>
                <a:gd name="T0" fmla="*/ 72 w 76"/>
                <a:gd name="T1" fmla="*/ 48 h 48"/>
                <a:gd name="T2" fmla="*/ 69 w 76"/>
                <a:gd name="T3" fmla="*/ 44 h 48"/>
                <a:gd name="T4" fmla="*/ 38 w 76"/>
                <a:gd name="T5" fmla="*/ 7 h 48"/>
                <a:gd name="T6" fmla="*/ 7 w 76"/>
                <a:gd name="T7" fmla="*/ 44 h 48"/>
                <a:gd name="T8" fmla="*/ 4 w 76"/>
                <a:gd name="T9" fmla="*/ 48 h 48"/>
                <a:gd name="T10" fmla="*/ 0 w 76"/>
                <a:gd name="T11" fmla="*/ 44 h 48"/>
                <a:gd name="T12" fmla="*/ 38 w 76"/>
                <a:gd name="T13" fmla="*/ 0 h 48"/>
                <a:gd name="T14" fmla="*/ 76 w 76"/>
                <a:gd name="T15" fmla="*/ 44 h 48"/>
                <a:gd name="T16" fmla="*/ 72 w 76"/>
                <a:gd name="T17"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48">
                  <a:moveTo>
                    <a:pt x="72" y="48"/>
                  </a:moveTo>
                  <a:cubicBezTo>
                    <a:pt x="71" y="48"/>
                    <a:pt x="69" y="46"/>
                    <a:pt x="69" y="44"/>
                  </a:cubicBezTo>
                  <a:cubicBezTo>
                    <a:pt x="69" y="33"/>
                    <a:pt x="66" y="7"/>
                    <a:pt x="38" y="7"/>
                  </a:cubicBezTo>
                  <a:cubicBezTo>
                    <a:pt x="10" y="7"/>
                    <a:pt x="7" y="33"/>
                    <a:pt x="7" y="44"/>
                  </a:cubicBezTo>
                  <a:cubicBezTo>
                    <a:pt x="7" y="46"/>
                    <a:pt x="6" y="48"/>
                    <a:pt x="4" y="48"/>
                  </a:cubicBezTo>
                  <a:cubicBezTo>
                    <a:pt x="2" y="48"/>
                    <a:pt x="0" y="46"/>
                    <a:pt x="0" y="44"/>
                  </a:cubicBezTo>
                  <a:cubicBezTo>
                    <a:pt x="0" y="17"/>
                    <a:pt x="15" y="0"/>
                    <a:pt x="38" y="0"/>
                  </a:cubicBezTo>
                  <a:cubicBezTo>
                    <a:pt x="62" y="0"/>
                    <a:pt x="76" y="17"/>
                    <a:pt x="76" y="44"/>
                  </a:cubicBezTo>
                  <a:cubicBezTo>
                    <a:pt x="76" y="46"/>
                    <a:pt x="74" y="48"/>
                    <a:pt x="72"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7" name="Freeform 380">
              <a:extLst>
                <a:ext uri="{FF2B5EF4-FFF2-40B4-BE49-F238E27FC236}">
                  <a16:creationId xmlns:a16="http://schemas.microsoft.com/office/drawing/2014/main" id="{566E04DE-B0C6-2F7B-691C-387E48D5B551}"/>
                </a:ext>
              </a:extLst>
            </p:cNvPr>
            <p:cNvSpPr>
              <a:spLocks/>
            </p:cNvSpPr>
            <p:nvPr/>
          </p:nvSpPr>
          <p:spPr bwMode="auto">
            <a:xfrm>
              <a:off x="3802" y="5802"/>
              <a:ext cx="41" cy="91"/>
            </a:xfrm>
            <a:custGeom>
              <a:avLst/>
              <a:gdLst>
                <a:gd name="T0" fmla="*/ 4 w 14"/>
                <a:gd name="T1" fmla="*/ 31 h 31"/>
                <a:gd name="T2" fmla="*/ 2 w 14"/>
                <a:gd name="T3" fmla="*/ 30 h 31"/>
                <a:gd name="T4" fmla="*/ 2 w 14"/>
                <a:gd name="T5" fmla="*/ 25 h 31"/>
                <a:gd name="T6" fmla="*/ 7 w 14"/>
                <a:gd name="T7" fmla="*/ 11 h 31"/>
                <a:gd name="T8" fmla="*/ 7 w 14"/>
                <a:gd name="T9" fmla="*/ 4 h 31"/>
                <a:gd name="T10" fmla="*/ 11 w 14"/>
                <a:gd name="T11" fmla="*/ 0 h 31"/>
                <a:gd name="T12" fmla="*/ 14 w 14"/>
                <a:gd name="T13" fmla="*/ 4 h 31"/>
                <a:gd name="T14" fmla="*/ 14 w 14"/>
                <a:gd name="T15" fmla="*/ 11 h 31"/>
                <a:gd name="T16" fmla="*/ 6 w 14"/>
                <a:gd name="T17" fmla="*/ 30 h 31"/>
                <a:gd name="T18" fmla="*/ 4 w 14"/>
                <a:gd name="T1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31">
                  <a:moveTo>
                    <a:pt x="4" y="31"/>
                  </a:moveTo>
                  <a:cubicBezTo>
                    <a:pt x="3" y="31"/>
                    <a:pt x="2" y="30"/>
                    <a:pt x="2" y="30"/>
                  </a:cubicBezTo>
                  <a:cubicBezTo>
                    <a:pt x="0" y="28"/>
                    <a:pt x="0" y="26"/>
                    <a:pt x="2" y="25"/>
                  </a:cubicBezTo>
                  <a:cubicBezTo>
                    <a:pt x="2" y="25"/>
                    <a:pt x="7" y="19"/>
                    <a:pt x="7" y="11"/>
                  </a:cubicBezTo>
                  <a:cubicBezTo>
                    <a:pt x="7" y="4"/>
                    <a:pt x="7" y="4"/>
                    <a:pt x="7" y="4"/>
                  </a:cubicBezTo>
                  <a:cubicBezTo>
                    <a:pt x="7" y="2"/>
                    <a:pt x="9" y="0"/>
                    <a:pt x="11" y="0"/>
                  </a:cubicBezTo>
                  <a:cubicBezTo>
                    <a:pt x="12" y="0"/>
                    <a:pt x="14" y="2"/>
                    <a:pt x="14" y="4"/>
                  </a:cubicBezTo>
                  <a:cubicBezTo>
                    <a:pt x="14" y="11"/>
                    <a:pt x="14" y="11"/>
                    <a:pt x="14" y="11"/>
                  </a:cubicBezTo>
                  <a:cubicBezTo>
                    <a:pt x="14" y="22"/>
                    <a:pt x="7" y="29"/>
                    <a:pt x="6" y="30"/>
                  </a:cubicBezTo>
                  <a:cubicBezTo>
                    <a:pt x="6" y="30"/>
                    <a:pt x="5" y="31"/>
                    <a:pt x="4"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8" name="Freeform 381">
              <a:extLst>
                <a:ext uri="{FF2B5EF4-FFF2-40B4-BE49-F238E27FC236}">
                  <a16:creationId xmlns:a16="http://schemas.microsoft.com/office/drawing/2014/main" id="{56B7C2C2-178F-AE27-7F1D-1E84A1EA71F6}"/>
                </a:ext>
              </a:extLst>
            </p:cNvPr>
            <p:cNvSpPr>
              <a:spLocks/>
            </p:cNvSpPr>
            <p:nvPr/>
          </p:nvSpPr>
          <p:spPr bwMode="auto">
            <a:xfrm>
              <a:off x="3943" y="5802"/>
              <a:ext cx="41" cy="91"/>
            </a:xfrm>
            <a:custGeom>
              <a:avLst/>
              <a:gdLst>
                <a:gd name="T0" fmla="*/ 11 w 14"/>
                <a:gd name="T1" fmla="*/ 31 h 31"/>
                <a:gd name="T2" fmla="*/ 8 w 14"/>
                <a:gd name="T3" fmla="*/ 30 h 31"/>
                <a:gd name="T4" fmla="*/ 0 w 14"/>
                <a:gd name="T5" fmla="*/ 11 h 31"/>
                <a:gd name="T6" fmla="*/ 0 w 14"/>
                <a:gd name="T7" fmla="*/ 4 h 31"/>
                <a:gd name="T8" fmla="*/ 4 w 14"/>
                <a:gd name="T9" fmla="*/ 0 h 31"/>
                <a:gd name="T10" fmla="*/ 7 w 14"/>
                <a:gd name="T11" fmla="*/ 4 h 31"/>
                <a:gd name="T12" fmla="*/ 7 w 14"/>
                <a:gd name="T13" fmla="*/ 11 h 31"/>
                <a:gd name="T14" fmla="*/ 13 w 14"/>
                <a:gd name="T15" fmla="*/ 25 h 31"/>
                <a:gd name="T16" fmla="*/ 13 w 14"/>
                <a:gd name="T17" fmla="*/ 30 h 31"/>
                <a:gd name="T18" fmla="*/ 11 w 14"/>
                <a:gd name="T1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31">
                  <a:moveTo>
                    <a:pt x="11" y="31"/>
                  </a:moveTo>
                  <a:cubicBezTo>
                    <a:pt x="10" y="31"/>
                    <a:pt x="9" y="30"/>
                    <a:pt x="8" y="30"/>
                  </a:cubicBezTo>
                  <a:cubicBezTo>
                    <a:pt x="8" y="29"/>
                    <a:pt x="0" y="22"/>
                    <a:pt x="0" y="11"/>
                  </a:cubicBezTo>
                  <a:cubicBezTo>
                    <a:pt x="0" y="4"/>
                    <a:pt x="0" y="4"/>
                    <a:pt x="0" y="4"/>
                  </a:cubicBezTo>
                  <a:cubicBezTo>
                    <a:pt x="0" y="2"/>
                    <a:pt x="2" y="0"/>
                    <a:pt x="4" y="0"/>
                  </a:cubicBezTo>
                  <a:cubicBezTo>
                    <a:pt x="6" y="0"/>
                    <a:pt x="7" y="2"/>
                    <a:pt x="7" y="4"/>
                  </a:cubicBezTo>
                  <a:cubicBezTo>
                    <a:pt x="7" y="11"/>
                    <a:pt x="7" y="11"/>
                    <a:pt x="7" y="11"/>
                  </a:cubicBezTo>
                  <a:cubicBezTo>
                    <a:pt x="7" y="19"/>
                    <a:pt x="13" y="25"/>
                    <a:pt x="13" y="25"/>
                  </a:cubicBezTo>
                  <a:cubicBezTo>
                    <a:pt x="14" y="26"/>
                    <a:pt x="14" y="28"/>
                    <a:pt x="13" y="30"/>
                  </a:cubicBezTo>
                  <a:cubicBezTo>
                    <a:pt x="12" y="30"/>
                    <a:pt x="11" y="31"/>
                    <a:pt x="1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9" name="Freeform 382">
              <a:extLst>
                <a:ext uri="{FF2B5EF4-FFF2-40B4-BE49-F238E27FC236}">
                  <a16:creationId xmlns:a16="http://schemas.microsoft.com/office/drawing/2014/main" id="{332A5A81-6A30-E808-1F27-7571D20126BD}"/>
                </a:ext>
              </a:extLst>
            </p:cNvPr>
            <p:cNvSpPr>
              <a:spLocks/>
            </p:cNvSpPr>
            <p:nvPr/>
          </p:nvSpPr>
          <p:spPr bwMode="auto">
            <a:xfrm>
              <a:off x="3640" y="5872"/>
              <a:ext cx="506" cy="274"/>
            </a:xfrm>
            <a:custGeom>
              <a:avLst/>
              <a:gdLst>
                <a:gd name="T0" fmla="*/ 86 w 172"/>
                <a:gd name="T1" fmla="*/ 93 h 93"/>
                <a:gd name="T2" fmla="*/ 30 w 172"/>
                <a:gd name="T3" fmla="*/ 83 h 93"/>
                <a:gd name="T4" fmla="*/ 0 w 172"/>
                <a:gd name="T5" fmla="*/ 66 h 93"/>
                <a:gd name="T6" fmla="*/ 58 w 172"/>
                <a:gd name="T7" fmla="*/ 0 h 93"/>
                <a:gd name="T8" fmla="*/ 60 w 172"/>
                <a:gd name="T9" fmla="*/ 7 h 93"/>
                <a:gd name="T10" fmla="*/ 7 w 172"/>
                <a:gd name="T11" fmla="*/ 66 h 93"/>
                <a:gd name="T12" fmla="*/ 32 w 172"/>
                <a:gd name="T13" fmla="*/ 76 h 93"/>
                <a:gd name="T14" fmla="*/ 34 w 172"/>
                <a:gd name="T15" fmla="*/ 77 h 93"/>
                <a:gd name="T16" fmla="*/ 86 w 172"/>
                <a:gd name="T17" fmla="*/ 86 h 93"/>
                <a:gd name="T18" fmla="*/ 137 w 172"/>
                <a:gd name="T19" fmla="*/ 77 h 93"/>
                <a:gd name="T20" fmla="*/ 140 w 172"/>
                <a:gd name="T21" fmla="*/ 76 h 93"/>
                <a:gd name="T22" fmla="*/ 165 w 172"/>
                <a:gd name="T23" fmla="*/ 66 h 93"/>
                <a:gd name="T24" fmla="*/ 113 w 172"/>
                <a:gd name="T25" fmla="*/ 7 h 93"/>
                <a:gd name="T26" fmla="*/ 114 w 172"/>
                <a:gd name="T27" fmla="*/ 0 h 93"/>
                <a:gd name="T28" fmla="*/ 172 w 172"/>
                <a:gd name="T29" fmla="*/ 66 h 93"/>
                <a:gd name="T30" fmla="*/ 142 w 172"/>
                <a:gd name="T31" fmla="*/ 83 h 93"/>
                <a:gd name="T32" fmla="*/ 86 w 172"/>
                <a:gd name="T33" fmla="*/ 9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2" h="93">
                  <a:moveTo>
                    <a:pt x="86" y="93"/>
                  </a:moveTo>
                  <a:cubicBezTo>
                    <a:pt x="72" y="93"/>
                    <a:pt x="39" y="92"/>
                    <a:pt x="30" y="83"/>
                  </a:cubicBezTo>
                  <a:cubicBezTo>
                    <a:pt x="21" y="82"/>
                    <a:pt x="0" y="80"/>
                    <a:pt x="0" y="66"/>
                  </a:cubicBezTo>
                  <a:cubicBezTo>
                    <a:pt x="0" y="41"/>
                    <a:pt x="16" y="9"/>
                    <a:pt x="58" y="0"/>
                  </a:cubicBezTo>
                  <a:cubicBezTo>
                    <a:pt x="60" y="7"/>
                    <a:pt x="60" y="7"/>
                    <a:pt x="60" y="7"/>
                  </a:cubicBezTo>
                  <a:cubicBezTo>
                    <a:pt x="21" y="15"/>
                    <a:pt x="7" y="44"/>
                    <a:pt x="7" y="66"/>
                  </a:cubicBezTo>
                  <a:cubicBezTo>
                    <a:pt x="7" y="71"/>
                    <a:pt x="15" y="75"/>
                    <a:pt x="32" y="76"/>
                  </a:cubicBezTo>
                  <a:cubicBezTo>
                    <a:pt x="33" y="76"/>
                    <a:pt x="34" y="76"/>
                    <a:pt x="34" y="77"/>
                  </a:cubicBezTo>
                  <a:cubicBezTo>
                    <a:pt x="38" y="83"/>
                    <a:pt x="63" y="86"/>
                    <a:pt x="86" y="86"/>
                  </a:cubicBezTo>
                  <a:cubicBezTo>
                    <a:pt x="108" y="86"/>
                    <a:pt x="133" y="83"/>
                    <a:pt x="137" y="77"/>
                  </a:cubicBezTo>
                  <a:cubicBezTo>
                    <a:pt x="138" y="76"/>
                    <a:pt x="139" y="76"/>
                    <a:pt x="140" y="76"/>
                  </a:cubicBezTo>
                  <a:cubicBezTo>
                    <a:pt x="156" y="75"/>
                    <a:pt x="165" y="71"/>
                    <a:pt x="165" y="66"/>
                  </a:cubicBezTo>
                  <a:cubicBezTo>
                    <a:pt x="165" y="44"/>
                    <a:pt x="151" y="15"/>
                    <a:pt x="113" y="7"/>
                  </a:cubicBezTo>
                  <a:cubicBezTo>
                    <a:pt x="114" y="0"/>
                    <a:pt x="114" y="0"/>
                    <a:pt x="114" y="0"/>
                  </a:cubicBezTo>
                  <a:cubicBezTo>
                    <a:pt x="157" y="10"/>
                    <a:pt x="172" y="41"/>
                    <a:pt x="172" y="66"/>
                  </a:cubicBezTo>
                  <a:cubicBezTo>
                    <a:pt x="172" y="80"/>
                    <a:pt x="151" y="82"/>
                    <a:pt x="142" y="83"/>
                  </a:cubicBezTo>
                  <a:cubicBezTo>
                    <a:pt x="133" y="92"/>
                    <a:pt x="100" y="93"/>
                    <a:pt x="86"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0" name="Freeform 383">
              <a:extLst>
                <a:ext uri="{FF2B5EF4-FFF2-40B4-BE49-F238E27FC236}">
                  <a16:creationId xmlns:a16="http://schemas.microsoft.com/office/drawing/2014/main" id="{C171F967-2B01-4ED3-B045-64E25613A510}"/>
                </a:ext>
              </a:extLst>
            </p:cNvPr>
            <p:cNvSpPr>
              <a:spLocks/>
            </p:cNvSpPr>
            <p:nvPr/>
          </p:nvSpPr>
          <p:spPr bwMode="auto">
            <a:xfrm>
              <a:off x="3722" y="5984"/>
              <a:ext cx="21" cy="133"/>
            </a:xfrm>
            <a:custGeom>
              <a:avLst/>
              <a:gdLst>
                <a:gd name="T0" fmla="*/ 3 w 7"/>
                <a:gd name="T1" fmla="*/ 45 h 45"/>
                <a:gd name="T2" fmla="*/ 0 w 7"/>
                <a:gd name="T3" fmla="*/ 41 h 45"/>
                <a:gd name="T4" fmla="*/ 0 w 7"/>
                <a:gd name="T5" fmla="*/ 4 h 45"/>
                <a:gd name="T6" fmla="*/ 3 w 7"/>
                <a:gd name="T7" fmla="*/ 0 h 45"/>
                <a:gd name="T8" fmla="*/ 7 w 7"/>
                <a:gd name="T9" fmla="*/ 4 h 45"/>
                <a:gd name="T10" fmla="*/ 7 w 7"/>
                <a:gd name="T11" fmla="*/ 41 h 45"/>
                <a:gd name="T12" fmla="*/ 3 w 7"/>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 h="45">
                  <a:moveTo>
                    <a:pt x="3" y="45"/>
                  </a:moveTo>
                  <a:cubicBezTo>
                    <a:pt x="1" y="45"/>
                    <a:pt x="0" y="43"/>
                    <a:pt x="0" y="41"/>
                  </a:cubicBezTo>
                  <a:cubicBezTo>
                    <a:pt x="0" y="4"/>
                    <a:pt x="0" y="4"/>
                    <a:pt x="0" y="4"/>
                  </a:cubicBezTo>
                  <a:cubicBezTo>
                    <a:pt x="0" y="2"/>
                    <a:pt x="1" y="0"/>
                    <a:pt x="3" y="0"/>
                  </a:cubicBezTo>
                  <a:cubicBezTo>
                    <a:pt x="5" y="0"/>
                    <a:pt x="7" y="2"/>
                    <a:pt x="7" y="4"/>
                  </a:cubicBezTo>
                  <a:cubicBezTo>
                    <a:pt x="7" y="41"/>
                    <a:pt x="7" y="41"/>
                    <a:pt x="7" y="41"/>
                  </a:cubicBezTo>
                  <a:cubicBezTo>
                    <a:pt x="7" y="43"/>
                    <a:pt x="5" y="45"/>
                    <a:pt x="3"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1" name="Freeform 384">
              <a:extLst>
                <a:ext uri="{FF2B5EF4-FFF2-40B4-BE49-F238E27FC236}">
                  <a16:creationId xmlns:a16="http://schemas.microsoft.com/office/drawing/2014/main" id="{8AFE5F93-6547-2192-FA2F-622ABB72A86E}"/>
                </a:ext>
              </a:extLst>
            </p:cNvPr>
            <p:cNvSpPr>
              <a:spLocks/>
            </p:cNvSpPr>
            <p:nvPr/>
          </p:nvSpPr>
          <p:spPr bwMode="auto">
            <a:xfrm>
              <a:off x="4046" y="5984"/>
              <a:ext cx="18" cy="133"/>
            </a:xfrm>
            <a:custGeom>
              <a:avLst/>
              <a:gdLst>
                <a:gd name="T0" fmla="*/ 3 w 6"/>
                <a:gd name="T1" fmla="*/ 45 h 45"/>
                <a:gd name="T2" fmla="*/ 0 w 6"/>
                <a:gd name="T3" fmla="*/ 41 h 45"/>
                <a:gd name="T4" fmla="*/ 0 w 6"/>
                <a:gd name="T5" fmla="*/ 4 h 45"/>
                <a:gd name="T6" fmla="*/ 3 w 6"/>
                <a:gd name="T7" fmla="*/ 0 h 45"/>
                <a:gd name="T8" fmla="*/ 6 w 6"/>
                <a:gd name="T9" fmla="*/ 4 h 45"/>
                <a:gd name="T10" fmla="*/ 6 w 6"/>
                <a:gd name="T11" fmla="*/ 41 h 45"/>
                <a:gd name="T12" fmla="*/ 3 w 6"/>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6" h="45">
                  <a:moveTo>
                    <a:pt x="3" y="45"/>
                  </a:moveTo>
                  <a:cubicBezTo>
                    <a:pt x="1" y="45"/>
                    <a:pt x="0" y="43"/>
                    <a:pt x="0" y="41"/>
                  </a:cubicBezTo>
                  <a:cubicBezTo>
                    <a:pt x="0" y="4"/>
                    <a:pt x="0" y="4"/>
                    <a:pt x="0" y="4"/>
                  </a:cubicBezTo>
                  <a:cubicBezTo>
                    <a:pt x="0" y="2"/>
                    <a:pt x="1" y="0"/>
                    <a:pt x="3" y="0"/>
                  </a:cubicBezTo>
                  <a:cubicBezTo>
                    <a:pt x="5" y="0"/>
                    <a:pt x="6" y="2"/>
                    <a:pt x="6" y="4"/>
                  </a:cubicBezTo>
                  <a:cubicBezTo>
                    <a:pt x="6" y="41"/>
                    <a:pt x="6" y="41"/>
                    <a:pt x="6" y="41"/>
                  </a:cubicBezTo>
                  <a:cubicBezTo>
                    <a:pt x="6" y="43"/>
                    <a:pt x="5" y="45"/>
                    <a:pt x="3"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2" name="Freeform 385">
              <a:extLst>
                <a:ext uri="{FF2B5EF4-FFF2-40B4-BE49-F238E27FC236}">
                  <a16:creationId xmlns:a16="http://schemas.microsoft.com/office/drawing/2014/main" id="{42233419-DCA4-DFDA-D68D-B997A3E96323}"/>
                </a:ext>
              </a:extLst>
            </p:cNvPr>
            <p:cNvSpPr>
              <a:spLocks/>
            </p:cNvSpPr>
            <p:nvPr/>
          </p:nvSpPr>
          <p:spPr bwMode="auto">
            <a:xfrm>
              <a:off x="3802" y="5872"/>
              <a:ext cx="103" cy="112"/>
            </a:xfrm>
            <a:custGeom>
              <a:avLst/>
              <a:gdLst>
                <a:gd name="T0" fmla="*/ 31 w 35"/>
                <a:gd name="T1" fmla="*/ 38 h 38"/>
                <a:gd name="T2" fmla="*/ 29 w 35"/>
                <a:gd name="T3" fmla="*/ 37 h 38"/>
                <a:gd name="T4" fmla="*/ 1 w 35"/>
                <a:gd name="T5" fmla="*/ 6 h 38"/>
                <a:gd name="T6" fmla="*/ 1 w 35"/>
                <a:gd name="T7" fmla="*/ 1 h 38"/>
                <a:gd name="T8" fmla="*/ 6 w 35"/>
                <a:gd name="T9" fmla="*/ 2 h 38"/>
                <a:gd name="T10" fmla="*/ 34 w 35"/>
                <a:gd name="T11" fmla="*/ 32 h 38"/>
                <a:gd name="T12" fmla="*/ 33 w 35"/>
                <a:gd name="T13" fmla="*/ 37 h 38"/>
                <a:gd name="T14" fmla="*/ 31 w 35"/>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8">
                  <a:moveTo>
                    <a:pt x="31" y="38"/>
                  </a:moveTo>
                  <a:cubicBezTo>
                    <a:pt x="30" y="38"/>
                    <a:pt x="29" y="38"/>
                    <a:pt x="29" y="37"/>
                  </a:cubicBezTo>
                  <a:cubicBezTo>
                    <a:pt x="1" y="6"/>
                    <a:pt x="1" y="6"/>
                    <a:pt x="1" y="6"/>
                  </a:cubicBezTo>
                  <a:cubicBezTo>
                    <a:pt x="0" y="5"/>
                    <a:pt x="0" y="2"/>
                    <a:pt x="1" y="1"/>
                  </a:cubicBezTo>
                  <a:cubicBezTo>
                    <a:pt x="3" y="0"/>
                    <a:pt x="5" y="0"/>
                    <a:pt x="6" y="2"/>
                  </a:cubicBezTo>
                  <a:cubicBezTo>
                    <a:pt x="34" y="32"/>
                    <a:pt x="34" y="32"/>
                    <a:pt x="34" y="32"/>
                  </a:cubicBezTo>
                  <a:cubicBezTo>
                    <a:pt x="35" y="34"/>
                    <a:pt x="35" y="36"/>
                    <a:pt x="33" y="37"/>
                  </a:cubicBezTo>
                  <a:cubicBezTo>
                    <a:pt x="33" y="38"/>
                    <a:pt x="32" y="38"/>
                    <a:pt x="31"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3" name="Freeform 386">
              <a:extLst>
                <a:ext uri="{FF2B5EF4-FFF2-40B4-BE49-F238E27FC236}">
                  <a16:creationId xmlns:a16="http://schemas.microsoft.com/office/drawing/2014/main" id="{55779D69-9117-7776-C9A1-CB5ECBEB546E}"/>
                </a:ext>
              </a:extLst>
            </p:cNvPr>
            <p:cNvSpPr>
              <a:spLocks/>
            </p:cNvSpPr>
            <p:nvPr/>
          </p:nvSpPr>
          <p:spPr bwMode="auto">
            <a:xfrm>
              <a:off x="3881" y="5872"/>
              <a:ext cx="103" cy="112"/>
            </a:xfrm>
            <a:custGeom>
              <a:avLst/>
              <a:gdLst>
                <a:gd name="T0" fmla="*/ 4 w 35"/>
                <a:gd name="T1" fmla="*/ 38 h 38"/>
                <a:gd name="T2" fmla="*/ 2 w 35"/>
                <a:gd name="T3" fmla="*/ 37 h 38"/>
                <a:gd name="T4" fmla="*/ 2 w 35"/>
                <a:gd name="T5" fmla="*/ 32 h 38"/>
                <a:gd name="T6" fmla="*/ 29 w 35"/>
                <a:gd name="T7" fmla="*/ 2 h 38"/>
                <a:gd name="T8" fmla="*/ 34 w 35"/>
                <a:gd name="T9" fmla="*/ 1 h 38"/>
                <a:gd name="T10" fmla="*/ 34 w 35"/>
                <a:gd name="T11" fmla="*/ 6 h 38"/>
                <a:gd name="T12" fmla="*/ 7 w 35"/>
                <a:gd name="T13" fmla="*/ 37 h 38"/>
                <a:gd name="T14" fmla="*/ 4 w 35"/>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8">
                  <a:moveTo>
                    <a:pt x="4" y="38"/>
                  </a:moveTo>
                  <a:cubicBezTo>
                    <a:pt x="3" y="38"/>
                    <a:pt x="3" y="38"/>
                    <a:pt x="2" y="37"/>
                  </a:cubicBezTo>
                  <a:cubicBezTo>
                    <a:pt x="0" y="36"/>
                    <a:pt x="0" y="34"/>
                    <a:pt x="2" y="32"/>
                  </a:cubicBezTo>
                  <a:cubicBezTo>
                    <a:pt x="29" y="2"/>
                    <a:pt x="29" y="2"/>
                    <a:pt x="29" y="2"/>
                  </a:cubicBezTo>
                  <a:cubicBezTo>
                    <a:pt x="30" y="0"/>
                    <a:pt x="32" y="0"/>
                    <a:pt x="34" y="1"/>
                  </a:cubicBezTo>
                  <a:cubicBezTo>
                    <a:pt x="35" y="2"/>
                    <a:pt x="35" y="5"/>
                    <a:pt x="34" y="6"/>
                  </a:cubicBezTo>
                  <a:cubicBezTo>
                    <a:pt x="7" y="37"/>
                    <a:pt x="7" y="37"/>
                    <a:pt x="7" y="37"/>
                  </a:cubicBezTo>
                  <a:cubicBezTo>
                    <a:pt x="6" y="38"/>
                    <a:pt x="5" y="38"/>
                    <a:pt x="4"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cxnSp>
        <p:nvCxnSpPr>
          <p:cNvPr id="79" name="Straight Connector 78">
            <a:extLst>
              <a:ext uri="{FF2B5EF4-FFF2-40B4-BE49-F238E27FC236}">
                <a16:creationId xmlns:a16="http://schemas.microsoft.com/office/drawing/2014/main" id="{1DBE6955-ECF3-B408-DE96-D7B2B4AF34F2}"/>
              </a:ext>
            </a:extLst>
          </p:cNvPr>
          <p:cNvCxnSpPr>
            <a:cxnSpLocks/>
          </p:cNvCxnSpPr>
          <p:nvPr/>
        </p:nvCxnSpPr>
        <p:spPr>
          <a:xfrm>
            <a:off x="1935384" y="1896116"/>
            <a:ext cx="8519023" cy="0"/>
          </a:xfrm>
          <a:prstGeom prst="line">
            <a:avLst/>
          </a:prstGeom>
          <a:ln w="19050" cap="sq">
            <a:solidFill>
              <a:schemeClr val="bg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1325DF8E-57C0-F252-C6A5-33264824024F}"/>
              </a:ext>
            </a:extLst>
          </p:cNvPr>
          <p:cNvCxnSpPr>
            <a:cxnSpLocks/>
          </p:cNvCxnSpPr>
          <p:nvPr/>
        </p:nvCxnSpPr>
        <p:spPr>
          <a:xfrm>
            <a:off x="6095999" y="1761918"/>
            <a:ext cx="0" cy="132785"/>
          </a:xfrm>
          <a:prstGeom prst="line">
            <a:avLst/>
          </a:prstGeom>
          <a:ln w="19050" cap="sq">
            <a:solidFill>
              <a:schemeClr val="bg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09E734B3-9AFC-EC66-5C60-120863BA0B2A}"/>
              </a:ext>
            </a:extLst>
          </p:cNvPr>
          <p:cNvCxnSpPr>
            <a:cxnSpLocks/>
          </p:cNvCxnSpPr>
          <p:nvPr/>
        </p:nvCxnSpPr>
        <p:spPr>
          <a:xfrm>
            <a:off x="7374784" y="1899422"/>
            <a:ext cx="0" cy="132785"/>
          </a:xfrm>
          <a:prstGeom prst="line">
            <a:avLst/>
          </a:prstGeom>
          <a:ln w="19050" cap="sq">
            <a:solidFill>
              <a:schemeClr val="bg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8E4B588C-7645-2BEF-04B5-8978362B7CF4}"/>
              </a:ext>
            </a:extLst>
          </p:cNvPr>
          <p:cNvCxnSpPr>
            <a:cxnSpLocks/>
          </p:cNvCxnSpPr>
          <p:nvPr/>
        </p:nvCxnSpPr>
        <p:spPr>
          <a:xfrm>
            <a:off x="10461743" y="1899422"/>
            <a:ext cx="0" cy="132785"/>
          </a:xfrm>
          <a:prstGeom prst="line">
            <a:avLst/>
          </a:prstGeom>
          <a:ln w="19050" cap="sq">
            <a:solidFill>
              <a:schemeClr val="bg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BBD852C7-8AB1-BD77-9E48-F01DF731E8D4}"/>
              </a:ext>
            </a:extLst>
          </p:cNvPr>
          <p:cNvCxnSpPr>
            <a:cxnSpLocks/>
          </p:cNvCxnSpPr>
          <p:nvPr/>
        </p:nvCxnSpPr>
        <p:spPr>
          <a:xfrm>
            <a:off x="4638459" y="1899422"/>
            <a:ext cx="0" cy="132785"/>
          </a:xfrm>
          <a:prstGeom prst="line">
            <a:avLst/>
          </a:prstGeom>
          <a:ln w="19050" cap="sq">
            <a:solidFill>
              <a:schemeClr val="bg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0222B0FD-0FD9-A2C1-D81E-19D959A26D9D}"/>
              </a:ext>
            </a:extLst>
          </p:cNvPr>
          <p:cNvCxnSpPr>
            <a:cxnSpLocks/>
          </p:cNvCxnSpPr>
          <p:nvPr/>
        </p:nvCxnSpPr>
        <p:spPr>
          <a:xfrm>
            <a:off x="1936510" y="1899422"/>
            <a:ext cx="0" cy="132785"/>
          </a:xfrm>
          <a:prstGeom prst="line">
            <a:avLst/>
          </a:prstGeom>
          <a:ln w="19050" cap="sq">
            <a:solidFill>
              <a:schemeClr val="bg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90" name="Oval 89">
            <a:extLst>
              <a:ext uri="{FF2B5EF4-FFF2-40B4-BE49-F238E27FC236}">
                <a16:creationId xmlns:a16="http://schemas.microsoft.com/office/drawing/2014/main" id="{87DE7FC4-48F3-7040-DCDA-5E8A4EC9739B}"/>
              </a:ext>
            </a:extLst>
          </p:cNvPr>
          <p:cNvSpPr/>
          <p:nvPr/>
        </p:nvSpPr>
        <p:spPr>
          <a:xfrm>
            <a:off x="5556503" y="684625"/>
            <a:ext cx="1078992" cy="1078992"/>
          </a:xfrm>
          <a:prstGeom prst="ellipse">
            <a:avLst/>
          </a:prstGeom>
          <a:solidFill>
            <a:schemeClr val="accent3"/>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57" name="Group 411" title="Users icon">
            <a:extLst>
              <a:ext uri="{FF2B5EF4-FFF2-40B4-BE49-F238E27FC236}">
                <a16:creationId xmlns:a16="http://schemas.microsoft.com/office/drawing/2014/main" id="{22D82B86-F9E9-E20F-DD03-7356F9CBB2DE}"/>
              </a:ext>
            </a:extLst>
          </p:cNvPr>
          <p:cNvGrpSpPr>
            <a:grpSpLocks noChangeAspect="1"/>
          </p:cNvGrpSpPr>
          <p:nvPr/>
        </p:nvGrpSpPr>
        <p:grpSpPr bwMode="auto">
          <a:xfrm>
            <a:off x="5738188" y="952408"/>
            <a:ext cx="715622" cy="533757"/>
            <a:chOff x="8324" y="4558"/>
            <a:chExt cx="665" cy="496"/>
          </a:xfrm>
          <a:solidFill>
            <a:schemeClr val="accent1"/>
          </a:solidFill>
        </p:grpSpPr>
        <p:sp>
          <p:nvSpPr>
            <p:cNvPr id="58" name="Freeform 412">
              <a:extLst>
                <a:ext uri="{FF2B5EF4-FFF2-40B4-BE49-F238E27FC236}">
                  <a16:creationId xmlns:a16="http://schemas.microsoft.com/office/drawing/2014/main" id="{086118FC-7EEB-5A1F-3583-97ABE03ED53B}"/>
                </a:ext>
              </a:extLst>
            </p:cNvPr>
            <p:cNvSpPr>
              <a:spLocks noEditPoints="1"/>
            </p:cNvSpPr>
            <p:nvPr/>
          </p:nvSpPr>
          <p:spPr bwMode="auto">
            <a:xfrm>
              <a:off x="8555" y="4619"/>
              <a:ext cx="203" cy="274"/>
            </a:xfrm>
            <a:custGeom>
              <a:avLst/>
              <a:gdLst>
                <a:gd name="T0" fmla="*/ 34 w 67"/>
                <a:gd name="T1" fmla="*/ 90 h 90"/>
                <a:gd name="T2" fmla="*/ 0 w 67"/>
                <a:gd name="T3" fmla="*/ 37 h 90"/>
                <a:gd name="T4" fmla="*/ 34 w 67"/>
                <a:gd name="T5" fmla="*/ 0 h 90"/>
                <a:gd name="T6" fmla="*/ 67 w 67"/>
                <a:gd name="T7" fmla="*/ 37 h 90"/>
                <a:gd name="T8" fmla="*/ 34 w 67"/>
                <a:gd name="T9" fmla="*/ 90 h 90"/>
                <a:gd name="T10" fmla="*/ 34 w 67"/>
                <a:gd name="T11" fmla="*/ 8 h 90"/>
                <a:gd name="T12" fmla="*/ 7 w 67"/>
                <a:gd name="T13" fmla="*/ 37 h 90"/>
                <a:gd name="T14" fmla="*/ 34 w 67"/>
                <a:gd name="T15" fmla="*/ 83 h 90"/>
                <a:gd name="T16" fmla="*/ 60 w 67"/>
                <a:gd name="T17" fmla="*/ 37 h 90"/>
                <a:gd name="T18" fmla="*/ 34 w 67"/>
                <a:gd name="T19" fmla="*/ 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 h="90">
                  <a:moveTo>
                    <a:pt x="34" y="90"/>
                  </a:moveTo>
                  <a:cubicBezTo>
                    <a:pt x="7" y="90"/>
                    <a:pt x="0" y="55"/>
                    <a:pt x="0" y="37"/>
                  </a:cubicBezTo>
                  <a:cubicBezTo>
                    <a:pt x="0" y="13"/>
                    <a:pt x="12" y="0"/>
                    <a:pt x="34" y="0"/>
                  </a:cubicBezTo>
                  <a:cubicBezTo>
                    <a:pt x="55" y="0"/>
                    <a:pt x="67" y="13"/>
                    <a:pt x="67" y="37"/>
                  </a:cubicBezTo>
                  <a:cubicBezTo>
                    <a:pt x="67" y="55"/>
                    <a:pt x="60" y="90"/>
                    <a:pt x="34" y="90"/>
                  </a:cubicBezTo>
                  <a:close/>
                  <a:moveTo>
                    <a:pt x="34" y="8"/>
                  </a:moveTo>
                  <a:cubicBezTo>
                    <a:pt x="16" y="8"/>
                    <a:pt x="7" y="17"/>
                    <a:pt x="7" y="37"/>
                  </a:cubicBezTo>
                  <a:cubicBezTo>
                    <a:pt x="7" y="50"/>
                    <a:pt x="12" y="83"/>
                    <a:pt x="34" y="83"/>
                  </a:cubicBezTo>
                  <a:cubicBezTo>
                    <a:pt x="55" y="83"/>
                    <a:pt x="60" y="50"/>
                    <a:pt x="60" y="37"/>
                  </a:cubicBezTo>
                  <a:cubicBezTo>
                    <a:pt x="60" y="17"/>
                    <a:pt x="51" y="8"/>
                    <a:pt x="3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9" name="Freeform 413">
              <a:extLst>
                <a:ext uri="{FF2B5EF4-FFF2-40B4-BE49-F238E27FC236}">
                  <a16:creationId xmlns:a16="http://schemas.microsoft.com/office/drawing/2014/main" id="{21F6A72A-7EBE-374C-025E-73B9DBF214E2}"/>
                </a:ext>
              </a:extLst>
            </p:cNvPr>
            <p:cNvSpPr>
              <a:spLocks noEditPoints="1"/>
            </p:cNvSpPr>
            <p:nvPr/>
          </p:nvSpPr>
          <p:spPr bwMode="auto">
            <a:xfrm>
              <a:off x="8430" y="4862"/>
              <a:ext cx="456" cy="192"/>
            </a:xfrm>
            <a:custGeom>
              <a:avLst/>
              <a:gdLst>
                <a:gd name="T0" fmla="*/ 75 w 150"/>
                <a:gd name="T1" fmla="*/ 63 h 63"/>
                <a:gd name="T2" fmla="*/ 0 w 150"/>
                <a:gd name="T3" fmla="*/ 49 h 63"/>
                <a:gd name="T4" fmla="*/ 0 w 150"/>
                <a:gd name="T5" fmla="*/ 48 h 63"/>
                <a:gd name="T6" fmla="*/ 16 w 150"/>
                <a:gd name="T7" fmla="*/ 8 h 63"/>
                <a:gd name="T8" fmla="*/ 43 w 150"/>
                <a:gd name="T9" fmla="*/ 0 h 63"/>
                <a:gd name="T10" fmla="*/ 47 w 150"/>
                <a:gd name="T11" fmla="*/ 4 h 63"/>
                <a:gd name="T12" fmla="*/ 44 w 150"/>
                <a:gd name="T13" fmla="*/ 7 h 63"/>
                <a:gd name="T14" fmla="*/ 20 w 150"/>
                <a:gd name="T15" fmla="*/ 14 h 63"/>
                <a:gd name="T16" fmla="*/ 7 w 150"/>
                <a:gd name="T17" fmla="*/ 47 h 63"/>
                <a:gd name="T18" fmla="*/ 75 w 150"/>
                <a:gd name="T19" fmla="*/ 55 h 63"/>
                <a:gd name="T20" fmla="*/ 142 w 150"/>
                <a:gd name="T21" fmla="*/ 47 h 63"/>
                <a:gd name="T22" fmla="*/ 129 w 150"/>
                <a:gd name="T23" fmla="*/ 14 h 63"/>
                <a:gd name="T24" fmla="*/ 106 w 150"/>
                <a:gd name="T25" fmla="*/ 8 h 63"/>
                <a:gd name="T26" fmla="*/ 102 w 150"/>
                <a:gd name="T27" fmla="*/ 4 h 63"/>
                <a:gd name="T28" fmla="*/ 106 w 150"/>
                <a:gd name="T29" fmla="*/ 0 h 63"/>
                <a:gd name="T30" fmla="*/ 133 w 150"/>
                <a:gd name="T31" fmla="*/ 8 h 63"/>
                <a:gd name="T32" fmla="*/ 150 w 150"/>
                <a:gd name="T33" fmla="*/ 48 h 63"/>
                <a:gd name="T34" fmla="*/ 150 w 150"/>
                <a:gd name="T35" fmla="*/ 49 h 63"/>
                <a:gd name="T36" fmla="*/ 75 w 150"/>
                <a:gd name="T37" fmla="*/ 63 h 63"/>
                <a:gd name="T38" fmla="*/ 143 w 150"/>
                <a:gd name="T39" fmla="*/ 47 h 63"/>
                <a:gd name="T40" fmla="*/ 143 w 150"/>
                <a:gd name="T41" fmla="*/ 47 h 63"/>
                <a:gd name="T42" fmla="*/ 6 w 150"/>
                <a:gd name="T43" fmla="*/ 47 h 63"/>
                <a:gd name="T44" fmla="*/ 6 w 150"/>
                <a:gd name="T45" fmla="*/ 47 h 63"/>
                <a:gd name="T46" fmla="*/ 6 w 150"/>
                <a:gd name="T47"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0" h="63">
                  <a:moveTo>
                    <a:pt x="75" y="63"/>
                  </a:moveTo>
                  <a:cubicBezTo>
                    <a:pt x="12" y="63"/>
                    <a:pt x="1" y="54"/>
                    <a:pt x="0" y="49"/>
                  </a:cubicBezTo>
                  <a:cubicBezTo>
                    <a:pt x="0" y="49"/>
                    <a:pt x="0" y="49"/>
                    <a:pt x="0" y="48"/>
                  </a:cubicBezTo>
                  <a:cubicBezTo>
                    <a:pt x="1" y="30"/>
                    <a:pt x="5" y="16"/>
                    <a:pt x="16" y="8"/>
                  </a:cubicBezTo>
                  <a:cubicBezTo>
                    <a:pt x="24" y="2"/>
                    <a:pt x="38" y="1"/>
                    <a:pt x="43" y="0"/>
                  </a:cubicBezTo>
                  <a:cubicBezTo>
                    <a:pt x="45" y="0"/>
                    <a:pt x="47" y="2"/>
                    <a:pt x="47" y="4"/>
                  </a:cubicBezTo>
                  <a:cubicBezTo>
                    <a:pt x="47" y="6"/>
                    <a:pt x="46" y="7"/>
                    <a:pt x="44" y="7"/>
                  </a:cubicBezTo>
                  <a:cubicBezTo>
                    <a:pt x="40" y="8"/>
                    <a:pt x="27" y="9"/>
                    <a:pt x="20" y="14"/>
                  </a:cubicBezTo>
                  <a:cubicBezTo>
                    <a:pt x="13" y="20"/>
                    <a:pt x="9" y="29"/>
                    <a:pt x="7" y="47"/>
                  </a:cubicBezTo>
                  <a:cubicBezTo>
                    <a:pt x="9" y="49"/>
                    <a:pt x="22" y="55"/>
                    <a:pt x="75" y="55"/>
                  </a:cubicBezTo>
                  <a:cubicBezTo>
                    <a:pt x="128" y="55"/>
                    <a:pt x="140" y="49"/>
                    <a:pt x="142" y="47"/>
                  </a:cubicBezTo>
                  <a:cubicBezTo>
                    <a:pt x="140" y="29"/>
                    <a:pt x="137" y="20"/>
                    <a:pt x="129" y="14"/>
                  </a:cubicBezTo>
                  <a:cubicBezTo>
                    <a:pt x="122" y="9"/>
                    <a:pt x="109" y="8"/>
                    <a:pt x="106" y="8"/>
                  </a:cubicBezTo>
                  <a:cubicBezTo>
                    <a:pt x="104" y="7"/>
                    <a:pt x="102" y="6"/>
                    <a:pt x="102" y="4"/>
                  </a:cubicBezTo>
                  <a:cubicBezTo>
                    <a:pt x="102" y="2"/>
                    <a:pt x="104" y="0"/>
                    <a:pt x="106" y="0"/>
                  </a:cubicBezTo>
                  <a:cubicBezTo>
                    <a:pt x="112" y="1"/>
                    <a:pt x="125" y="2"/>
                    <a:pt x="133" y="8"/>
                  </a:cubicBezTo>
                  <a:cubicBezTo>
                    <a:pt x="144" y="16"/>
                    <a:pt x="148" y="30"/>
                    <a:pt x="150" y="48"/>
                  </a:cubicBezTo>
                  <a:cubicBezTo>
                    <a:pt x="150" y="49"/>
                    <a:pt x="150" y="49"/>
                    <a:pt x="150" y="49"/>
                  </a:cubicBezTo>
                  <a:cubicBezTo>
                    <a:pt x="148" y="54"/>
                    <a:pt x="137" y="63"/>
                    <a:pt x="75" y="63"/>
                  </a:cubicBezTo>
                  <a:close/>
                  <a:moveTo>
                    <a:pt x="143" y="47"/>
                  </a:moveTo>
                  <a:cubicBezTo>
                    <a:pt x="143" y="47"/>
                    <a:pt x="143" y="47"/>
                    <a:pt x="143" y="47"/>
                  </a:cubicBezTo>
                  <a:close/>
                  <a:moveTo>
                    <a:pt x="6" y="47"/>
                  </a:moveTo>
                  <a:cubicBezTo>
                    <a:pt x="6" y="47"/>
                    <a:pt x="6" y="47"/>
                    <a:pt x="6" y="47"/>
                  </a:cubicBezTo>
                  <a:cubicBezTo>
                    <a:pt x="6" y="47"/>
                    <a:pt x="6" y="47"/>
                    <a:pt x="6"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0" name="Freeform 414">
              <a:extLst>
                <a:ext uri="{FF2B5EF4-FFF2-40B4-BE49-F238E27FC236}">
                  <a16:creationId xmlns:a16="http://schemas.microsoft.com/office/drawing/2014/main" id="{907653AA-60BA-C5D5-D045-924D537C78C4}"/>
                </a:ext>
              </a:extLst>
            </p:cNvPr>
            <p:cNvSpPr>
              <a:spLocks/>
            </p:cNvSpPr>
            <p:nvPr/>
          </p:nvSpPr>
          <p:spPr bwMode="auto">
            <a:xfrm>
              <a:off x="8719" y="4558"/>
              <a:ext cx="164" cy="228"/>
            </a:xfrm>
            <a:custGeom>
              <a:avLst/>
              <a:gdLst>
                <a:gd name="T0" fmla="*/ 32 w 54"/>
                <a:gd name="T1" fmla="*/ 75 h 75"/>
                <a:gd name="T2" fmla="*/ 29 w 54"/>
                <a:gd name="T3" fmla="*/ 73 h 75"/>
                <a:gd name="T4" fmla="*/ 31 w 54"/>
                <a:gd name="T5" fmla="*/ 68 h 75"/>
                <a:gd name="T6" fmla="*/ 47 w 54"/>
                <a:gd name="T7" fmla="*/ 31 h 75"/>
                <a:gd name="T8" fmla="*/ 26 w 54"/>
                <a:gd name="T9" fmla="*/ 7 h 75"/>
                <a:gd name="T10" fmla="*/ 8 w 54"/>
                <a:gd name="T11" fmla="*/ 15 h 75"/>
                <a:gd name="T12" fmla="*/ 3 w 54"/>
                <a:gd name="T13" fmla="*/ 16 h 75"/>
                <a:gd name="T14" fmla="*/ 1 w 54"/>
                <a:gd name="T15" fmla="*/ 11 h 75"/>
                <a:gd name="T16" fmla="*/ 26 w 54"/>
                <a:gd name="T17" fmla="*/ 0 h 75"/>
                <a:gd name="T18" fmla="*/ 54 w 54"/>
                <a:gd name="T19" fmla="*/ 31 h 75"/>
                <a:gd name="T20" fmla="*/ 34 w 54"/>
                <a:gd name="T21" fmla="*/ 75 h 75"/>
                <a:gd name="T22" fmla="*/ 32 w 54"/>
                <a:gd name="T23"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75">
                  <a:moveTo>
                    <a:pt x="32" y="75"/>
                  </a:moveTo>
                  <a:cubicBezTo>
                    <a:pt x="31" y="75"/>
                    <a:pt x="29" y="74"/>
                    <a:pt x="29" y="73"/>
                  </a:cubicBezTo>
                  <a:cubicBezTo>
                    <a:pt x="28" y="71"/>
                    <a:pt x="29" y="69"/>
                    <a:pt x="31" y="68"/>
                  </a:cubicBezTo>
                  <a:cubicBezTo>
                    <a:pt x="44" y="63"/>
                    <a:pt x="47" y="42"/>
                    <a:pt x="47" y="31"/>
                  </a:cubicBezTo>
                  <a:cubicBezTo>
                    <a:pt x="47" y="15"/>
                    <a:pt x="40" y="7"/>
                    <a:pt x="26" y="7"/>
                  </a:cubicBezTo>
                  <a:cubicBezTo>
                    <a:pt x="17" y="7"/>
                    <a:pt x="11" y="10"/>
                    <a:pt x="8" y="15"/>
                  </a:cubicBezTo>
                  <a:cubicBezTo>
                    <a:pt x="7" y="17"/>
                    <a:pt x="4" y="17"/>
                    <a:pt x="3" y="16"/>
                  </a:cubicBezTo>
                  <a:cubicBezTo>
                    <a:pt x="1" y="15"/>
                    <a:pt x="0" y="13"/>
                    <a:pt x="1" y="11"/>
                  </a:cubicBezTo>
                  <a:cubicBezTo>
                    <a:pt x="6" y="4"/>
                    <a:pt x="14" y="0"/>
                    <a:pt x="26" y="0"/>
                  </a:cubicBezTo>
                  <a:cubicBezTo>
                    <a:pt x="44" y="0"/>
                    <a:pt x="54" y="11"/>
                    <a:pt x="54" y="31"/>
                  </a:cubicBezTo>
                  <a:cubicBezTo>
                    <a:pt x="54" y="44"/>
                    <a:pt x="50" y="69"/>
                    <a:pt x="34" y="75"/>
                  </a:cubicBezTo>
                  <a:cubicBezTo>
                    <a:pt x="33" y="75"/>
                    <a:pt x="33" y="75"/>
                    <a:pt x="32"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1" name="Freeform 415">
              <a:extLst>
                <a:ext uri="{FF2B5EF4-FFF2-40B4-BE49-F238E27FC236}">
                  <a16:creationId xmlns:a16="http://schemas.microsoft.com/office/drawing/2014/main" id="{D35A98D3-CD30-D076-9352-8FF98935BCA2}"/>
                </a:ext>
              </a:extLst>
            </p:cNvPr>
            <p:cNvSpPr>
              <a:spLocks noEditPoints="1"/>
            </p:cNvSpPr>
            <p:nvPr/>
          </p:nvSpPr>
          <p:spPr bwMode="auto">
            <a:xfrm>
              <a:off x="8874" y="4762"/>
              <a:ext cx="115" cy="158"/>
            </a:xfrm>
            <a:custGeom>
              <a:avLst/>
              <a:gdLst>
                <a:gd name="T0" fmla="*/ 7 w 38"/>
                <a:gd name="T1" fmla="*/ 52 h 52"/>
                <a:gd name="T2" fmla="*/ 3 w 38"/>
                <a:gd name="T3" fmla="*/ 49 h 52"/>
                <a:gd name="T4" fmla="*/ 6 w 38"/>
                <a:gd name="T5" fmla="*/ 45 h 52"/>
                <a:gd name="T6" fmla="*/ 31 w 38"/>
                <a:gd name="T7" fmla="*/ 40 h 52"/>
                <a:gd name="T8" fmla="*/ 20 w 38"/>
                <a:gd name="T9" fmla="*/ 12 h 52"/>
                <a:gd name="T10" fmla="*/ 3 w 38"/>
                <a:gd name="T11" fmla="*/ 7 h 52"/>
                <a:gd name="T12" fmla="*/ 0 w 38"/>
                <a:gd name="T13" fmla="*/ 3 h 52"/>
                <a:gd name="T14" fmla="*/ 4 w 38"/>
                <a:gd name="T15" fmla="*/ 0 h 52"/>
                <a:gd name="T16" fmla="*/ 24 w 38"/>
                <a:gd name="T17" fmla="*/ 7 h 52"/>
                <a:gd name="T18" fmla="*/ 38 w 38"/>
                <a:gd name="T19" fmla="*/ 41 h 52"/>
                <a:gd name="T20" fmla="*/ 38 w 38"/>
                <a:gd name="T21" fmla="*/ 42 h 52"/>
                <a:gd name="T22" fmla="*/ 7 w 38"/>
                <a:gd name="T23" fmla="*/ 52 h 52"/>
                <a:gd name="T24" fmla="*/ 7 w 38"/>
                <a:gd name="T25" fmla="*/ 52 h 52"/>
                <a:gd name="T26" fmla="*/ 32 w 38"/>
                <a:gd name="T27" fmla="*/ 39 h 52"/>
                <a:gd name="T28" fmla="*/ 32 w 38"/>
                <a:gd name="T29" fmla="*/ 3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 h="52">
                  <a:moveTo>
                    <a:pt x="7" y="52"/>
                  </a:moveTo>
                  <a:cubicBezTo>
                    <a:pt x="5" y="52"/>
                    <a:pt x="3" y="51"/>
                    <a:pt x="3" y="49"/>
                  </a:cubicBezTo>
                  <a:cubicBezTo>
                    <a:pt x="3" y="47"/>
                    <a:pt x="4" y="45"/>
                    <a:pt x="6" y="45"/>
                  </a:cubicBezTo>
                  <a:cubicBezTo>
                    <a:pt x="24" y="43"/>
                    <a:pt x="29" y="41"/>
                    <a:pt x="31" y="40"/>
                  </a:cubicBezTo>
                  <a:cubicBezTo>
                    <a:pt x="29" y="25"/>
                    <a:pt x="26" y="17"/>
                    <a:pt x="20" y="12"/>
                  </a:cubicBezTo>
                  <a:cubicBezTo>
                    <a:pt x="15" y="9"/>
                    <a:pt x="8" y="8"/>
                    <a:pt x="3" y="7"/>
                  </a:cubicBezTo>
                  <a:cubicBezTo>
                    <a:pt x="1" y="7"/>
                    <a:pt x="0" y="5"/>
                    <a:pt x="0" y="3"/>
                  </a:cubicBezTo>
                  <a:cubicBezTo>
                    <a:pt x="0" y="1"/>
                    <a:pt x="2" y="0"/>
                    <a:pt x="4" y="0"/>
                  </a:cubicBezTo>
                  <a:cubicBezTo>
                    <a:pt x="10" y="1"/>
                    <a:pt x="19" y="3"/>
                    <a:pt x="24" y="7"/>
                  </a:cubicBezTo>
                  <a:cubicBezTo>
                    <a:pt x="34" y="14"/>
                    <a:pt x="37" y="25"/>
                    <a:pt x="38" y="41"/>
                  </a:cubicBezTo>
                  <a:cubicBezTo>
                    <a:pt x="38" y="41"/>
                    <a:pt x="38" y="41"/>
                    <a:pt x="38" y="42"/>
                  </a:cubicBezTo>
                  <a:cubicBezTo>
                    <a:pt x="37" y="47"/>
                    <a:pt x="26" y="50"/>
                    <a:pt x="7" y="52"/>
                  </a:cubicBezTo>
                  <a:cubicBezTo>
                    <a:pt x="7" y="52"/>
                    <a:pt x="7" y="52"/>
                    <a:pt x="7" y="52"/>
                  </a:cubicBezTo>
                  <a:close/>
                  <a:moveTo>
                    <a:pt x="32" y="39"/>
                  </a:moveTo>
                  <a:cubicBezTo>
                    <a:pt x="32" y="39"/>
                    <a:pt x="32" y="39"/>
                    <a:pt x="3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2" name="Freeform 416">
              <a:extLst>
                <a:ext uri="{FF2B5EF4-FFF2-40B4-BE49-F238E27FC236}">
                  <a16:creationId xmlns:a16="http://schemas.microsoft.com/office/drawing/2014/main" id="{BA279D0C-C89D-B5C6-7150-7BFBB85D1D41}"/>
                </a:ext>
              </a:extLst>
            </p:cNvPr>
            <p:cNvSpPr>
              <a:spLocks/>
            </p:cNvSpPr>
            <p:nvPr/>
          </p:nvSpPr>
          <p:spPr bwMode="auto">
            <a:xfrm>
              <a:off x="8430" y="4558"/>
              <a:ext cx="164" cy="228"/>
            </a:xfrm>
            <a:custGeom>
              <a:avLst/>
              <a:gdLst>
                <a:gd name="T0" fmla="*/ 22 w 54"/>
                <a:gd name="T1" fmla="*/ 75 h 75"/>
                <a:gd name="T2" fmla="*/ 21 w 54"/>
                <a:gd name="T3" fmla="*/ 75 h 75"/>
                <a:gd name="T4" fmla="*/ 0 w 54"/>
                <a:gd name="T5" fmla="*/ 31 h 75"/>
                <a:gd name="T6" fmla="*/ 29 w 54"/>
                <a:gd name="T7" fmla="*/ 0 h 75"/>
                <a:gd name="T8" fmla="*/ 53 w 54"/>
                <a:gd name="T9" fmla="*/ 11 h 75"/>
                <a:gd name="T10" fmla="*/ 52 w 54"/>
                <a:gd name="T11" fmla="*/ 16 h 75"/>
                <a:gd name="T12" fmla="*/ 47 w 54"/>
                <a:gd name="T13" fmla="*/ 15 h 75"/>
                <a:gd name="T14" fmla="*/ 29 w 54"/>
                <a:gd name="T15" fmla="*/ 7 h 75"/>
                <a:gd name="T16" fmla="*/ 7 w 54"/>
                <a:gd name="T17" fmla="*/ 31 h 75"/>
                <a:gd name="T18" fmla="*/ 23 w 54"/>
                <a:gd name="T19" fmla="*/ 68 h 75"/>
                <a:gd name="T20" fmla="*/ 25 w 54"/>
                <a:gd name="T21" fmla="*/ 73 h 75"/>
                <a:gd name="T22" fmla="*/ 22 w 54"/>
                <a:gd name="T23"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75">
                  <a:moveTo>
                    <a:pt x="22" y="75"/>
                  </a:moveTo>
                  <a:cubicBezTo>
                    <a:pt x="22" y="75"/>
                    <a:pt x="21" y="75"/>
                    <a:pt x="21" y="75"/>
                  </a:cubicBezTo>
                  <a:cubicBezTo>
                    <a:pt x="4" y="69"/>
                    <a:pt x="0" y="44"/>
                    <a:pt x="0" y="31"/>
                  </a:cubicBezTo>
                  <a:cubicBezTo>
                    <a:pt x="0" y="11"/>
                    <a:pt x="10" y="0"/>
                    <a:pt x="29" y="0"/>
                  </a:cubicBezTo>
                  <a:cubicBezTo>
                    <a:pt x="40" y="0"/>
                    <a:pt x="48" y="4"/>
                    <a:pt x="53" y="11"/>
                  </a:cubicBezTo>
                  <a:cubicBezTo>
                    <a:pt x="54" y="13"/>
                    <a:pt x="53" y="15"/>
                    <a:pt x="52" y="16"/>
                  </a:cubicBezTo>
                  <a:cubicBezTo>
                    <a:pt x="50" y="17"/>
                    <a:pt x="48" y="17"/>
                    <a:pt x="47" y="15"/>
                  </a:cubicBezTo>
                  <a:cubicBezTo>
                    <a:pt x="43" y="10"/>
                    <a:pt x="37" y="7"/>
                    <a:pt x="29" y="7"/>
                  </a:cubicBezTo>
                  <a:cubicBezTo>
                    <a:pt x="14" y="7"/>
                    <a:pt x="7" y="15"/>
                    <a:pt x="7" y="31"/>
                  </a:cubicBezTo>
                  <a:cubicBezTo>
                    <a:pt x="7" y="42"/>
                    <a:pt x="11" y="63"/>
                    <a:pt x="23" y="68"/>
                  </a:cubicBezTo>
                  <a:cubicBezTo>
                    <a:pt x="25" y="69"/>
                    <a:pt x="26" y="71"/>
                    <a:pt x="25" y="73"/>
                  </a:cubicBezTo>
                  <a:cubicBezTo>
                    <a:pt x="25" y="74"/>
                    <a:pt x="23" y="75"/>
                    <a:pt x="22"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3" name="Freeform 417">
              <a:extLst>
                <a:ext uri="{FF2B5EF4-FFF2-40B4-BE49-F238E27FC236}">
                  <a16:creationId xmlns:a16="http://schemas.microsoft.com/office/drawing/2014/main" id="{AF96C256-E382-9054-7BAD-D5A74955B528}"/>
                </a:ext>
              </a:extLst>
            </p:cNvPr>
            <p:cNvSpPr>
              <a:spLocks noEditPoints="1"/>
            </p:cNvSpPr>
            <p:nvPr/>
          </p:nvSpPr>
          <p:spPr bwMode="auto">
            <a:xfrm>
              <a:off x="8324" y="4762"/>
              <a:ext cx="115" cy="158"/>
            </a:xfrm>
            <a:custGeom>
              <a:avLst/>
              <a:gdLst>
                <a:gd name="T0" fmla="*/ 32 w 38"/>
                <a:gd name="T1" fmla="*/ 52 h 52"/>
                <a:gd name="T2" fmla="*/ 31 w 38"/>
                <a:gd name="T3" fmla="*/ 52 h 52"/>
                <a:gd name="T4" fmla="*/ 0 w 38"/>
                <a:gd name="T5" fmla="*/ 42 h 52"/>
                <a:gd name="T6" fmla="*/ 0 w 38"/>
                <a:gd name="T7" fmla="*/ 41 h 52"/>
                <a:gd name="T8" fmla="*/ 14 w 38"/>
                <a:gd name="T9" fmla="*/ 7 h 52"/>
                <a:gd name="T10" fmla="*/ 34 w 38"/>
                <a:gd name="T11" fmla="*/ 0 h 52"/>
                <a:gd name="T12" fmla="*/ 38 w 38"/>
                <a:gd name="T13" fmla="*/ 3 h 52"/>
                <a:gd name="T14" fmla="*/ 35 w 38"/>
                <a:gd name="T15" fmla="*/ 7 h 52"/>
                <a:gd name="T16" fmla="*/ 18 w 38"/>
                <a:gd name="T17" fmla="*/ 12 h 52"/>
                <a:gd name="T18" fmla="*/ 7 w 38"/>
                <a:gd name="T19" fmla="*/ 40 h 52"/>
                <a:gd name="T20" fmla="*/ 32 w 38"/>
                <a:gd name="T21" fmla="*/ 45 h 52"/>
                <a:gd name="T22" fmla="*/ 35 w 38"/>
                <a:gd name="T23" fmla="*/ 49 h 52"/>
                <a:gd name="T24" fmla="*/ 32 w 38"/>
                <a:gd name="T25" fmla="*/ 52 h 52"/>
                <a:gd name="T26" fmla="*/ 7 w 38"/>
                <a:gd name="T27" fmla="*/ 39 h 52"/>
                <a:gd name="T28" fmla="*/ 7 w 38"/>
                <a:gd name="T29" fmla="*/ 3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 h="52">
                  <a:moveTo>
                    <a:pt x="32" y="52"/>
                  </a:moveTo>
                  <a:cubicBezTo>
                    <a:pt x="31" y="52"/>
                    <a:pt x="31" y="52"/>
                    <a:pt x="31" y="52"/>
                  </a:cubicBezTo>
                  <a:cubicBezTo>
                    <a:pt x="12" y="50"/>
                    <a:pt x="1" y="47"/>
                    <a:pt x="0" y="42"/>
                  </a:cubicBezTo>
                  <a:cubicBezTo>
                    <a:pt x="0" y="41"/>
                    <a:pt x="0" y="41"/>
                    <a:pt x="0" y="41"/>
                  </a:cubicBezTo>
                  <a:cubicBezTo>
                    <a:pt x="1" y="25"/>
                    <a:pt x="4" y="14"/>
                    <a:pt x="14" y="7"/>
                  </a:cubicBezTo>
                  <a:cubicBezTo>
                    <a:pt x="20" y="3"/>
                    <a:pt x="28" y="1"/>
                    <a:pt x="34" y="0"/>
                  </a:cubicBezTo>
                  <a:cubicBezTo>
                    <a:pt x="36" y="0"/>
                    <a:pt x="38" y="1"/>
                    <a:pt x="38" y="3"/>
                  </a:cubicBezTo>
                  <a:cubicBezTo>
                    <a:pt x="38" y="5"/>
                    <a:pt x="37" y="7"/>
                    <a:pt x="35" y="7"/>
                  </a:cubicBezTo>
                  <a:cubicBezTo>
                    <a:pt x="31" y="8"/>
                    <a:pt x="23" y="9"/>
                    <a:pt x="18" y="12"/>
                  </a:cubicBezTo>
                  <a:cubicBezTo>
                    <a:pt x="12" y="17"/>
                    <a:pt x="9" y="25"/>
                    <a:pt x="7" y="40"/>
                  </a:cubicBezTo>
                  <a:cubicBezTo>
                    <a:pt x="9" y="41"/>
                    <a:pt x="15" y="43"/>
                    <a:pt x="32" y="45"/>
                  </a:cubicBezTo>
                  <a:cubicBezTo>
                    <a:pt x="34" y="45"/>
                    <a:pt x="35" y="47"/>
                    <a:pt x="35" y="49"/>
                  </a:cubicBezTo>
                  <a:cubicBezTo>
                    <a:pt x="35" y="51"/>
                    <a:pt x="33" y="52"/>
                    <a:pt x="32" y="52"/>
                  </a:cubicBezTo>
                  <a:close/>
                  <a:moveTo>
                    <a:pt x="7" y="39"/>
                  </a:moveTo>
                  <a:cubicBezTo>
                    <a:pt x="7" y="39"/>
                    <a:pt x="7" y="39"/>
                    <a:pt x="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cxnSp>
        <p:nvCxnSpPr>
          <p:cNvPr id="105" name="Straight Connector 104">
            <a:extLst>
              <a:ext uri="{FF2B5EF4-FFF2-40B4-BE49-F238E27FC236}">
                <a16:creationId xmlns:a16="http://schemas.microsoft.com/office/drawing/2014/main" id="{7A0A2D13-8695-76D1-AD82-F08C8452B619}"/>
              </a:ext>
            </a:extLst>
          </p:cNvPr>
          <p:cNvCxnSpPr>
            <a:cxnSpLocks/>
            <a:endCxn id="42" idx="0"/>
          </p:cNvCxnSpPr>
          <p:nvPr/>
        </p:nvCxnSpPr>
        <p:spPr>
          <a:xfrm>
            <a:off x="1832957" y="3617130"/>
            <a:ext cx="0" cy="1630159"/>
          </a:xfrm>
          <a:prstGeom prst="line">
            <a:avLst/>
          </a:prstGeom>
          <a:ln w="19050" cap="sq">
            <a:solidFill>
              <a:schemeClr val="bg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1931FB85-22EF-6DB5-657F-88225827C24D}"/>
              </a:ext>
            </a:extLst>
          </p:cNvPr>
          <p:cNvSpPr txBox="1"/>
          <p:nvPr/>
        </p:nvSpPr>
        <p:spPr>
          <a:xfrm>
            <a:off x="556812" y="3749915"/>
            <a:ext cx="2568765" cy="578882"/>
          </a:xfrm>
          <a:prstGeom prst="roundRect">
            <a:avLst/>
          </a:prstGeom>
          <a:solidFill>
            <a:schemeClr val="bg2"/>
          </a:solidFill>
          <a:ln w="19050">
            <a:solidFill>
              <a:schemeClr val="accent1"/>
            </a:solidFill>
          </a:ln>
        </p:spPr>
        <p:txBody>
          <a:bodyPr wrap="square" lIns="91440" tIns="45720" rIns="91440" bIns="45720" rtlCol="0" anchor="t">
            <a:spAutoFit/>
          </a:bodyPr>
          <a:lstStyle/>
          <a:p>
            <a:pPr algn="ctr"/>
            <a:r>
              <a:rPr lang="en-US" sz="1400"/>
              <a:t>Maintain health and wellness with the best plan</a:t>
            </a:r>
          </a:p>
        </p:txBody>
      </p:sp>
      <p:cxnSp>
        <p:nvCxnSpPr>
          <p:cNvPr id="123" name="Straight Connector 122">
            <a:extLst>
              <a:ext uri="{FF2B5EF4-FFF2-40B4-BE49-F238E27FC236}">
                <a16:creationId xmlns:a16="http://schemas.microsoft.com/office/drawing/2014/main" id="{272604DF-BF80-8A82-3F93-E15F8D7DDA1C}"/>
              </a:ext>
            </a:extLst>
          </p:cNvPr>
          <p:cNvCxnSpPr>
            <a:cxnSpLocks/>
          </p:cNvCxnSpPr>
          <p:nvPr/>
        </p:nvCxnSpPr>
        <p:spPr>
          <a:xfrm flipH="1">
            <a:off x="4634191" y="3617130"/>
            <a:ext cx="2" cy="1017597"/>
          </a:xfrm>
          <a:prstGeom prst="line">
            <a:avLst/>
          </a:prstGeom>
          <a:ln w="19050" cap="sq">
            <a:solidFill>
              <a:schemeClr val="bg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1C62D0F5-6C49-BBCA-CEEC-B724D01094DB}"/>
              </a:ext>
            </a:extLst>
          </p:cNvPr>
          <p:cNvCxnSpPr>
            <a:cxnSpLocks/>
            <a:endCxn id="100" idx="0"/>
          </p:cNvCxnSpPr>
          <p:nvPr/>
        </p:nvCxnSpPr>
        <p:spPr>
          <a:xfrm>
            <a:off x="7373590" y="3617130"/>
            <a:ext cx="11269" cy="971582"/>
          </a:xfrm>
          <a:prstGeom prst="line">
            <a:avLst/>
          </a:prstGeom>
          <a:ln w="19050" cap="sq">
            <a:solidFill>
              <a:schemeClr val="bg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8B09E2C9-6CD7-F998-661E-17B4F75B74C9}"/>
              </a:ext>
            </a:extLst>
          </p:cNvPr>
          <p:cNvCxnSpPr>
            <a:cxnSpLocks/>
            <a:endCxn id="114" idx="0"/>
          </p:cNvCxnSpPr>
          <p:nvPr/>
        </p:nvCxnSpPr>
        <p:spPr>
          <a:xfrm>
            <a:off x="10479255" y="3617130"/>
            <a:ext cx="0" cy="971582"/>
          </a:xfrm>
          <a:prstGeom prst="line">
            <a:avLst/>
          </a:prstGeom>
          <a:ln w="19050" cap="sq">
            <a:solidFill>
              <a:schemeClr val="bg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7F5E3963-037D-780B-91C9-A2B83F7DF275}"/>
              </a:ext>
            </a:extLst>
          </p:cNvPr>
          <p:cNvCxnSpPr>
            <a:cxnSpLocks/>
          </p:cNvCxnSpPr>
          <p:nvPr/>
        </p:nvCxnSpPr>
        <p:spPr>
          <a:xfrm>
            <a:off x="1096036" y="4500085"/>
            <a:ext cx="1520074" cy="0"/>
          </a:xfrm>
          <a:prstGeom prst="line">
            <a:avLst/>
          </a:prstGeom>
          <a:ln w="19050" cap="sq">
            <a:solidFill>
              <a:schemeClr val="bg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a16="http://schemas.microsoft.com/office/drawing/2014/main" id="{146E3A26-4F08-E4AA-E4F9-B342EB4133C6}"/>
              </a:ext>
            </a:extLst>
          </p:cNvPr>
          <p:cNvCxnSpPr>
            <a:cxnSpLocks/>
          </p:cNvCxnSpPr>
          <p:nvPr/>
        </p:nvCxnSpPr>
        <p:spPr>
          <a:xfrm flipH="1">
            <a:off x="2616111" y="4498579"/>
            <a:ext cx="1841" cy="376202"/>
          </a:xfrm>
          <a:prstGeom prst="line">
            <a:avLst/>
          </a:prstGeom>
          <a:ln w="19050" cap="sq">
            <a:solidFill>
              <a:schemeClr val="bg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B9CDB831-67A9-8162-3310-67BDC6F420BF}"/>
              </a:ext>
            </a:extLst>
          </p:cNvPr>
          <p:cNvCxnSpPr>
            <a:cxnSpLocks/>
          </p:cNvCxnSpPr>
          <p:nvPr/>
        </p:nvCxnSpPr>
        <p:spPr>
          <a:xfrm flipH="1">
            <a:off x="1083873" y="4498579"/>
            <a:ext cx="1841" cy="376202"/>
          </a:xfrm>
          <a:prstGeom prst="line">
            <a:avLst/>
          </a:prstGeom>
          <a:ln w="19050" cap="sq">
            <a:solidFill>
              <a:schemeClr val="bg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42" name="Rounded Rectangle 41">
            <a:extLst>
              <a:ext uri="{FF2B5EF4-FFF2-40B4-BE49-F238E27FC236}">
                <a16:creationId xmlns:a16="http://schemas.microsoft.com/office/drawing/2014/main" id="{E1D75725-CDA8-EA8D-1D09-1C50A9E2914A}"/>
              </a:ext>
            </a:extLst>
          </p:cNvPr>
          <p:cNvSpPr/>
          <p:nvPr/>
        </p:nvSpPr>
        <p:spPr>
          <a:xfrm>
            <a:off x="1257993" y="5247289"/>
            <a:ext cx="1149927" cy="565150"/>
          </a:xfrm>
          <a:prstGeom prst="roundRect">
            <a:avLst/>
          </a:prstGeom>
          <a:solidFill>
            <a:schemeClr val="bg2"/>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Go365</a:t>
            </a:r>
          </a:p>
        </p:txBody>
      </p:sp>
      <p:sp>
        <p:nvSpPr>
          <p:cNvPr id="40" name="Rounded Rectangle 39">
            <a:extLst>
              <a:ext uri="{FF2B5EF4-FFF2-40B4-BE49-F238E27FC236}">
                <a16:creationId xmlns:a16="http://schemas.microsoft.com/office/drawing/2014/main" id="{1BDD627E-E6AC-E4EC-DE1D-23805A7FCB68}"/>
              </a:ext>
            </a:extLst>
          </p:cNvPr>
          <p:cNvSpPr/>
          <p:nvPr/>
        </p:nvSpPr>
        <p:spPr>
          <a:xfrm>
            <a:off x="504245" y="4592713"/>
            <a:ext cx="1149927" cy="565150"/>
          </a:xfrm>
          <a:prstGeom prst="roundRect">
            <a:avLst/>
          </a:prstGeom>
          <a:solidFill>
            <a:schemeClr val="bg2"/>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err="1">
                <a:solidFill>
                  <a:schemeClr val="tx1"/>
                </a:solidFill>
              </a:rPr>
              <a:t>MyHumana</a:t>
            </a:r>
            <a:endParaRPr lang="en-US" sz="1200">
              <a:solidFill>
                <a:schemeClr val="tx1"/>
              </a:solidFill>
            </a:endParaRPr>
          </a:p>
        </p:txBody>
      </p:sp>
      <p:sp>
        <p:nvSpPr>
          <p:cNvPr id="43" name="Rounded Rectangle 42">
            <a:extLst>
              <a:ext uri="{FF2B5EF4-FFF2-40B4-BE49-F238E27FC236}">
                <a16:creationId xmlns:a16="http://schemas.microsoft.com/office/drawing/2014/main" id="{99FF887F-5728-82DD-84AC-6F6C37C93003}"/>
              </a:ext>
            </a:extLst>
          </p:cNvPr>
          <p:cNvSpPr/>
          <p:nvPr/>
        </p:nvSpPr>
        <p:spPr>
          <a:xfrm>
            <a:off x="2041147" y="4594382"/>
            <a:ext cx="1149927" cy="565150"/>
          </a:xfrm>
          <a:prstGeom prst="roundRect">
            <a:avLst/>
          </a:prstGeom>
          <a:solidFill>
            <a:schemeClr val="bg2"/>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err="1">
                <a:solidFill>
                  <a:schemeClr val="tx1"/>
                </a:solidFill>
              </a:rPr>
              <a:t>SilverSneakers</a:t>
            </a:r>
            <a:endParaRPr lang="en-US" sz="1200">
              <a:solidFill>
                <a:schemeClr val="tx1"/>
              </a:solidFill>
            </a:endParaRPr>
          </a:p>
        </p:txBody>
      </p:sp>
      <p:sp>
        <p:nvSpPr>
          <p:cNvPr id="50" name="TextBox 49">
            <a:extLst>
              <a:ext uri="{FF2B5EF4-FFF2-40B4-BE49-F238E27FC236}">
                <a16:creationId xmlns:a16="http://schemas.microsoft.com/office/drawing/2014/main" id="{ED17C1FD-17EA-600D-F864-A49DE39EAA87}"/>
              </a:ext>
            </a:extLst>
          </p:cNvPr>
          <p:cNvSpPr txBox="1"/>
          <p:nvPr/>
        </p:nvSpPr>
        <p:spPr>
          <a:xfrm>
            <a:off x="3454001" y="3749915"/>
            <a:ext cx="2364445" cy="578882"/>
          </a:xfrm>
          <a:prstGeom prst="roundRect">
            <a:avLst/>
          </a:prstGeom>
          <a:solidFill>
            <a:schemeClr val="bg2"/>
          </a:solidFill>
          <a:ln w="19050">
            <a:solidFill>
              <a:schemeClr val="accent1"/>
            </a:solidFill>
          </a:ln>
        </p:spPr>
        <p:txBody>
          <a:bodyPr wrap="square" rtlCol="0">
            <a:spAutoFit/>
          </a:bodyPr>
          <a:lstStyle/>
          <a:p>
            <a:pPr algn="ctr"/>
            <a:r>
              <a:rPr lang="en-US" sz="1400"/>
              <a:t>Maintain independence with the best plan and carrier</a:t>
            </a:r>
          </a:p>
        </p:txBody>
      </p:sp>
      <p:cxnSp>
        <p:nvCxnSpPr>
          <p:cNvPr id="142" name="Straight Connector 141">
            <a:extLst>
              <a:ext uri="{FF2B5EF4-FFF2-40B4-BE49-F238E27FC236}">
                <a16:creationId xmlns:a16="http://schemas.microsoft.com/office/drawing/2014/main" id="{513474B6-A155-E446-EAD3-5014A66C694C}"/>
              </a:ext>
            </a:extLst>
          </p:cNvPr>
          <p:cNvCxnSpPr>
            <a:cxnSpLocks/>
          </p:cNvCxnSpPr>
          <p:nvPr/>
        </p:nvCxnSpPr>
        <p:spPr>
          <a:xfrm>
            <a:off x="4893679" y="4878928"/>
            <a:ext cx="531018" cy="0"/>
          </a:xfrm>
          <a:prstGeom prst="line">
            <a:avLst/>
          </a:prstGeom>
          <a:ln w="19050" cap="sq">
            <a:solidFill>
              <a:schemeClr val="bg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43" name="Straight Connector 142">
            <a:extLst>
              <a:ext uri="{FF2B5EF4-FFF2-40B4-BE49-F238E27FC236}">
                <a16:creationId xmlns:a16="http://schemas.microsoft.com/office/drawing/2014/main" id="{2B4636B0-B05D-60EE-6B47-7FA9932ECFC8}"/>
              </a:ext>
            </a:extLst>
          </p:cNvPr>
          <p:cNvCxnSpPr>
            <a:cxnSpLocks/>
          </p:cNvCxnSpPr>
          <p:nvPr/>
        </p:nvCxnSpPr>
        <p:spPr>
          <a:xfrm>
            <a:off x="5434632" y="4874781"/>
            <a:ext cx="0" cy="668691"/>
          </a:xfrm>
          <a:prstGeom prst="line">
            <a:avLst/>
          </a:prstGeom>
          <a:ln w="19050" cap="sq">
            <a:solidFill>
              <a:schemeClr val="bg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46" name="Straight Connector 145">
            <a:extLst>
              <a:ext uri="{FF2B5EF4-FFF2-40B4-BE49-F238E27FC236}">
                <a16:creationId xmlns:a16="http://schemas.microsoft.com/office/drawing/2014/main" id="{AFCCB1F1-A7B2-AE73-C1B1-C4F69A040782}"/>
              </a:ext>
            </a:extLst>
          </p:cNvPr>
          <p:cNvCxnSpPr>
            <a:cxnSpLocks/>
          </p:cNvCxnSpPr>
          <p:nvPr/>
        </p:nvCxnSpPr>
        <p:spPr>
          <a:xfrm>
            <a:off x="4893679" y="5543472"/>
            <a:ext cx="531018" cy="0"/>
          </a:xfrm>
          <a:prstGeom prst="line">
            <a:avLst/>
          </a:prstGeom>
          <a:ln w="19050" cap="sq">
            <a:solidFill>
              <a:schemeClr val="bg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56" name="Rounded Rectangle 55">
            <a:extLst>
              <a:ext uri="{FF2B5EF4-FFF2-40B4-BE49-F238E27FC236}">
                <a16:creationId xmlns:a16="http://schemas.microsoft.com/office/drawing/2014/main" id="{902575FC-04D8-596F-1574-C87213C9A3D0}"/>
              </a:ext>
            </a:extLst>
          </p:cNvPr>
          <p:cNvSpPr/>
          <p:nvPr/>
        </p:nvSpPr>
        <p:spPr>
          <a:xfrm>
            <a:off x="4061259" y="4592713"/>
            <a:ext cx="1149927" cy="565150"/>
          </a:xfrm>
          <a:prstGeom prst="roundRect">
            <a:avLst/>
          </a:prstGeom>
          <a:solidFill>
            <a:schemeClr val="bg2"/>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Clinical health</a:t>
            </a:r>
          </a:p>
        </p:txBody>
      </p:sp>
      <p:sp>
        <p:nvSpPr>
          <p:cNvPr id="83" name="Rounded Rectangle 82">
            <a:extLst>
              <a:ext uri="{FF2B5EF4-FFF2-40B4-BE49-F238E27FC236}">
                <a16:creationId xmlns:a16="http://schemas.microsoft.com/office/drawing/2014/main" id="{A18426E2-58AC-1AD0-991B-07CEF053E501}"/>
              </a:ext>
            </a:extLst>
          </p:cNvPr>
          <p:cNvSpPr/>
          <p:nvPr/>
        </p:nvSpPr>
        <p:spPr>
          <a:xfrm>
            <a:off x="4061259" y="5261404"/>
            <a:ext cx="1149927" cy="565150"/>
          </a:xfrm>
          <a:prstGeom prst="roundRect">
            <a:avLst/>
          </a:prstGeom>
          <a:solidFill>
            <a:schemeClr val="bg2"/>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Human care support</a:t>
            </a:r>
          </a:p>
        </p:txBody>
      </p:sp>
      <p:sp>
        <p:nvSpPr>
          <p:cNvPr id="99" name="TextBox 98">
            <a:extLst>
              <a:ext uri="{FF2B5EF4-FFF2-40B4-BE49-F238E27FC236}">
                <a16:creationId xmlns:a16="http://schemas.microsoft.com/office/drawing/2014/main" id="{DD7ECEA4-6EC2-B732-9B72-EC82DCE9583B}"/>
              </a:ext>
            </a:extLst>
          </p:cNvPr>
          <p:cNvSpPr txBox="1"/>
          <p:nvPr/>
        </p:nvSpPr>
        <p:spPr>
          <a:xfrm>
            <a:off x="6286010" y="3749915"/>
            <a:ext cx="2175164" cy="578882"/>
          </a:xfrm>
          <a:prstGeom prst="roundRect">
            <a:avLst/>
          </a:prstGeom>
          <a:solidFill>
            <a:schemeClr val="bg2"/>
          </a:solidFill>
          <a:ln w="19050">
            <a:solidFill>
              <a:schemeClr val="accent1"/>
            </a:solidFill>
          </a:ln>
        </p:spPr>
        <p:txBody>
          <a:bodyPr wrap="square" rtlCol="0">
            <a:spAutoFit/>
          </a:bodyPr>
          <a:lstStyle/>
          <a:p>
            <a:pPr algn="ctr"/>
            <a:r>
              <a:rPr lang="en-US" sz="1400"/>
              <a:t>Be direct and straightforward</a:t>
            </a:r>
          </a:p>
        </p:txBody>
      </p:sp>
      <p:cxnSp>
        <p:nvCxnSpPr>
          <p:cNvPr id="151" name="Straight Connector 150">
            <a:extLst>
              <a:ext uri="{FF2B5EF4-FFF2-40B4-BE49-F238E27FC236}">
                <a16:creationId xmlns:a16="http://schemas.microsoft.com/office/drawing/2014/main" id="{DDB1DFE2-AB39-CA06-738B-467F952217F8}"/>
              </a:ext>
            </a:extLst>
          </p:cNvPr>
          <p:cNvCxnSpPr>
            <a:cxnSpLocks/>
          </p:cNvCxnSpPr>
          <p:nvPr/>
        </p:nvCxnSpPr>
        <p:spPr>
          <a:xfrm>
            <a:off x="7645117" y="4878928"/>
            <a:ext cx="531018" cy="0"/>
          </a:xfrm>
          <a:prstGeom prst="line">
            <a:avLst/>
          </a:prstGeom>
          <a:ln w="19050" cap="sq">
            <a:solidFill>
              <a:schemeClr val="bg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a16="http://schemas.microsoft.com/office/drawing/2014/main" id="{BDBB8EA4-CEE8-9382-7A4F-728BB76C0E0C}"/>
              </a:ext>
            </a:extLst>
          </p:cNvPr>
          <p:cNvCxnSpPr>
            <a:cxnSpLocks/>
          </p:cNvCxnSpPr>
          <p:nvPr/>
        </p:nvCxnSpPr>
        <p:spPr>
          <a:xfrm>
            <a:off x="8186070" y="4874781"/>
            <a:ext cx="0" cy="1320073"/>
          </a:xfrm>
          <a:prstGeom prst="line">
            <a:avLst/>
          </a:prstGeom>
          <a:ln w="19050" cap="sq">
            <a:solidFill>
              <a:schemeClr val="bg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53" name="Straight Connector 152">
            <a:extLst>
              <a:ext uri="{FF2B5EF4-FFF2-40B4-BE49-F238E27FC236}">
                <a16:creationId xmlns:a16="http://schemas.microsoft.com/office/drawing/2014/main" id="{EAA6D4D1-D75A-A602-232E-6F9A259A5BC3}"/>
              </a:ext>
            </a:extLst>
          </p:cNvPr>
          <p:cNvCxnSpPr>
            <a:cxnSpLocks/>
          </p:cNvCxnSpPr>
          <p:nvPr/>
        </p:nvCxnSpPr>
        <p:spPr>
          <a:xfrm>
            <a:off x="7645117" y="5535234"/>
            <a:ext cx="531018" cy="0"/>
          </a:xfrm>
          <a:prstGeom prst="line">
            <a:avLst/>
          </a:prstGeom>
          <a:ln w="19050" cap="sq">
            <a:solidFill>
              <a:schemeClr val="bg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55" name="Straight Connector 154">
            <a:extLst>
              <a:ext uri="{FF2B5EF4-FFF2-40B4-BE49-F238E27FC236}">
                <a16:creationId xmlns:a16="http://schemas.microsoft.com/office/drawing/2014/main" id="{879A0F93-7F69-E0F2-5286-C48BCDB2C798}"/>
              </a:ext>
            </a:extLst>
          </p:cNvPr>
          <p:cNvCxnSpPr>
            <a:cxnSpLocks/>
          </p:cNvCxnSpPr>
          <p:nvPr/>
        </p:nvCxnSpPr>
        <p:spPr>
          <a:xfrm>
            <a:off x="7645117" y="6194261"/>
            <a:ext cx="531018" cy="0"/>
          </a:xfrm>
          <a:prstGeom prst="line">
            <a:avLst/>
          </a:prstGeom>
          <a:ln w="19050" cap="sq">
            <a:solidFill>
              <a:schemeClr val="bg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100" name="Rounded Rectangle 99">
            <a:extLst>
              <a:ext uri="{FF2B5EF4-FFF2-40B4-BE49-F238E27FC236}">
                <a16:creationId xmlns:a16="http://schemas.microsoft.com/office/drawing/2014/main" id="{EB92BA0A-619E-BF6E-DDF7-B41BF343CED1}"/>
              </a:ext>
            </a:extLst>
          </p:cNvPr>
          <p:cNvSpPr/>
          <p:nvPr/>
        </p:nvSpPr>
        <p:spPr>
          <a:xfrm>
            <a:off x="6809895" y="4588712"/>
            <a:ext cx="1149927" cy="565150"/>
          </a:xfrm>
          <a:prstGeom prst="roundRect">
            <a:avLst/>
          </a:prstGeom>
          <a:solidFill>
            <a:schemeClr val="bg2"/>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Simple</a:t>
            </a:r>
          </a:p>
        </p:txBody>
      </p:sp>
      <p:sp>
        <p:nvSpPr>
          <p:cNvPr id="101" name="Rounded Rectangle 100">
            <a:extLst>
              <a:ext uri="{FF2B5EF4-FFF2-40B4-BE49-F238E27FC236}">
                <a16:creationId xmlns:a16="http://schemas.microsoft.com/office/drawing/2014/main" id="{2E2A504D-E830-99C9-BE03-8EA9FEE10647}"/>
              </a:ext>
            </a:extLst>
          </p:cNvPr>
          <p:cNvSpPr/>
          <p:nvPr/>
        </p:nvSpPr>
        <p:spPr>
          <a:xfrm>
            <a:off x="6809895" y="5243998"/>
            <a:ext cx="1149927" cy="565150"/>
          </a:xfrm>
          <a:prstGeom prst="roundRect">
            <a:avLst/>
          </a:prstGeom>
          <a:solidFill>
            <a:schemeClr val="bg2"/>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Caring</a:t>
            </a:r>
          </a:p>
        </p:txBody>
      </p:sp>
      <p:sp>
        <p:nvSpPr>
          <p:cNvPr id="102" name="Rounded Rectangle 101">
            <a:extLst>
              <a:ext uri="{FF2B5EF4-FFF2-40B4-BE49-F238E27FC236}">
                <a16:creationId xmlns:a16="http://schemas.microsoft.com/office/drawing/2014/main" id="{FBEDDECF-00C5-1056-F302-EF192E9603EC}"/>
              </a:ext>
            </a:extLst>
          </p:cNvPr>
          <p:cNvSpPr/>
          <p:nvPr/>
        </p:nvSpPr>
        <p:spPr>
          <a:xfrm>
            <a:off x="6809895" y="5895028"/>
            <a:ext cx="1149927" cy="565150"/>
          </a:xfrm>
          <a:prstGeom prst="roundRect">
            <a:avLst/>
          </a:prstGeom>
          <a:solidFill>
            <a:schemeClr val="bg2"/>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Personal</a:t>
            </a:r>
          </a:p>
        </p:txBody>
      </p:sp>
      <p:sp>
        <p:nvSpPr>
          <p:cNvPr id="113" name="TextBox 112">
            <a:extLst>
              <a:ext uri="{FF2B5EF4-FFF2-40B4-BE49-F238E27FC236}">
                <a16:creationId xmlns:a16="http://schemas.microsoft.com/office/drawing/2014/main" id="{D3FF11DB-65D4-B111-FA96-DEA7DC3A0381}"/>
              </a:ext>
            </a:extLst>
          </p:cNvPr>
          <p:cNvSpPr txBox="1"/>
          <p:nvPr/>
        </p:nvSpPr>
        <p:spPr>
          <a:xfrm>
            <a:off x="9381258" y="3751001"/>
            <a:ext cx="2175164" cy="578882"/>
          </a:xfrm>
          <a:prstGeom prst="roundRect">
            <a:avLst/>
          </a:prstGeom>
          <a:solidFill>
            <a:schemeClr val="bg2"/>
          </a:solidFill>
          <a:ln w="19050">
            <a:solidFill>
              <a:schemeClr val="accent1"/>
            </a:solidFill>
          </a:ln>
        </p:spPr>
        <p:txBody>
          <a:bodyPr wrap="square" rtlCol="0">
            <a:spAutoFit/>
          </a:bodyPr>
          <a:lstStyle/>
          <a:p>
            <a:pPr algn="ctr"/>
            <a:r>
              <a:rPr lang="en-US" sz="1400"/>
              <a:t>Every veteran </a:t>
            </a:r>
          </a:p>
          <a:p>
            <a:pPr algn="ctr"/>
            <a:r>
              <a:rPr lang="en-US" sz="1400"/>
              <a:t>is different</a:t>
            </a:r>
          </a:p>
        </p:txBody>
      </p:sp>
      <p:cxnSp>
        <p:nvCxnSpPr>
          <p:cNvPr id="157" name="Straight Connector 156">
            <a:extLst>
              <a:ext uri="{FF2B5EF4-FFF2-40B4-BE49-F238E27FC236}">
                <a16:creationId xmlns:a16="http://schemas.microsoft.com/office/drawing/2014/main" id="{9764EA55-EFFF-810C-63CB-6EC85F8AC606}"/>
              </a:ext>
            </a:extLst>
          </p:cNvPr>
          <p:cNvCxnSpPr>
            <a:cxnSpLocks/>
          </p:cNvCxnSpPr>
          <p:nvPr/>
        </p:nvCxnSpPr>
        <p:spPr>
          <a:xfrm>
            <a:off x="10726068" y="4878928"/>
            <a:ext cx="531018" cy="0"/>
          </a:xfrm>
          <a:prstGeom prst="line">
            <a:avLst/>
          </a:prstGeom>
          <a:ln w="19050" cap="sq">
            <a:solidFill>
              <a:schemeClr val="bg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58" name="Straight Connector 157">
            <a:extLst>
              <a:ext uri="{FF2B5EF4-FFF2-40B4-BE49-F238E27FC236}">
                <a16:creationId xmlns:a16="http://schemas.microsoft.com/office/drawing/2014/main" id="{A20A3F4B-A9C0-2469-0CE8-D17134F94895}"/>
              </a:ext>
            </a:extLst>
          </p:cNvPr>
          <p:cNvCxnSpPr>
            <a:cxnSpLocks/>
          </p:cNvCxnSpPr>
          <p:nvPr/>
        </p:nvCxnSpPr>
        <p:spPr>
          <a:xfrm>
            <a:off x="11267021" y="4874781"/>
            <a:ext cx="0" cy="668691"/>
          </a:xfrm>
          <a:prstGeom prst="line">
            <a:avLst/>
          </a:prstGeom>
          <a:ln w="19050" cap="sq">
            <a:solidFill>
              <a:schemeClr val="bg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59" name="Straight Connector 158">
            <a:extLst>
              <a:ext uri="{FF2B5EF4-FFF2-40B4-BE49-F238E27FC236}">
                <a16:creationId xmlns:a16="http://schemas.microsoft.com/office/drawing/2014/main" id="{921B6020-C1E8-4B46-186D-B02E48AA6BA5}"/>
              </a:ext>
            </a:extLst>
          </p:cNvPr>
          <p:cNvCxnSpPr>
            <a:cxnSpLocks/>
          </p:cNvCxnSpPr>
          <p:nvPr/>
        </p:nvCxnSpPr>
        <p:spPr>
          <a:xfrm>
            <a:off x="10726068" y="5543472"/>
            <a:ext cx="531018" cy="0"/>
          </a:xfrm>
          <a:prstGeom prst="line">
            <a:avLst/>
          </a:prstGeom>
          <a:ln w="19050" cap="sq">
            <a:solidFill>
              <a:schemeClr val="bg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114" name="Rounded Rectangle 113">
            <a:extLst>
              <a:ext uri="{FF2B5EF4-FFF2-40B4-BE49-F238E27FC236}">
                <a16:creationId xmlns:a16="http://schemas.microsoft.com/office/drawing/2014/main" id="{3DF1A8BE-7B6B-4FE8-3035-6082A045923F}"/>
              </a:ext>
            </a:extLst>
          </p:cNvPr>
          <p:cNvSpPr/>
          <p:nvPr/>
        </p:nvSpPr>
        <p:spPr>
          <a:xfrm>
            <a:off x="9904291" y="4588712"/>
            <a:ext cx="1149927" cy="565150"/>
          </a:xfrm>
          <a:prstGeom prst="roundRect">
            <a:avLst/>
          </a:prstGeom>
          <a:solidFill>
            <a:schemeClr val="bg2"/>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Diversity</a:t>
            </a:r>
          </a:p>
        </p:txBody>
      </p:sp>
      <p:sp>
        <p:nvSpPr>
          <p:cNvPr id="118" name="Rounded Rectangle 117">
            <a:extLst>
              <a:ext uri="{FF2B5EF4-FFF2-40B4-BE49-F238E27FC236}">
                <a16:creationId xmlns:a16="http://schemas.microsoft.com/office/drawing/2014/main" id="{CFBEACA4-B020-8EF2-99A0-DB729750392E}"/>
              </a:ext>
            </a:extLst>
          </p:cNvPr>
          <p:cNvSpPr/>
          <p:nvPr/>
        </p:nvSpPr>
        <p:spPr>
          <a:xfrm>
            <a:off x="9886261" y="5290812"/>
            <a:ext cx="1149927" cy="565150"/>
          </a:xfrm>
          <a:prstGeom prst="roundRect">
            <a:avLst/>
          </a:prstGeom>
          <a:solidFill>
            <a:schemeClr val="bg2"/>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Marketing Resource Center</a:t>
            </a:r>
          </a:p>
        </p:txBody>
      </p:sp>
    </p:spTree>
    <p:extLst>
      <p:ext uri="{BB962C8B-B14F-4D97-AF65-F5344CB8AC3E}">
        <p14:creationId xmlns:p14="http://schemas.microsoft.com/office/powerpoint/2010/main" val="7104417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D433D-C84A-A948-8873-ABE81C155655}"/>
              </a:ext>
            </a:extLst>
          </p:cNvPr>
          <p:cNvSpPr>
            <a:spLocks noGrp="1"/>
          </p:cNvSpPr>
          <p:nvPr>
            <p:ph type="title"/>
          </p:nvPr>
        </p:nvSpPr>
        <p:spPr>
          <a:xfrm>
            <a:off x="685800" y="365760"/>
            <a:ext cx="7355541" cy="603504"/>
          </a:xfrm>
        </p:spPr>
        <p:txBody>
          <a:bodyPr/>
          <a:lstStyle/>
          <a:p>
            <a:r>
              <a:rPr lang="en-US"/>
              <a:t>3 | Discover areas where veterans aged 65 and older overindex</a:t>
            </a:r>
            <a:r>
              <a:rPr lang="en-US" baseline="30000"/>
              <a:t>13</a:t>
            </a:r>
            <a:endParaRPr lang="en-US" baseline="30000">
              <a:cs typeface="Calibri Light"/>
            </a:endParaRPr>
          </a:p>
        </p:txBody>
      </p:sp>
      <p:pic>
        <p:nvPicPr>
          <p:cNvPr id="226" name="Picture 225">
            <a:extLst>
              <a:ext uri="{FF2B5EF4-FFF2-40B4-BE49-F238E27FC236}">
                <a16:creationId xmlns:a16="http://schemas.microsoft.com/office/drawing/2014/main" id="{C67D11E5-6EB0-1180-6458-8C77221B3EA9}"/>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419600" y="1778256"/>
            <a:ext cx="7772400" cy="4105670"/>
          </a:xfrm>
          <a:prstGeom prst="rect">
            <a:avLst/>
          </a:prstGeom>
        </p:spPr>
      </p:pic>
      <p:sp>
        <p:nvSpPr>
          <p:cNvPr id="227" name="TextBox 226">
            <a:extLst>
              <a:ext uri="{FF2B5EF4-FFF2-40B4-BE49-F238E27FC236}">
                <a16:creationId xmlns:a16="http://schemas.microsoft.com/office/drawing/2014/main" id="{D07E36A5-870D-CC1F-36C1-BC6F6B819ED0}"/>
              </a:ext>
            </a:extLst>
          </p:cNvPr>
          <p:cNvSpPr txBox="1"/>
          <p:nvPr/>
        </p:nvSpPr>
        <p:spPr>
          <a:xfrm>
            <a:off x="685800" y="1490008"/>
            <a:ext cx="4893527" cy="1938992"/>
          </a:xfrm>
          <a:prstGeom prst="rect">
            <a:avLst/>
          </a:prstGeom>
          <a:noFill/>
        </p:spPr>
        <p:txBody>
          <a:bodyPr wrap="square" rtlCol="0">
            <a:spAutoFit/>
          </a:bodyPr>
          <a:lstStyle/>
          <a:p>
            <a:r>
              <a:rPr lang="en-US" sz="2000"/>
              <a:t>Regions where 50% or more of veterans are aged 65 and older:</a:t>
            </a:r>
          </a:p>
          <a:p>
            <a:pPr marL="342900" indent="-342900">
              <a:buFont typeface="+mj-lt"/>
              <a:buAutoNum type="arabicPeriod"/>
            </a:pPr>
            <a:r>
              <a:rPr lang="en-US" sz="2000"/>
              <a:t>Upper Midwest</a:t>
            </a:r>
          </a:p>
          <a:p>
            <a:pPr marL="342900" indent="-342900">
              <a:buFont typeface="+mj-lt"/>
              <a:buAutoNum type="arabicPeriod"/>
            </a:pPr>
            <a:r>
              <a:rPr lang="en-US" sz="2000"/>
              <a:t>Northeast</a:t>
            </a:r>
          </a:p>
          <a:p>
            <a:pPr marL="342900" indent="-342900">
              <a:buFont typeface="+mj-lt"/>
              <a:buAutoNum type="arabicPeriod"/>
            </a:pPr>
            <a:r>
              <a:rPr lang="en-US" sz="2000"/>
              <a:t>East North Central</a:t>
            </a:r>
          </a:p>
          <a:p>
            <a:pPr marL="342900" indent="-342900">
              <a:buFont typeface="+mj-lt"/>
              <a:buAutoNum type="arabicPeriod"/>
            </a:pPr>
            <a:r>
              <a:rPr lang="en-US" sz="2000"/>
              <a:t>Florida</a:t>
            </a:r>
          </a:p>
        </p:txBody>
      </p:sp>
    </p:spTree>
    <p:extLst>
      <p:ext uri="{BB962C8B-B14F-4D97-AF65-F5344CB8AC3E}">
        <p14:creationId xmlns:p14="http://schemas.microsoft.com/office/powerpoint/2010/main" val="38830795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C0D697-C7DC-54B1-6AA7-EF299A50B4C9}"/>
              </a:ext>
            </a:extLst>
          </p:cNvPr>
          <p:cNvSpPr>
            <a:spLocks noGrp="1"/>
          </p:cNvSpPr>
          <p:nvPr>
            <p:ph type="title"/>
          </p:nvPr>
        </p:nvSpPr>
        <p:spPr/>
        <p:txBody>
          <a:bodyPr/>
          <a:lstStyle/>
          <a:p>
            <a:r>
              <a:rPr lang="en-US"/>
              <a:t>4 | Lean into education</a:t>
            </a:r>
          </a:p>
        </p:txBody>
      </p:sp>
      <p:sp>
        <p:nvSpPr>
          <p:cNvPr id="8" name="TextBox 7">
            <a:extLst>
              <a:ext uri="{FF2B5EF4-FFF2-40B4-BE49-F238E27FC236}">
                <a16:creationId xmlns:a16="http://schemas.microsoft.com/office/drawing/2014/main" id="{7AA01F4F-0F21-97CF-20F1-B99C4671098B}"/>
              </a:ext>
            </a:extLst>
          </p:cNvPr>
          <p:cNvSpPr txBox="1"/>
          <p:nvPr/>
        </p:nvSpPr>
        <p:spPr>
          <a:xfrm>
            <a:off x="7903404" y="4144374"/>
            <a:ext cx="2823346" cy="369332"/>
          </a:xfrm>
          <a:prstGeom prst="rect">
            <a:avLst/>
          </a:prstGeom>
          <a:noFill/>
        </p:spPr>
        <p:txBody>
          <a:bodyPr wrap="square" rtlCol="0">
            <a:spAutoFit/>
          </a:bodyPr>
          <a:lstStyle/>
          <a:p>
            <a:r>
              <a:rPr lang="en-US"/>
              <a:t>1-to-1 discovery meetings</a:t>
            </a:r>
          </a:p>
        </p:txBody>
      </p:sp>
      <p:sp>
        <p:nvSpPr>
          <p:cNvPr id="9" name="TextBox 8">
            <a:extLst>
              <a:ext uri="{FF2B5EF4-FFF2-40B4-BE49-F238E27FC236}">
                <a16:creationId xmlns:a16="http://schemas.microsoft.com/office/drawing/2014/main" id="{3BE1A378-5DD8-331E-722B-3715499DBFD2}"/>
              </a:ext>
            </a:extLst>
          </p:cNvPr>
          <p:cNvSpPr txBox="1"/>
          <p:nvPr/>
        </p:nvSpPr>
        <p:spPr>
          <a:xfrm>
            <a:off x="7913824" y="1551415"/>
            <a:ext cx="2357438" cy="646331"/>
          </a:xfrm>
          <a:prstGeom prst="rect">
            <a:avLst/>
          </a:prstGeom>
          <a:noFill/>
        </p:spPr>
        <p:txBody>
          <a:bodyPr wrap="square" rtlCol="0">
            <a:spAutoFit/>
          </a:bodyPr>
          <a:lstStyle/>
          <a:p>
            <a:r>
              <a:rPr lang="en-US"/>
              <a:t>Medicare 101 group educational events</a:t>
            </a:r>
          </a:p>
        </p:txBody>
      </p:sp>
      <p:sp>
        <p:nvSpPr>
          <p:cNvPr id="10" name="TextBox 9">
            <a:extLst>
              <a:ext uri="{FF2B5EF4-FFF2-40B4-BE49-F238E27FC236}">
                <a16:creationId xmlns:a16="http://schemas.microsoft.com/office/drawing/2014/main" id="{6A00683A-D192-0764-C572-6DEBA4967CD3}"/>
              </a:ext>
            </a:extLst>
          </p:cNvPr>
          <p:cNvSpPr txBox="1"/>
          <p:nvPr/>
        </p:nvSpPr>
        <p:spPr>
          <a:xfrm>
            <a:off x="7908252" y="2824941"/>
            <a:ext cx="2818498" cy="646331"/>
          </a:xfrm>
          <a:prstGeom prst="rect">
            <a:avLst/>
          </a:prstGeom>
          <a:noFill/>
        </p:spPr>
        <p:txBody>
          <a:bodyPr wrap="square" rtlCol="0">
            <a:spAutoFit/>
          </a:bodyPr>
          <a:lstStyle/>
          <a:p>
            <a:r>
              <a:rPr lang="en-US"/>
              <a:t>Impact of dental, vision and hearing on overall health</a:t>
            </a:r>
          </a:p>
        </p:txBody>
      </p:sp>
      <p:sp>
        <p:nvSpPr>
          <p:cNvPr id="11" name="TextBox 10">
            <a:extLst>
              <a:ext uri="{FF2B5EF4-FFF2-40B4-BE49-F238E27FC236}">
                <a16:creationId xmlns:a16="http://schemas.microsoft.com/office/drawing/2014/main" id="{1A74177B-DDDC-08FA-CCEB-45953EA07469}"/>
              </a:ext>
            </a:extLst>
          </p:cNvPr>
          <p:cNvSpPr txBox="1"/>
          <p:nvPr/>
        </p:nvSpPr>
        <p:spPr>
          <a:xfrm>
            <a:off x="7931030" y="5198899"/>
            <a:ext cx="2886831" cy="646331"/>
          </a:xfrm>
          <a:prstGeom prst="rect">
            <a:avLst/>
          </a:prstGeom>
          <a:noFill/>
        </p:spPr>
        <p:txBody>
          <a:bodyPr wrap="square" rtlCol="0">
            <a:spAutoFit/>
          </a:bodyPr>
          <a:lstStyle/>
          <a:p>
            <a:r>
              <a:rPr lang="en-US"/>
              <a:t>Importance and ease of community-based providers</a:t>
            </a:r>
          </a:p>
        </p:txBody>
      </p:sp>
      <p:grpSp>
        <p:nvGrpSpPr>
          <p:cNvPr id="14" name="Group 194" title="360 Heart icon">
            <a:extLst>
              <a:ext uri="{FF2B5EF4-FFF2-40B4-BE49-F238E27FC236}">
                <a16:creationId xmlns:a16="http://schemas.microsoft.com/office/drawing/2014/main" id="{BA60533D-6831-082D-AEF5-32B73A4652ED}"/>
              </a:ext>
            </a:extLst>
          </p:cNvPr>
          <p:cNvGrpSpPr>
            <a:grpSpLocks noChangeAspect="1"/>
          </p:cNvGrpSpPr>
          <p:nvPr/>
        </p:nvGrpSpPr>
        <p:grpSpPr bwMode="auto">
          <a:xfrm>
            <a:off x="6753944" y="2731117"/>
            <a:ext cx="963143" cy="862274"/>
            <a:chOff x="761" y="3504"/>
            <a:chExt cx="592" cy="530"/>
          </a:xfrm>
          <a:solidFill>
            <a:schemeClr val="accent1"/>
          </a:solidFill>
        </p:grpSpPr>
        <p:sp>
          <p:nvSpPr>
            <p:cNvPr id="15" name="Freeform 195">
              <a:extLst>
                <a:ext uri="{FF2B5EF4-FFF2-40B4-BE49-F238E27FC236}">
                  <a16:creationId xmlns:a16="http://schemas.microsoft.com/office/drawing/2014/main" id="{E1E57F4F-C1C2-540A-B739-AE14CB96B652}"/>
                </a:ext>
              </a:extLst>
            </p:cNvPr>
            <p:cNvSpPr>
              <a:spLocks/>
            </p:cNvSpPr>
            <p:nvPr/>
          </p:nvSpPr>
          <p:spPr bwMode="auto">
            <a:xfrm>
              <a:off x="761" y="3504"/>
              <a:ext cx="530" cy="530"/>
            </a:xfrm>
            <a:custGeom>
              <a:avLst/>
              <a:gdLst>
                <a:gd name="T0" fmla="*/ 90 w 179"/>
                <a:gd name="T1" fmla="*/ 179 h 179"/>
                <a:gd name="T2" fmla="*/ 0 w 179"/>
                <a:gd name="T3" fmla="*/ 89 h 179"/>
                <a:gd name="T4" fmla="*/ 90 w 179"/>
                <a:gd name="T5" fmla="*/ 0 h 179"/>
                <a:gd name="T6" fmla="*/ 179 w 179"/>
                <a:gd name="T7" fmla="*/ 89 h 179"/>
                <a:gd name="T8" fmla="*/ 175 w 179"/>
                <a:gd name="T9" fmla="*/ 93 h 179"/>
                <a:gd name="T10" fmla="*/ 172 w 179"/>
                <a:gd name="T11" fmla="*/ 89 h 179"/>
                <a:gd name="T12" fmla="*/ 90 w 179"/>
                <a:gd name="T13" fmla="*/ 7 h 179"/>
                <a:gd name="T14" fmla="*/ 8 w 179"/>
                <a:gd name="T15" fmla="*/ 89 h 179"/>
                <a:gd name="T16" fmla="*/ 90 w 179"/>
                <a:gd name="T17" fmla="*/ 171 h 179"/>
                <a:gd name="T18" fmla="*/ 168 w 179"/>
                <a:gd name="T19" fmla="*/ 114 h 179"/>
                <a:gd name="T20" fmla="*/ 172 w 179"/>
                <a:gd name="T21" fmla="*/ 112 h 179"/>
                <a:gd name="T22" fmla="*/ 175 w 179"/>
                <a:gd name="T23" fmla="*/ 116 h 179"/>
                <a:gd name="T24" fmla="*/ 90 w 179"/>
                <a:gd name="T25" fmla="*/ 17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9" h="179">
                  <a:moveTo>
                    <a:pt x="90" y="179"/>
                  </a:moveTo>
                  <a:cubicBezTo>
                    <a:pt x="40" y="179"/>
                    <a:pt x="0" y="138"/>
                    <a:pt x="0" y="89"/>
                  </a:cubicBezTo>
                  <a:cubicBezTo>
                    <a:pt x="0" y="40"/>
                    <a:pt x="40" y="0"/>
                    <a:pt x="90" y="0"/>
                  </a:cubicBezTo>
                  <a:cubicBezTo>
                    <a:pt x="139" y="0"/>
                    <a:pt x="179" y="40"/>
                    <a:pt x="179" y="89"/>
                  </a:cubicBezTo>
                  <a:cubicBezTo>
                    <a:pt x="179" y="91"/>
                    <a:pt x="177" y="93"/>
                    <a:pt x="175" y="93"/>
                  </a:cubicBezTo>
                  <a:cubicBezTo>
                    <a:pt x="173" y="93"/>
                    <a:pt x="172" y="91"/>
                    <a:pt x="172" y="89"/>
                  </a:cubicBezTo>
                  <a:cubicBezTo>
                    <a:pt x="172" y="44"/>
                    <a:pt x="135" y="7"/>
                    <a:pt x="90" y="7"/>
                  </a:cubicBezTo>
                  <a:cubicBezTo>
                    <a:pt x="45" y="7"/>
                    <a:pt x="8" y="44"/>
                    <a:pt x="8" y="89"/>
                  </a:cubicBezTo>
                  <a:cubicBezTo>
                    <a:pt x="8" y="134"/>
                    <a:pt x="45" y="171"/>
                    <a:pt x="90" y="171"/>
                  </a:cubicBezTo>
                  <a:cubicBezTo>
                    <a:pt x="126" y="171"/>
                    <a:pt x="157" y="148"/>
                    <a:pt x="168" y="114"/>
                  </a:cubicBezTo>
                  <a:cubicBezTo>
                    <a:pt x="168" y="112"/>
                    <a:pt x="170" y="111"/>
                    <a:pt x="172" y="112"/>
                  </a:cubicBezTo>
                  <a:cubicBezTo>
                    <a:pt x="174" y="112"/>
                    <a:pt x="175" y="114"/>
                    <a:pt x="175" y="116"/>
                  </a:cubicBezTo>
                  <a:cubicBezTo>
                    <a:pt x="163" y="154"/>
                    <a:pt x="129" y="179"/>
                    <a:pt x="90" y="1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6" name="Freeform 196">
              <a:extLst>
                <a:ext uri="{FF2B5EF4-FFF2-40B4-BE49-F238E27FC236}">
                  <a16:creationId xmlns:a16="http://schemas.microsoft.com/office/drawing/2014/main" id="{0ABB7EBC-F013-6BF5-7651-452AC61E3A5B}"/>
                </a:ext>
              </a:extLst>
            </p:cNvPr>
            <p:cNvSpPr>
              <a:spLocks/>
            </p:cNvSpPr>
            <p:nvPr/>
          </p:nvSpPr>
          <p:spPr bwMode="auto">
            <a:xfrm>
              <a:off x="1178" y="3679"/>
              <a:ext cx="175" cy="112"/>
            </a:xfrm>
            <a:custGeom>
              <a:avLst/>
              <a:gdLst>
                <a:gd name="T0" fmla="*/ 34 w 59"/>
                <a:gd name="T1" fmla="*/ 38 h 38"/>
                <a:gd name="T2" fmla="*/ 31 w 59"/>
                <a:gd name="T3" fmla="*/ 37 h 38"/>
                <a:gd name="T4" fmla="*/ 1 w 59"/>
                <a:gd name="T5" fmla="*/ 7 h 38"/>
                <a:gd name="T6" fmla="*/ 1 w 59"/>
                <a:gd name="T7" fmla="*/ 1 h 38"/>
                <a:gd name="T8" fmla="*/ 6 w 59"/>
                <a:gd name="T9" fmla="*/ 1 h 38"/>
                <a:gd name="T10" fmla="*/ 33 w 59"/>
                <a:gd name="T11" fmla="*/ 28 h 38"/>
                <a:gd name="T12" fmla="*/ 51 w 59"/>
                <a:gd name="T13" fmla="*/ 2 h 38"/>
                <a:gd name="T14" fmla="*/ 56 w 59"/>
                <a:gd name="T15" fmla="*/ 1 h 38"/>
                <a:gd name="T16" fmla="*/ 57 w 59"/>
                <a:gd name="T17" fmla="*/ 6 h 38"/>
                <a:gd name="T18" fmla="*/ 37 w 59"/>
                <a:gd name="T19" fmla="*/ 36 h 38"/>
                <a:gd name="T20" fmla="*/ 34 w 59"/>
                <a:gd name="T21" fmla="*/ 38 h 38"/>
                <a:gd name="T22" fmla="*/ 34 w 59"/>
                <a:gd name="T2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38">
                  <a:moveTo>
                    <a:pt x="34" y="38"/>
                  </a:moveTo>
                  <a:cubicBezTo>
                    <a:pt x="33" y="38"/>
                    <a:pt x="32" y="37"/>
                    <a:pt x="31" y="37"/>
                  </a:cubicBezTo>
                  <a:cubicBezTo>
                    <a:pt x="1" y="7"/>
                    <a:pt x="1" y="7"/>
                    <a:pt x="1" y="7"/>
                  </a:cubicBezTo>
                  <a:cubicBezTo>
                    <a:pt x="0" y="5"/>
                    <a:pt x="0" y="3"/>
                    <a:pt x="1" y="1"/>
                  </a:cubicBezTo>
                  <a:cubicBezTo>
                    <a:pt x="3" y="0"/>
                    <a:pt x="5" y="0"/>
                    <a:pt x="6" y="1"/>
                  </a:cubicBezTo>
                  <a:cubicBezTo>
                    <a:pt x="33" y="28"/>
                    <a:pt x="33" y="28"/>
                    <a:pt x="33" y="28"/>
                  </a:cubicBezTo>
                  <a:cubicBezTo>
                    <a:pt x="51" y="2"/>
                    <a:pt x="51" y="2"/>
                    <a:pt x="51" y="2"/>
                  </a:cubicBezTo>
                  <a:cubicBezTo>
                    <a:pt x="52" y="0"/>
                    <a:pt x="55" y="0"/>
                    <a:pt x="56" y="1"/>
                  </a:cubicBezTo>
                  <a:cubicBezTo>
                    <a:pt x="58" y="2"/>
                    <a:pt x="59" y="5"/>
                    <a:pt x="57" y="6"/>
                  </a:cubicBezTo>
                  <a:cubicBezTo>
                    <a:pt x="37" y="36"/>
                    <a:pt x="37" y="36"/>
                    <a:pt x="37" y="36"/>
                  </a:cubicBezTo>
                  <a:cubicBezTo>
                    <a:pt x="36" y="37"/>
                    <a:pt x="35" y="38"/>
                    <a:pt x="34" y="38"/>
                  </a:cubicBezTo>
                  <a:cubicBezTo>
                    <a:pt x="34" y="38"/>
                    <a:pt x="34" y="38"/>
                    <a:pt x="34"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7" name="Freeform 197">
              <a:extLst>
                <a:ext uri="{FF2B5EF4-FFF2-40B4-BE49-F238E27FC236}">
                  <a16:creationId xmlns:a16="http://schemas.microsoft.com/office/drawing/2014/main" id="{C4FE0CE9-546D-5538-587B-5C51E1DACF95}"/>
                </a:ext>
              </a:extLst>
            </p:cNvPr>
            <p:cNvSpPr>
              <a:spLocks noEditPoints="1"/>
            </p:cNvSpPr>
            <p:nvPr/>
          </p:nvSpPr>
          <p:spPr bwMode="auto">
            <a:xfrm>
              <a:off x="894" y="3670"/>
              <a:ext cx="267" cy="234"/>
            </a:xfrm>
            <a:custGeom>
              <a:avLst/>
              <a:gdLst>
                <a:gd name="T0" fmla="*/ 45 w 90"/>
                <a:gd name="T1" fmla="*/ 79 h 79"/>
                <a:gd name="T2" fmla="*/ 42 w 90"/>
                <a:gd name="T3" fmla="*/ 78 h 79"/>
                <a:gd name="T4" fmla="*/ 9 w 90"/>
                <a:gd name="T5" fmla="*/ 45 h 79"/>
                <a:gd name="T6" fmla="*/ 9 w 90"/>
                <a:gd name="T7" fmla="*/ 10 h 79"/>
                <a:gd name="T8" fmla="*/ 44 w 90"/>
                <a:gd name="T9" fmla="*/ 10 h 79"/>
                <a:gd name="T10" fmla="*/ 45 w 90"/>
                <a:gd name="T11" fmla="*/ 10 h 79"/>
                <a:gd name="T12" fmla="*/ 45 w 90"/>
                <a:gd name="T13" fmla="*/ 10 h 79"/>
                <a:gd name="T14" fmla="*/ 80 w 90"/>
                <a:gd name="T15" fmla="*/ 10 h 79"/>
                <a:gd name="T16" fmla="*/ 80 w 90"/>
                <a:gd name="T17" fmla="*/ 45 h 79"/>
                <a:gd name="T18" fmla="*/ 47 w 90"/>
                <a:gd name="T19" fmla="*/ 78 h 79"/>
                <a:gd name="T20" fmla="*/ 45 w 90"/>
                <a:gd name="T21" fmla="*/ 79 h 79"/>
                <a:gd name="T22" fmla="*/ 27 w 90"/>
                <a:gd name="T23" fmla="*/ 10 h 79"/>
                <a:gd name="T24" fmla="*/ 15 w 90"/>
                <a:gd name="T25" fmla="*/ 15 h 79"/>
                <a:gd name="T26" fmla="*/ 15 w 90"/>
                <a:gd name="T27" fmla="*/ 39 h 79"/>
                <a:gd name="T28" fmla="*/ 45 w 90"/>
                <a:gd name="T29" fmla="*/ 70 h 79"/>
                <a:gd name="T30" fmla="*/ 75 w 90"/>
                <a:gd name="T31" fmla="*/ 39 h 79"/>
                <a:gd name="T32" fmla="*/ 75 w 90"/>
                <a:gd name="T33" fmla="*/ 39 h 79"/>
                <a:gd name="T34" fmla="*/ 75 w 90"/>
                <a:gd name="T35" fmla="*/ 15 h 79"/>
                <a:gd name="T36" fmla="*/ 50 w 90"/>
                <a:gd name="T37" fmla="*/ 15 h 79"/>
                <a:gd name="T38" fmla="*/ 47 w 90"/>
                <a:gd name="T39" fmla="*/ 18 h 79"/>
                <a:gd name="T40" fmla="*/ 42 w 90"/>
                <a:gd name="T41" fmla="*/ 18 h 79"/>
                <a:gd name="T42" fmla="*/ 39 w 90"/>
                <a:gd name="T43" fmla="*/ 15 h 79"/>
                <a:gd name="T44" fmla="*/ 27 w 90"/>
                <a:gd name="T45" fmla="*/ 1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0" h="79">
                  <a:moveTo>
                    <a:pt x="45" y="79"/>
                  </a:moveTo>
                  <a:cubicBezTo>
                    <a:pt x="44" y="79"/>
                    <a:pt x="43" y="78"/>
                    <a:pt x="42" y="78"/>
                  </a:cubicBezTo>
                  <a:cubicBezTo>
                    <a:pt x="9" y="45"/>
                    <a:pt x="9" y="45"/>
                    <a:pt x="9" y="45"/>
                  </a:cubicBezTo>
                  <a:cubicBezTo>
                    <a:pt x="0" y="35"/>
                    <a:pt x="0" y="19"/>
                    <a:pt x="9" y="10"/>
                  </a:cubicBezTo>
                  <a:cubicBezTo>
                    <a:pt x="19" y="0"/>
                    <a:pt x="35" y="0"/>
                    <a:pt x="44" y="10"/>
                  </a:cubicBezTo>
                  <a:cubicBezTo>
                    <a:pt x="45" y="10"/>
                    <a:pt x="45" y="10"/>
                    <a:pt x="45" y="10"/>
                  </a:cubicBezTo>
                  <a:cubicBezTo>
                    <a:pt x="45" y="10"/>
                    <a:pt x="45" y="10"/>
                    <a:pt x="45" y="10"/>
                  </a:cubicBezTo>
                  <a:cubicBezTo>
                    <a:pt x="55" y="0"/>
                    <a:pt x="70" y="0"/>
                    <a:pt x="80" y="10"/>
                  </a:cubicBezTo>
                  <a:cubicBezTo>
                    <a:pt x="90" y="19"/>
                    <a:pt x="90" y="35"/>
                    <a:pt x="80" y="45"/>
                  </a:cubicBezTo>
                  <a:cubicBezTo>
                    <a:pt x="47" y="78"/>
                    <a:pt x="47" y="78"/>
                    <a:pt x="47" y="78"/>
                  </a:cubicBezTo>
                  <a:cubicBezTo>
                    <a:pt x="47" y="78"/>
                    <a:pt x="46" y="79"/>
                    <a:pt x="45" y="79"/>
                  </a:cubicBezTo>
                  <a:close/>
                  <a:moveTo>
                    <a:pt x="27" y="10"/>
                  </a:moveTo>
                  <a:cubicBezTo>
                    <a:pt x="22" y="10"/>
                    <a:pt x="18" y="12"/>
                    <a:pt x="15" y="15"/>
                  </a:cubicBezTo>
                  <a:cubicBezTo>
                    <a:pt x="8" y="22"/>
                    <a:pt x="8" y="33"/>
                    <a:pt x="15" y="39"/>
                  </a:cubicBezTo>
                  <a:cubicBezTo>
                    <a:pt x="45" y="70"/>
                    <a:pt x="45" y="70"/>
                    <a:pt x="45" y="70"/>
                  </a:cubicBezTo>
                  <a:cubicBezTo>
                    <a:pt x="75" y="39"/>
                    <a:pt x="75" y="39"/>
                    <a:pt x="75" y="39"/>
                  </a:cubicBezTo>
                  <a:cubicBezTo>
                    <a:pt x="75" y="39"/>
                    <a:pt x="75" y="39"/>
                    <a:pt x="75" y="39"/>
                  </a:cubicBezTo>
                  <a:cubicBezTo>
                    <a:pt x="81" y="33"/>
                    <a:pt x="81" y="22"/>
                    <a:pt x="75" y="15"/>
                  </a:cubicBezTo>
                  <a:cubicBezTo>
                    <a:pt x="68" y="8"/>
                    <a:pt x="57" y="8"/>
                    <a:pt x="50" y="15"/>
                  </a:cubicBezTo>
                  <a:cubicBezTo>
                    <a:pt x="47" y="18"/>
                    <a:pt x="47" y="18"/>
                    <a:pt x="47" y="18"/>
                  </a:cubicBezTo>
                  <a:cubicBezTo>
                    <a:pt x="46" y="19"/>
                    <a:pt x="44" y="19"/>
                    <a:pt x="42" y="18"/>
                  </a:cubicBezTo>
                  <a:cubicBezTo>
                    <a:pt x="39" y="15"/>
                    <a:pt x="39" y="15"/>
                    <a:pt x="39" y="15"/>
                  </a:cubicBezTo>
                  <a:cubicBezTo>
                    <a:pt x="36" y="12"/>
                    <a:pt x="31" y="10"/>
                    <a:pt x="2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22" name="Group 200" title="Handshake Heart icon">
            <a:extLst>
              <a:ext uri="{FF2B5EF4-FFF2-40B4-BE49-F238E27FC236}">
                <a16:creationId xmlns:a16="http://schemas.microsoft.com/office/drawing/2014/main" id="{3B654C51-AD55-FED7-1F95-AE46C5295ABC}"/>
              </a:ext>
            </a:extLst>
          </p:cNvPr>
          <p:cNvGrpSpPr>
            <a:grpSpLocks noChangeAspect="1"/>
          </p:cNvGrpSpPr>
          <p:nvPr/>
        </p:nvGrpSpPr>
        <p:grpSpPr bwMode="auto">
          <a:xfrm>
            <a:off x="6740116" y="5151938"/>
            <a:ext cx="924097" cy="823228"/>
            <a:chOff x="1707" y="3510"/>
            <a:chExt cx="568" cy="506"/>
          </a:xfrm>
          <a:solidFill>
            <a:schemeClr val="accent1"/>
          </a:solidFill>
        </p:grpSpPr>
        <p:sp>
          <p:nvSpPr>
            <p:cNvPr id="23" name="Freeform 201">
              <a:extLst>
                <a:ext uri="{FF2B5EF4-FFF2-40B4-BE49-F238E27FC236}">
                  <a16:creationId xmlns:a16="http://schemas.microsoft.com/office/drawing/2014/main" id="{3608FE27-589A-429E-0CD5-9B6804FE1BD4}"/>
                </a:ext>
              </a:extLst>
            </p:cNvPr>
            <p:cNvSpPr>
              <a:spLocks noEditPoints="1"/>
            </p:cNvSpPr>
            <p:nvPr/>
          </p:nvSpPr>
          <p:spPr bwMode="auto">
            <a:xfrm>
              <a:off x="1871" y="3522"/>
              <a:ext cx="404" cy="277"/>
            </a:xfrm>
            <a:custGeom>
              <a:avLst/>
              <a:gdLst>
                <a:gd name="T0" fmla="*/ 114 w 136"/>
                <a:gd name="T1" fmla="*/ 93 h 93"/>
                <a:gd name="T2" fmla="*/ 111 w 136"/>
                <a:gd name="T3" fmla="*/ 92 h 93"/>
                <a:gd name="T4" fmla="*/ 61 w 136"/>
                <a:gd name="T5" fmla="*/ 42 h 93"/>
                <a:gd name="T6" fmla="*/ 39 w 136"/>
                <a:gd name="T7" fmla="*/ 63 h 93"/>
                <a:gd name="T8" fmla="*/ 24 w 136"/>
                <a:gd name="T9" fmla="*/ 70 h 93"/>
                <a:gd name="T10" fmla="*/ 1 w 136"/>
                <a:gd name="T11" fmla="*/ 59 h 93"/>
                <a:gd name="T12" fmla="*/ 1 w 136"/>
                <a:gd name="T13" fmla="*/ 53 h 93"/>
                <a:gd name="T14" fmla="*/ 38 w 136"/>
                <a:gd name="T15" fmla="*/ 17 h 93"/>
                <a:gd name="T16" fmla="*/ 80 w 136"/>
                <a:gd name="T17" fmla="*/ 0 h 93"/>
                <a:gd name="T18" fmla="*/ 117 w 136"/>
                <a:gd name="T19" fmla="*/ 14 h 93"/>
                <a:gd name="T20" fmla="*/ 136 w 136"/>
                <a:gd name="T21" fmla="*/ 56 h 93"/>
                <a:gd name="T22" fmla="*/ 115 w 136"/>
                <a:gd name="T23" fmla="*/ 93 h 93"/>
                <a:gd name="T24" fmla="*/ 114 w 136"/>
                <a:gd name="T25" fmla="*/ 93 h 93"/>
                <a:gd name="T26" fmla="*/ 61 w 136"/>
                <a:gd name="T27" fmla="*/ 32 h 93"/>
                <a:gd name="T28" fmla="*/ 63 w 136"/>
                <a:gd name="T29" fmla="*/ 34 h 93"/>
                <a:gd name="T30" fmla="*/ 114 w 136"/>
                <a:gd name="T31" fmla="*/ 85 h 93"/>
                <a:gd name="T32" fmla="*/ 128 w 136"/>
                <a:gd name="T33" fmla="*/ 56 h 93"/>
                <a:gd name="T34" fmla="*/ 80 w 136"/>
                <a:gd name="T35" fmla="*/ 7 h 93"/>
                <a:gd name="T36" fmla="*/ 44 w 136"/>
                <a:gd name="T37" fmla="*/ 23 h 93"/>
                <a:gd name="T38" fmla="*/ 10 w 136"/>
                <a:gd name="T39" fmla="*/ 56 h 93"/>
                <a:gd name="T40" fmla="*/ 24 w 136"/>
                <a:gd name="T41" fmla="*/ 62 h 93"/>
                <a:gd name="T42" fmla="*/ 34 w 136"/>
                <a:gd name="T43" fmla="*/ 57 h 93"/>
                <a:gd name="T44" fmla="*/ 58 w 136"/>
                <a:gd name="T45" fmla="*/ 34 h 93"/>
                <a:gd name="T46" fmla="*/ 61 w 136"/>
                <a:gd name="T47" fmla="*/ 3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93">
                  <a:moveTo>
                    <a:pt x="114" y="93"/>
                  </a:moveTo>
                  <a:cubicBezTo>
                    <a:pt x="113" y="93"/>
                    <a:pt x="112" y="93"/>
                    <a:pt x="111" y="92"/>
                  </a:cubicBezTo>
                  <a:cubicBezTo>
                    <a:pt x="61" y="42"/>
                    <a:pt x="61" y="42"/>
                    <a:pt x="61" y="42"/>
                  </a:cubicBezTo>
                  <a:cubicBezTo>
                    <a:pt x="39" y="63"/>
                    <a:pt x="39" y="63"/>
                    <a:pt x="39" y="63"/>
                  </a:cubicBezTo>
                  <a:cubicBezTo>
                    <a:pt x="39" y="63"/>
                    <a:pt x="33" y="69"/>
                    <a:pt x="24" y="70"/>
                  </a:cubicBezTo>
                  <a:cubicBezTo>
                    <a:pt x="16" y="70"/>
                    <a:pt x="9" y="66"/>
                    <a:pt x="1" y="59"/>
                  </a:cubicBezTo>
                  <a:cubicBezTo>
                    <a:pt x="0" y="57"/>
                    <a:pt x="0" y="55"/>
                    <a:pt x="1" y="53"/>
                  </a:cubicBezTo>
                  <a:cubicBezTo>
                    <a:pt x="38" y="17"/>
                    <a:pt x="38" y="17"/>
                    <a:pt x="38" y="17"/>
                  </a:cubicBezTo>
                  <a:cubicBezTo>
                    <a:pt x="39" y="16"/>
                    <a:pt x="57" y="0"/>
                    <a:pt x="80" y="0"/>
                  </a:cubicBezTo>
                  <a:cubicBezTo>
                    <a:pt x="93" y="0"/>
                    <a:pt x="107" y="5"/>
                    <a:pt x="117" y="14"/>
                  </a:cubicBezTo>
                  <a:cubicBezTo>
                    <a:pt x="126" y="21"/>
                    <a:pt x="136" y="35"/>
                    <a:pt x="136" y="56"/>
                  </a:cubicBezTo>
                  <a:cubicBezTo>
                    <a:pt x="136" y="57"/>
                    <a:pt x="136" y="83"/>
                    <a:pt x="115" y="93"/>
                  </a:cubicBezTo>
                  <a:cubicBezTo>
                    <a:pt x="115" y="93"/>
                    <a:pt x="114" y="93"/>
                    <a:pt x="114" y="93"/>
                  </a:cubicBezTo>
                  <a:close/>
                  <a:moveTo>
                    <a:pt x="61" y="32"/>
                  </a:moveTo>
                  <a:cubicBezTo>
                    <a:pt x="62" y="32"/>
                    <a:pt x="63" y="33"/>
                    <a:pt x="63" y="34"/>
                  </a:cubicBezTo>
                  <a:cubicBezTo>
                    <a:pt x="114" y="85"/>
                    <a:pt x="114" y="85"/>
                    <a:pt x="114" y="85"/>
                  </a:cubicBezTo>
                  <a:cubicBezTo>
                    <a:pt x="128" y="76"/>
                    <a:pt x="128" y="56"/>
                    <a:pt x="128" y="56"/>
                  </a:cubicBezTo>
                  <a:cubicBezTo>
                    <a:pt x="128" y="24"/>
                    <a:pt x="100" y="7"/>
                    <a:pt x="80" y="7"/>
                  </a:cubicBezTo>
                  <a:cubicBezTo>
                    <a:pt x="60" y="7"/>
                    <a:pt x="44" y="22"/>
                    <a:pt x="44" y="23"/>
                  </a:cubicBezTo>
                  <a:cubicBezTo>
                    <a:pt x="10" y="56"/>
                    <a:pt x="10" y="56"/>
                    <a:pt x="10" y="56"/>
                  </a:cubicBezTo>
                  <a:cubicBezTo>
                    <a:pt x="14" y="60"/>
                    <a:pt x="19" y="62"/>
                    <a:pt x="24" y="62"/>
                  </a:cubicBezTo>
                  <a:cubicBezTo>
                    <a:pt x="30" y="62"/>
                    <a:pt x="34" y="58"/>
                    <a:pt x="34" y="57"/>
                  </a:cubicBezTo>
                  <a:cubicBezTo>
                    <a:pt x="58" y="34"/>
                    <a:pt x="58" y="34"/>
                    <a:pt x="58" y="34"/>
                  </a:cubicBezTo>
                  <a:cubicBezTo>
                    <a:pt x="59" y="33"/>
                    <a:pt x="60" y="32"/>
                    <a:pt x="6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4" name="Freeform 202">
              <a:extLst>
                <a:ext uri="{FF2B5EF4-FFF2-40B4-BE49-F238E27FC236}">
                  <a16:creationId xmlns:a16="http://schemas.microsoft.com/office/drawing/2014/main" id="{36F67E7F-BDA8-1A7D-B59E-13783A747008}"/>
                </a:ext>
              </a:extLst>
            </p:cNvPr>
            <p:cNvSpPr>
              <a:spLocks/>
            </p:cNvSpPr>
            <p:nvPr/>
          </p:nvSpPr>
          <p:spPr bwMode="auto">
            <a:xfrm>
              <a:off x="1707" y="3510"/>
              <a:ext cx="306" cy="336"/>
            </a:xfrm>
            <a:custGeom>
              <a:avLst/>
              <a:gdLst>
                <a:gd name="T0" fmla="*/ 33 w 103"/>
                <a:gd name="T1" fmla="*/ 113 h 113"/>
                <a:gd name="T2" fmla="*/ 31 w 103"/>
                <a:gd name="T3" fmla="*/ 113 h 113"/>
                <a:gd name="T4" fmla="*/ 0 w 103"/>
                <a:gd name="T5" fmla="*/ 60 h 113"/>
                <a:gd name="T6" fmla="*/ 59 w 103"/>
                <a:gd name="T7" fmla="*/ 0 h 113"/>
                <a:gd name="T8" fmla="*/ 102 w 103"/>
                <a:gd name="T9" fmla="*/ 18 h 113"/>
                <a:gd name="T10" fmla="*/ 102 w 103"/>
                <a:gd name="T11" fmla="*/ 24 h 113"/>
                <a:gd name="T12" fmla="*/ 96 w 103"/>
                <a:gd name="T13" fmla="*/ 24 h 113"/>
                <a:gd name="T14" fmla="*/ 59 w 103"/>
                <a:gd name="T15" fmla="*/ 8 h 113"/>
                <a:gd name="T16" fmla="*/ 7 w 103"/>
                <a:gd name="T17" fmla="*/ 60 h 113"/>
                <a:gd name="T18" fmla="*/ 35 w 103"/>
                <a:gd name="T19" fmla="*/ 106 h 113"/>
                <a:gd name="T20" fmla="*/ 37 w 103"/>
                <a:gd name="T21" fmla="*/ 111 h 113"/>
                <a:gd name="T22" fmla="*/ 33 w 103"/>
                <a:gd name="T23"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 h="113">
                  <a:moveTo>
                    <a:pt x="33" y="113"/>
                  </a:moveTo>
                  <a:cubicBezTo>
                    <a:pt x="33" y="113"/>
                    <a:pt x="32" y="113"/>
                    <a:pt x="31" y="113"/>
                  </a:cubicBezTo>
                  <a:cubicBezTo>
                    <a:pt x="12" y="102"/>
                    <a:pt x="0" y="82"/>
                    <a:pt x="0" y="60"/>
                  </a:cubicBezTo>
                  <a:cubicBezTo>
                    <a:pt x="0" y="27"/>
                    <a:pt x="26" y="0"/>
                    <a:pt x="59" y="0"/>
                  </a:cubicBezTo>
                  <a:cubicBezTo>
                    <a:pt x="75" y="0"/>
                    <a:pt x="90" y="7"/>
                    <a:pt x="102" y="18"/>
                  </a:cubicBezTo>
                  <a:cubicBezTo>
                    <a:pt x="103" y="20"/>
                    <a:pt x="103" y="22"/>
                    <a:pt x="102" y="24"/>
                  </a:cubicBezTo>
                  <a:cubicBezTo>
                    <a:pt x="100" y="25"/>
                    <a:pt x="98" y="25"/>
                    <a:pt x="96" y="24"/>
                  </a:cubicBezTo>
                  <a:cubicBezTo>
                    <a:pt x="86" y="14"/>
                    <a:pt x="73" y="8"/>
                    <a:pt x="59" y="8"/>
                  </a:cubicBezTo>
                  <a:cubicBezTo>
                    <a:pt x="30" y="8"/>
                    <a:pt x="7" y="31"/>
                    <a:pt x="7" y="60"/>
                  </a:cubicBezTo>
                  <a:cubicBezTo>
                    <a:pt x="7" y="79"/>
                    <a:pt x="18" y="97"/>
                    <a:pt x="35" y="106"/>
                  </a:cubicBezTo>
                  <a:cubicBezTo>
                    <a:pt x="37" y="107"/>
                    <a:pt x="38" y="109"/>
                    <a:pt x="37" y="111"/>
                  </a:cubicBezTo>
                  <a:cubicBezTo>
                    <a:pt x="36" y="112"/>
                    <a:pt x="35" y="113"/>
                    <a:pt x="33"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5" name="Freeform 203">
              <a:extLst>
                <a:ext uri="{FF2B5EF4-FFF2-40B4-BE49-F238E27FC236}">
                  <a16:creationId xmlns:a16="http://schemas.microsoft.com/office/drawing/2014/main" id="{B897D530-A0D4-8A7B-2A0E-06577E8950EB}"/>
                </a:ext>
              </a:extLst>
            </p:cNvPr>
            <p:cNvSpPr>
              <a:spLocks noEditPoints="1"/>
            </p:cNvSpPr>
            <p:nvPr/>
          </p:nvSpPr>
          <p:spPr bwMode="auto">
            <a:xfrm>
              <a:off x="1793" y="3739"/>
              <a:ext cx="131" cy="131"/>
            </a:xfrm>
            <a:custGeom>
              <a:avLst/>
              <a:gdLst>
                <a:gd name="T0" fmla="*/ 15 w 44"/>
                <a:gd name="T1" fmla="*/ 44 h 44"/>
                <a:gd name="T2" fmla="*/ 4 w 44"/>
                <a:gd name="T3" fmla="*/ 39 h 44"/>
                <a:gd name="T4" fmla="*/ 0 w 44"/>
                <a:gd name="T5" fmla="*/ 28 h 44"/>
                <a:gd name="T6" fmla="*/ 4 w 44"/>
                <a:gd name="T7" fmla="*/ 18 h 44"/>
                <a:gd name="T8" fmla="*/ 16 w 44"/>
                <a:gd name="T9" fmla="*/ 6 h 44"/>
                <a:gd name="T10" fmla="*/ 38 w 44"/>
                <a:gd name="T11" fmla="*/ 6 h 44"/>
                <a:gd name="T12" fmla="*/ 38 w 44"/>
                <a:gd name="T13" fmla="*/ 27 h 44"/>
                <a:gd name="T14" fmla="*/ 26 w 44"/>
                <a:gd name="T15" fmla="*/ 39 h 44"/>
                <a:gd name="T16" fmla="*/ 15 w 44"/>
                <a:gd name="T17" fmla="*/ 44 h 44"/>
                <a:gd name="T18" fmla="*/ 27 w 44"/>
                <a:gd name="T19" fmla="*/ 9 h 44"/>
                <a:gd name="T20" fmla="*/ 22 w 44"/>
                <a:gd name="T21" fmla="*/ 11 h 44"/>
                <a:gd name="T22" fmla="*/ 10 w 44"/>
                <a:gd name="T23" fmla="*/ 23 h 44"/>
                <a:gd name="T24" fmla="*/ 7 w 44"/>
                <a:gd name="T25" fmla="*/ 28 h 44"/>
                <a:gd name="T26" fmla="*/ 10 w 44"/>
                <a:gd name="T27" fmla="*/ 34 h 44"/>
                <a:gd name="T28" fmla="*/ 21 w 44"/>
                <a:gd name="T29" fmla="*/ 34 h 44"/>
                <a:gd name="T30" fmla="*/ 33 w 44"/>
                <a:gd name="T31" fmla="*/ 22 h 44"/>
                <a:gd name="T32" fmla="*/ 33 w 44"/>
                <a:gd name="T33" fmla="*/ 11 h 44"/>
                <a:gd name="T34" fmla="*/ 27 w 44"/>
                <a:gd name="T35"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 h="44">
                  <a:moveTo>
                    <a:pt x="15" y="44"/>
                  </a:moveTo>
                  <a:cubicBezTo>
                    <a:pt x="11" y="44"/>
                    <a:pt x="7" y="42"/>
                    <a:pt x="4" y="39"/>
                  </a:cubicBezTo>
                  <a:cubicBezTo>
                    <a:pt x="1" y="36"/>
                    <a:pt x="0" y="32"/>
                    <a:pt x="0" y="28"/>
                  </a:cubicBezTo>
                  <a:cubicBezTo>
                    <a:pt x="0" y="24"/>
                    <a:pt x="1" y="21"/>
                    <a:pt x="4" y="18"/>
                  </a:cubicBezTo>
                  <a:cubicBezTo>
                    <a:pt x="16" y="6"/>
                    <a:pt x="16" y="6"/>
                    <a:pt x="16" y="6"/>
                  </a:cubicBezTo>
                  <a:cubicBezTo>
                    <a:pt x="22" y="0"/>
                    <a:pt x="32" y="0"/>
                    <a:pt x="38" y="6"/>
                  </a:cubicBezTo>
                  <a:cubicBezTo>
                    <a:pt x="44" y="12"/>
                    <a:pt x="44" y="21"/>
                    <a:pt x="38" y="27"/>
                  </a:cubicBezTo>
                  <a:cubicBezTo>
                    <a:pt x="26" y="39"/>
                    <a:pt x="26" y="39"/>
                    <a:pt x="26" y="39"/>
                  </a:cubicBezTo>
                  <a:cubicBezTo>
                    <a:pt x="23" y="42"/>
                    <a:pt x="19" y="44"/>
                    <a:pt x="15" y="44"/>
                  </a:cubicBezTo>
                  <a:close/>
                  <a:moveTo>
                    <a:pt x="27" y="9"/>
                  </a:moveTo>
                  <a:cubicBezTo>
                    <a:pt x="25" y="9"/>
                    <a:pt x="23" y="10"/>
                    <a:pt x="22" y="11"/>
                  </a:cubicBezTo>
                  <a:cubicBezTo>
                    <a:pt x="10" y="23"/>
                    <a:pt x="10" y="23"/>
                    <a:pt x="10" y="23"/>
                  </a:cubicBezTo>
                  <a:cubicBezTo>
                    <a:pt x="8" y="24"/>
                    <a:pt x="7" y="26"/>
                    <a:pt x="7" y="28"/>
                  </a:cubicBezTo>
                  <a:cubicBezTo>
                    <a:pt x="7" y="30"/>
                    <a:pt x="8" y="32"/>
                    <a:pt x="10" y="34"/>
                  </a:cubicBezTo>
                  <a:cubicBezTo>
                    <a:pt x="13" y="37"/>
                    <a:pt x="18" y="37"/>
                    <a:pt x="21" y="34"/>
                  </a:cubicBezTo>
                  <a:cubicBezTo>
                    <a:pt x="33" y="22"/>
                    <a:pt x="33" y="22"/>
                    <a:pt x="33" y="22"/>
                  </a:cubicBezTo>
                  <a:cubicBezTo>
                    <a:pt x="35" y="19"/>
                    <a:pt x="35" y="14"/>
                    <a:pt x="33" y="11"/>
                  </a:cubicBezTo>
                  <a:cubicBezTo>
                    <a:pt x="31" y="10"/>
                    <a:pt x="29" y="9"/>
                    <a:pt x="2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6" name="Freeform 204">
              <a:extLst>
                <a:ext uri="{FF2B5EF4-FFF2-40B4-BE49-F238E27FC236}">
                  <a16:creationId xmlns:a16="http://schemas.microsoft.com/office/drawing/2014/main" id="{3750EB30-D81F-1D56-57C8-7D3755A32A8E}"/>
                </a:ext>
              </a:extLst>
            </p:cNvPr>
            <p:cNvSpPr>
              <a:spLocks noEditPoints="1"/>
            </p:cNvSpPr>
            <p:nvPr/>
          </p:nvSpPr>
          <p:spPr bwMode="auto">
            <a:xfrm>
              <a:off x="1841" y="3787"/>
              <a:ext cx="128" cy="131"/>
            </a:xfrm>
            <a:custGeom>
              <a:avLst/>
              <a:gdLst>
                <a:gd name="T0" fmla="*/ 16 w 43"/>
                <a:gd name="T1" fmla="*/ 44 h 44"/>
                <a:gd name="T2" fmla="*/ 5 w 43"/>
                <a:gd name="T3" fmla="*/ 40 h 44"/>
                <a:gd name="T4" fmla="*/ 0 w 43"/>
                <a:gd name="T5" fmla="*/ 29 h 44"/>
                <a:gd name="T6" fmla="*/ 5 w 43"/>
                <a:gd name="T7" fmla="*/ 18 h 44"/>
                <a:gd name="T8" fmla="*/ 17 w 43"/>
                <a:gd name="T9" fmla="*/ 6 h 44"/>
                <a:gd name="T10" fmla="*/ 17 w 43"/>
                <a:gd name="T11" fmla="*/ 6 h 44"/>
                <a:gd name="T12" fmla="*/ 38 w 43"/>
                <a:gd name="T13" fmla="*/ 6 h 44"/>
                <a:gd name="T14" fmla="*/ 43 w 43"/>
                <a:gd name="T15" fmla="*/ 17 h 44"/>
                <a:gd name="T16" fmla="*/ 38 w 43"/>
                <a:gd name="T17" fmla="*/ 28 h 44"/>
                <a:gd name="T18" fmla="*/ 26 w 43"/>
                <a:gd name="T19" fmla="*/ 40 h 44"/>
                <a:gd name="T20" fmla="*/ 16 w 43"/>
                <a:gd name="T21" fmla="*/ 44 h 44"/>
                <a:gd name="T22" fmla="*/ 22 w 43"/>
                <a:gd name="T23" fmla="*/ 11 h 44"/>
                <a:gd name="T24" fmla="*/ 10 w 43"/>
                <a:gd name="T25" fmla="*/ 23 h 44"/>
                <a:gd name="T26" fmla="*/ 8 w 43"/>
                <a:gd name="T27" fmla="*/ 29 h 44"/>
                <a:gd name="T28" fmla="*/ 10 w 43"/>
                <a:gd name="T29" fmla="*/ 34 h 44"/>
                <a:gd name="T30" fmla="*/ 21 w 43"/>
                <a:gd name="T31" fmla="*/ 34 h 44"/>
                <a:gd name="T32" fmla="*/ 33 w 43"/>
                <a:gd name="T33" fmla="*/ 22 h 44"/>
                <a:gd name="T34" fmla="*/ 35 w 43"/>
                <a:gd name="T35" fmla="*/ 17 h 44"/>
                <a:gd name="T36" fmla="*/ 33 w 43"/>
                <a:gd name="T37" fmla="*/ 12 h 44"/>
                <a:gd name="T38" fmla="*/ 22 w 43"/>
                <a:gd name="T39" fmla="*/ 1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 h="44">
                  <a:moveTo>
                    <a:pt x="16" y="44"/>
                  </a:moveTo>
                  <a:cubicBezTo>
                    <a:pt x="11" y="44"/>
                    <a:pt x="8" y="43"/>
                    <a:pt x="5" y="40"/>
                  </a:cubicBezTo>
                  <a:cubicBezTo>
                    <a:pt x="2" y="37"/>
                    <a:pt x="0" y="33"/>
                    <a:pt x="0" y="29"/>
                  </a:cubicBezTo>
                  <a:cubicBezTo>
                    <a:pt x="0" y="25"/>
                    <a:pt x="2" y="21"/>
                    <a:pt x="5" y="18"/>
                  </a:cubicBezTo>
                  <a:cubicBezTo>
                    <a:pt x="17" y="6"/>
                    <a:pt x="17" y="6"/>
                    <a:pt x="17" y="6"/>
                  </a:cubicBezTo>
                  <a:cubicBezTo>
                    <a:pt x="17" y="6"/>
                    <a:pt x="17" y="6"/>
                    <a:pt x="17" y="6"/>
                  </a:cubicBezTo>
                  <a:cubicBezTo>
                    <a:pt x="22" y="0"/>
                    <a:pt x="32" y="0"/>
                    <a:pt x="38" y="6"/>
                  </a:cubicBezTo>
                  <a:cubicBezTo>
                    <a:pt x="41" y="9"/>
                    <a:pt x="43" y="13"/>
                    <a:pt x="43" y="17"/>
                  </a:cubicBezTo>
                  <a:cubicBezTo>
                    <a:pt x="43" y="21"/>
                    <a:pt x="41" y="25"/>
                    <a:pt x="38" y="28"/>
                  </a:cubicBezTo>
                  <a:cubicBezTo>
                    <a:pt x="26" y="40"/>
                    <a:pt x="26" y="40"/>
                    <a:pt x="26" y="40"/>
                  </a:cubicBezTo>
                  <a:cubicBezTo>
                    <a:pt x="23" y="43"/>
                    <a:pt x="20" y="44"/>
                    <a:pt x="16" y="44"/>
                  </a:cubicBezTo>
                  <a:close/>
                  <a:moveTo>
                    <a:pt x="22" y="11"/>
                  </a:moveTo>
                  <a:cubicBezTo>
                    <a:pt x="10" y="23"/>
                    <a:pt x="10" y="23"/>
                    <a:pt x="10" y="23"/>
                  </a:cubicBezTo>
                  <a:cubicBezTo>
                    <a:pt x="9" y="25"/>
                    <a:pt x="8" y="27"/>
                    <a:pt x="8" y="29"/>
                  </a:cubicBezTo>
                  <a:cubicBezTo>
                    <a:pt x="8" y="31"/>
                    <a:pt x="9" y="33"/>
                    <a:pt x="10" y="34"/>
                  </a:cubicBezTo>
                  <a:cubicBezTo>
                    <a:pt x="13" y="37"/>
                    <a:pt x="18" y="37"/>
                    <a:pt x="21" y="34"/>
                  </a:cubicBezTo>
                  <a:cubicBezTo>
                    <a:pt x="33" y="22"/>
                    <a:pt x="33" y="22"/>
                    <a:pt x="33" y="22"/>
                  </a:cubicBezTo>
                  <a:cubicBezTo>
                    <a:pt x="34" y="21"/>
                    <a:pt x="35" y="19"/>
                    <a:pt x="35" y="17"/>
                  </a:cubicBezTo>
                  <a:cubicBezTo>
                    <a:pt x="35" y="15"/>
                    <a:pt x="34" y="13"/>
                    <a:pt x="33" y="12"/>
                  </a:cubicBezTo>
                  <a:cubicBezTo>
                    <a:pt x="30" y="8"/>
                    <a:pt x="25" y="9"/>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7" name="Freeform 205">
              <a:extLst>
                <a:ext uri="{FF2B5EF4-FFF2-40B4-BE49-F238E27FC236}">
                  <a16:creationId xmlns:a16="http://schemas.microsoft.com/office/drawing/2014/main" id="{00F78B3F-2948-7384-509E-0D767EAAB15C}"/>
                </a:ext>
              </a:extLst>
            </p:cNvPr>
            <p:cNvSpPr>
              <a:spLocks noEditPoints="1"/>
            </p:cNvSpPr>
            <p:nvPr/>
          </p:nvSpPr>
          <p:spPr bwMode="auto">
            <a:xfrm>
              <a:off x="1888" y="3837"/>
              <a:ext cx="128" cy="128"/>
            </a:xfrm>
            <a:custGeom>
              <a:avLst/>
              <a:gdLst>
                <a:gd name="T0" fmla="*/ 16 w 43"/>
                <a:gd name="T1" fmla="*/ 43 h 43"/>
                <a:gd name="T2" fmla="*/ 5 w 43"/>
                <a:gd name="T3" fmla="*/ 39 h 43"/>
                <a:gd name="T4" fmla="*/ 0 w 43"/>
                <a:gd name="T5" fmla="*/ 28 h 43"/>
                <a:gd name="T6" fmla="*/ 5 w 43"/>
                <a:gd name="T7" fmla="*/ 17 h 43"/>
                <a:gd name="T8" fmla="*/ 17 w 43"/>
                <a:gd name="T9" fmla="*/ 5 h 43"/>
                <a:gd name="T10" fmla="*/ 17 w 43"/>
                <a:gd name="T11" fmla="*/ 5 h 43"/>
                <a:gd name="T12" fmla="*/ 38 w 43"/>
                <a:gd name="T13" fmla="*/ 5 h 43"/>
                <a:gd name="T14" fmla="*/ 43 w 43"/>
                <a:gd name="T15" fmla="*/ 16 h 43"/>
                <a:gd name="T16" fmla="*/ 39 w 43"/>
                <a:gd name="T17" fmla="*/ 27 h 43"/>
                <a:gd name="T18" fmla="*/ 27 w 43"/>
                <a:gd name="T19" fmla="*/ 39 h 43"/>
                <a:gd name="T20" fmla="*/ 16 w 43"/>
                <a:gd name="T21" fmla="*/ 43 h 43"/>
                <a:gd name="T22" fmla="*/ 22 w 43"/>
                <a:gd name="T23" fmla="*/ 11 h 43"/>
                <a:gd name="T24" fmla="*/ 10 w 43"/>
                <a:gd name="T25" fmla="*/ 23 h 43"/>
                <a:gd name="T26" fmla="*/ 8 w 43"/>
                <a:gd name="T27" fmla="*/ 28 h 43"/>
                <a:gd name="T28" fmla="*/ 10 w 43"/>
                <a:gd name="T29" fmla="*/ 33 h 43"/>
                <a:gd name="T30" fmla="*/ 21 w 43"/>
                <a:gd name="T31" fmla="*/ 34 h 43"/>
                <a:gd name="T32" fmla="*/ 33 w 43"/>
                <a:gd name="T33" fmla="*/ 22 h 43"/>
                <a:gd name="T34" fmla="*/ 35 w 43"/>
                <a:gd name="T35" fmla="*/ 16 h 43"/>
                <a:gd name="T36" fmla="*/ 33 w 43"/>
                <a:gd name="T37" fmla="*/ 11 h 43"/>
                <a:gd name="T38" fmla="*/ 22 w 43"/>
                <a:gd name="T39"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 h="43">
                  <a:moveTo>
                    <a:pt x="16" y="43"/>
                  </a:moveTo>
                  <a:cubicBezTo>
                    <a:pt x="12" y="43"/>
                    <a:pt x="8" y="42"/>
                    <a:pt x="5" y="39"/>
                  </a:cubicBezTo>
                  <a:cubicBezTo>
                    <a:pt x="2" y="36"/>
                    <a:pt x="0" y="32"/>
                    <a:pt x="0" y="28"/>
                  </a:cubicBezTo>
                  <a:cubicBezTo>
                    <a:pt x="0" y="24"/>
                    <a:pt x="2" y="20"/>
                    <a:pt x="5" y="17"/>
                  </a:cubicBezTo>
                  <a:cubicBezTo>
                    <a:pt x="17" y="5"/>
                    <a:pt x="17" y="5"/>
                    <a:pt x="17" y="5"/>
                  </a:cubicBezTo>
                  <a:cubicBezTo>
                    <a:pt x="17" y="5"/>
                    <a:pt x="17" y="5"/>
                    <a:pt x="17" y="5"/>
                  </a:cubicBezTo>
                  <a:cubicBezTo>
                    <a:pt x="23" y="0"/>
                    <a:pt x="33" y="0"/>
                    <a:pt x="38" y="5"/>
                  </a:cubicBezTo>
                  <a:cubicBezTo>
                    <a:pt x="41" y="8"/>
                    <a:pt x="43" y="12"/>
                    <a:pt x="43" y="16"/>
                  </a:cubicBezTo>
                  <a:cubicBezTo>
                    <a:pt x="43" y="20"/>
                    <a:pt x="41" y="24"/>
                    <a:pt x="39" y="27"/>
                  </a:cubicBezTo>
                  <a:cubicBezTo>
                    <a:pt x="27" y="39"/>
                    <a:pt x="27" y="39"/>
                    <a:pt x="27" y="39"/>
                  </a:cubicBezTo>
                  <a:cubicBezTo>
                    <a:pt x="24" y="42"/>
                    <a:pt x="20" y="43"/>
                    <a:pt x="16" y="43"/>
                  </a:cubicBezTo>
                  <a:close/>
                  <a:moveTo>
                    <a:pt x="22" y="11"/>
                  </a:moveTo>
                  <a:cubicBezTo>
                    <a:pt x="10" y="23"/>
                    <a:pt x="10" y="23"/>
                    <a:pt x="10" y="23"/>
                  </a:cubicBezTo>
                  <a:cubicBezTo>
                    <a:pt x="9" y="24"/>
                    <a:pt x="8" y="26"/>
                    <a:pt x="8" y="28"/>
                  </a:cubicBezTo>
                  <a:cubicBezTo>
                    <a:pt x="8" y="30"/>
                    <a:pt x="9" y="32"/>
                    <a:pt x="10" y="33"/>
                  </a:cubicBezTo>
                  <a:cubicBezTo>
                    <a:pt x="13" y="37"/>
                    <a:pt x="18" y="36"/>
                    <a:pt x="21" y="34"/>
                  </a:cubicBezTo>
                  <a:cubicBezTo>
                    <a:pt x="33" y="22"/>
                    <a:pt x="33" y="22"/>
                    <a:pt x="33" y="22"/>
                  </a:cubicBezTo>
                  <a:cubicBezTo>
                    <a:pt x="35" y="20"/>
                    <a:pt x="35" y="18"/>
                    <a:pt x="35" y="16"/>
                  </a:cubicBezTo>
                  <a:cubicBezTo>
                    <a:pt x="35" y="14"/>
                    <a:pt x="35" y="12"/>
                    <a:pt x="33" y="11"/>
                  </a:cubicBezTo>
                  <a:cubicBezTo>
                    <a:pt x="30" y="8"/>
                    <a:pt x="25" y="8"/>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8" name="Freeform 206">
              <a:extLst>
                <a:ext uri="{FF2B5EF4-FFF2-40B4-BE49-F238E27FC236}">
                  <a16:creationId xmlns:a16="http://schemas.microsoft.com/office/drawing/2014/main" id="{00F5ED99-8147-CF4B-A064-FEFEB121627E}"/>
                </a:ext>
              </a:extLst>
            </p:cNvPr>
            <p:cNvSpPr>
              <a:spLocks noEditPoints="1"/>
            </p:cNvSpPr>
            <p:nvPr/>
          </p:nvSpPr>
          <p:spPr bwMode="auto">
            <a:xfrm>
              <a:off x="1933" y="3885"/>
              <a:ext cx="131" cy="131"/>
            </a:xfrm>
            <a:custGeom>
              <a:avLst/>
              <a:gdLst>
                <a:gd name="T0" fmla="*/ 17 w 44"/>
                <a:gd name="T1" fmla="*/ 44 h 44"/>
                <a:gd name="T2" fmla="*/ 6 w 44"/>
                <a:gd name="T3" fmla="*/ 39 h 44"/>
                <a:gd name="T4" fmla="*/ 6 w 44"/>
                <a:gd name="T5" fmla="*/ 18 h 44"/>
                <a:gd name="T6" fmla="*/ 18 w 44"/>
                <a:gd name="T7" fmla="*/ 6 h 44"/>
                <a:gd name="T8" fmla="*/ 40 w 44"/>
                <a:gd name="T9" fmla="*/ 6 h 44"/>
                <a:gd name="T10" fmla="*/ 44 w 44"/>
                <a:gd name="T11" fmla="*/ 17 h 44"/>
                <a:gd name="T12" fmla="*/ 40 w 44"/>
                <a:gd name="T13" fmla="*/ 27 h 44"/>
                <a:gd name="T14" fmla="*/ 28 w 44"/>
                <a:gd name="T15" fmla="*/ 39 h 44"/>
                <a:gd name="T16" fmla="*/ 17 w 44"/>
                <a:gd name="T17" fmla="*/ 44 h 44"/>
                <a:gd name="T18" fmla="*/ 29 w 44"/>
                <a:gd name="T19" fmla="*/ 9 h 44"/>
                <a:gd name="T20" fmla="*/ 23 w 44"/>
                <a:gd name="T21" fmla="*/ 11 h 44"/>
                <a:gd name="T22" fmla="*/ 12 w 44"/>
                <a:gd name="T23" fmla="*/ 23 h 44"/>
                <a:gd name="T24" fmla="*/ 12 w 44"/>
                <a:gd name="T25" fmla="*/ 34 h 44"/>
                <a:gd name="T26" fmla="*/ 22 w 44"/>
                <a:gd name="T27" fmla="*/ 34 h 44"/>
                <a:gd name="T28" fmla="*/ 34 w 44"/>
                <a:gd name="T29" fmla="*/ 22 h 44"/>
                <a:gd name="T30" fmla="*/ 37 w 44"/>
                <a:gd name="T31" fmla="*/ 17 h 44"/>
                <a:gd name="T32" fmla="*/ 34 w 44"/>
                <a:gd name="T33" fmla="*/ 11 h 44"/>
                <a:gd name="T34" fmla="*/ 29 w 44"/>
                <a:gd name="T35"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 h="44">
                  <a:moveTo>
                    <a:pt x="17" y="44"/>
                  </a:moveTo>
                  <a:cubicBezTo>
                    <a:pt x="13" y="44"/>
                    <a:pt x="9" y="42"/>
                    <a:pt x="6" y="39"/>
                  </a:cubicBezTo>
                  <a:cubicBezTo>
                    <a:pt x="0" y="33"/>
                    <a:pt x="0" y="23"/>
                    <a:pt x="6" y="18"/>
                  </a:cubicBezTo>
                  <a:cubicBezTo>
                    <a:pt x="18" y="6"/>
                    <a:pt x="18" y="6"/>
                    <a:pt x="18" y="6"/>
                  </a:cubicBezTo>
                  <a:cubicBezTo>
                    <a:pt x="24" y="0"/>
                    <a:pt x="34" y="0"/>
                    <a:pt x="40" y="6"/>
                  </a:cubicBezTo>
                  <a:cubicBezTo>
                    <a:pt x="43" y="9"/>
                    <a:pt x="44" y="12"/>
                    <a:pt x="44" y="17"/>
                  </a:cubicBezTo>
                  <a:cubicBezTo>
                    <a:pt x="44" y="21"/>
                    <a:pt x="43" y="24"/>
                    <a:pt x="40" y="27"/>
                  </a:cubicBezTo>
                  <a:cubicBezTo>
                    <a:pt x="28" y="39"/>
                    <a:pt x="28" y="39"/>
                    <a:pt x="28" y="39"/>
                  </a:cubicBezTo>
                  <a:cubicBezTo>
                    <a:pt x="25" y="42"/>
                    <a:pt x="21" y="44"/>
                    <a:pt x="17" y="44"/>
                  </a:cubicBezTo>
                  <a:close/>
                  <a:moveTo>
                    <a:pt x="29" y="9"/>
                  </a:moveTo>
                  <a:cubicBezTo>
                    <a:pt x="27" y="9"/>
                    <a:pt x="25" y="10"/>
                    <a:pt x="23" y="11"/>
                  </a:cubicBezTo>
                  <a:cubicBezTo>
                    <a:pt x="12" y="23"/>
                    <a:pt x="12" y="23"/>
                    <a:pt x="12" y="23"/>
                  </a:cubicBezTo>
                  <a:cubicBezTo>
                    <a:pt x="9" y="26"/>
                    <a:pt x="9" y="31"/>
                    <a:pt x="12" y="34"/>
                  </a:cubicBezTo>
                  <a:cubicBezTo>
                    <a:pt x="15" y="37"/>
                    <a:pt x="19" y="37"/>
                    <a:pt x="22" y="34"/>
                  </a:cubicBezTo>
                  <a:cubicBezTo>
                    <a:pt x="34" y="22"/>
                    <a:pt x="34" y="22"/>
                    <a:pt x="34" y="22"/>
                  </a:cubicBezTo>
                  <a:cubicBezTo>
                    <a:pt x="36" y="20"/>
                    <a:pt x="37" y="19"/>
                    <a:pt x="37" y="17"/>
                  </a:cubicBezTo>
                  <a:cubicBezTo>
                    <a:pt x="37" y="14"/>
                    <a:pt x="36" y="13"/>
                    <a:pt x="34" y="11"/>
                  </a:cubicBezTo>
                  <a:cubicBezTo>
                    <a:pt x="33" y="10"/>
                    <a:pt x="31" y="9"/>
                    <a:pt x="2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29" name="Freeform 207">
              <a:extLst>
                <a:ext uri="{FF2B5EF4-FFF2-40B4-BE49-F238E27FC236}">
                  <a16:creationId xmlns:a16="http://schemas.microsoft.com/office/drawing/2014/main" id="{6F144509-4411-EEB8-7AF9-4F9D99A81CEA}"/>
                </a:ext>
              </a:extLst>
            </p:cNvPr>
            <p:cNvSpPr>
              <a:spLocks/>
            </p:cNvSpPr>
            <p:nvPr/>
          </p:nvSpPr>
          <p:spPr bwMode="auto">
            <a:xfrm>
              <a:off x="1990" y="3620"/>
              <a:ext cx="237" cy="235"/>
            </a:xfrm>
            <a:custGeom>
              <a:avLst/>
              <a:gdLst>
                <a:gd name="T0" fmla="*/ 63 w 80"/>
                <a:gd name="T1" fmla="*/ 79 h 79"/>
                <a:gd name="T2" fmla="*/ 53 w 80"/>
                <a:gd name="T3" fmla="*/ 75 h 79"/>
                <a:gd name="T4" fmla="*/ 2 w 80"/>
                <a:gd name="T5" fmla="*/ 24 h 79"/>
                <a:gd name="T6" fmla="*/ 2 w 80"/>
                <a:gd name="T7" fmla="*/ 18 h 79"/>
                <a:gd name="T8" fmla="*/ 7 w 80"/>
                <a:gd name="T9" fmla="*/ 18 h 79"/>
                <a:gd name="T10" fmla="*/ 58 w 80"/>
                <a:gd name="T11" fmla="*/ 69 h 79"/>
                <a:gd name="T12" fmla="*/ 68 w 80"/>
                <a:gd name="T13" fmla="*/ 69 h 79"/>
                <a:gd name="T14" fmla="*/ 69 w 80"/>
                <a:gd name="T15" fmla="*/ 67 h 79"/>
                <a:gd name="T16" fmla="*/ 69 w 80"/>
                <a:gd name="T17" fmla="*/ 58 h 79"/>
                <a:gd name="T18" fmla="*/ 18 w 80"/>
                <a:gd name="T19" fmla="*/ 7 h 79"/>
                <a:gd name="T20" fmla="*/ 18 w 80"/>
                <a:gd name="T21" fmla="*/ 2 h 79"/>
                <a:gd name="T22" fmla="*/ 23 w 80"/>
                <a:gd name="T23" fmla="*/ 2 h 79"/>
                <a:gd name="T24" fmla="*/ 75 w 80"/>
                <a:gd name="T25" fmla="*/ 53 h 79"/>
                <a:gd name="T26" fmla="*/ 75 w 80"/>
                <a:gd name="T27" fmla="*/ 73 h 79"/>
                <a:gd name="T28" fmla="*/ 73 w 80"/>
                <a:gd name="T29" fmla="*/ 75 h 79"/>
                <a:gd name="T30" fmla="*/ 63 w 80"/>
                <a:gd name="T31"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79">
                  <a:moveTo>
                    <a:pt x="63" y="79"/>
                  </a:moveTo>
                  <a:cubicBezTo>
                    <a:pt x="59" y="79"/>
                    <a:pt x="56" y="77"/>
                    <a:pt x="53" y="75"/>
                  </a:cubicBezTo>
                  <a:cubicBezTo>
                    <a:pt x="2" y="24"/>
                    <a:pt x="2" y="24"/>
                    <a:pt x="2" y="24"/>
                  </a:cubicBezTo>
                  <a:cubicBezTo>
                    <a:pt x="0" y="22"/>
                    <a:pt x="0" y="20"/>
                    <a:pt x="2" y="18"/>
                  </a:cubicBezTo>
                  <a:cubicBezTo>
                    <a:pt x="3" y="17"/>
                    <a:pt x="6" y="17"/>
                    <a:pt x="7" y="18"/>
                  </a:cubicBezTo>
                  <a:cubicBezTo>
                    <a:pt x="58" y="69"/>
                    <a:pt x="58" y="69"/>
                    <a:pt x="58" y="69"/>
                  </a:cubicBezTo>
                  <a:cubicBezTo>
                    <a:pt x="61" y="72"/>
                    <a:pt x="65" y="72"/>
                    <a:pt x="68" y="69"/>
                  </a:cubicBezTo>
                  <a:cubicBezTo>
                    <a:pt x="69" y="67"/>
                    <a:pt x="69" y="67"/>
                    <a:pt x="69" y="67"/>
                  </a:cubicBezTo>
                  <a:cubicBezTo>
                    <a:pt x="72" y="65"/>
                    <a:pt x="72" y="61"/>
                    <a:pt x="69" y="58"/>
                  </a:cubicBezTo>
                  <a:cubicBezTo>
                    <a:pt x="18" y="7"/>
                    <a:pt x="18" y="7"/>
                    <a:pt x="18" y="7"/>
                  </a:cubicBezTo>
                  <a:cubicBezTo>
                    <a:pt x="17" y="6"/>
                    <a:pt x="17" y="3"/>
                    <a:pt x="18" y="2"/>
                  </a:cubicBezTo>
                  <a:cubicBezTo>
                    <a:pt x="20" y="0"/>
                    <a:pt x="22" y="0"/>
                    <a:pt x="23" y="2"/>
                  </a:cubicBezTo>
                  <a:cubicBezTo>
                    <a:pt x="75" y="53"/>
                    <a:pt x="75" y="53"/>
                    <a:pt x="75" y="53"/>
                  </a:cubicBezTo>
                  <a:cubicBezTo>
                    <a:pt x="80" y="58"/>
                    <a:pt x="80" y="67"/>
                    <a:pt x="75" y="73"/>
                  </a:cubicBezTo>
                  <a:cubicBezTo>
                    <a:pt x="73" y="75"/>
                    <a:pt x="73" y="75"/>
                    <a:pt x="73" y="75"/>
                  </a:cubicBezTo>
                  <a:cubicBezTo>
                    <a:pt x="70" y="77"/>
                    <a:pt x="67" y="79"/>
                    <a:pt x="63"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0" name="Freeform 208">
              <a:extLst>
                <a:ext uri="{FF2B5EF4-FFF2-40B4-BE49-F238E27FC236}">
                  <a16:creationId xmlns:a16="http://schemas.microsoft.com/office/drawing/2014/main" id="{AB3F91CD-743E-37D2-9E72-77B93217BA74}"/>
                </a:ext>
              </a:extLst>
            </p:cNvPr>
            <p:cNvSpPr>
              <a:spLocks/>
            </p:cNvSpPr>
            <p:nvPr/>
          </p:nvSpPr>
          <p:spPr bwMode="auto">
            <a:xfrm>
              <a:off x="1927" y="3671"/>
              <a:ext cx="253" cy="232"/>
            </a:xfrm>
            <a:custGeom>
              <a:avLst/>
              <a:gdLst>
                <a:gd name="T0" fmla="*/ 67 w 85"/>
                <a:gd name="T1" fmla="*/ 78 h 78"/>
                <a:gd name="T2" fmla="*/ 57 w 85"/>
                <a:gd name="T3" fmla="*/ 74 h 78"/>
                <a:gd name="T4" fmla="*/ 2 w 85"/>
                <a:gd name="T5" fmla="*/ 19 h 78"/>
                <a:gd name="T6" fmla="*/ 2 w 85"/>
                <a:gd name="T7" fmla="*/ 13 h 78"/>
                <a:gd name="T8" fmla="*/ 7 w 85"/>
                <a:gd name="T9" fmla="*/ 13 h 78"/>
                <a:gd name="T10" fmla="*/ 63 w 85"/>
                <a:gd name="T11" fmla="*/ 69 h 78"/>
                <a:gd name="T12" fmla="*/ 72 w 85"/>
                <a:gd name="T13" fmla="*/ 69 h 78"/>
                <a:gd name="T14" fmla="*/ 74 w 85"/>
                <a:gd name="T15" fmla="*/ 67 h 78"/>
                <a:gd name="T16" fmla="*/ 74 w 85"/>
                <a:gd name="T17" fmla="*/ 58 h 78"/>
                <a:gd name="T18" fmla="*/ 23 w 85"/>
                <a:gd name="T19" fmla="*/ 7 h 78"/>
                <a:gd name="T20" fmla="*/ 23 w 85"/>
                <a:gd name="T21" fmla="*/ 1 h 78"/>
                <a:gd name="T22" fmla="*/ 28 w 85"/>
                <a:gd name="T23" fmla="*/ 1 h 78"/>
                <a:gd name="T24" fmla="*/ 79 w 85"/>
                <a:gd name="T25" fmla="*/ 52 h 78"/>
                <a:gd name="T26" fmla="*/ 79 w 85"/>
                <a:gd name="T27" fmla="*/ 72 h 78"/>
                <a:gd name="T28" fmla="*/ 77 w 85"/>
                <a:gd name="T29" fmla="*/ 74 h 78"/>
                <a:gd name="T30" fmla="*/ 67 w 85"/>
                <a:gd name="T31"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 h="78">
                  <a:moveTo>
                    <a:pt x="67" y="78"/>
                  </a:moveTo>
                  <a:cubicBezTo>
                    <a:pt x="64" y="78"/>
                    <a:pt x="60" y="77"/>
                    <a:pt x="57" y="74"/>
                  </a:cubicBezTo>
                  <a:cubicBezTo>
                    <a:pt x="2" y="19"/>
                    <a:pt x="2" y="19"/>
                    <a:pt x="2" y="19"/>
                  </a:cubicBezTo>
                  <a:cubicBezTo>
                    <a:pt x="0" y="17"/>
                    <a:pt x="0" y="15"/>
                    <a:pt x="2" y="13"/>
                  </a:cubicBezTo>
                  <a:cubicBezTo>
                    <a:pt x="3" y="12"/>
                    <a:pt x="6" y="12"/>
                    <a:pt x="7" y="13"/>
                  </a:cubicBezTo>
                  <a:cubicBezTo>
                    <a:pt x="63" y="69"/>
                    <a:pt x="63" y="69"/>
                    <a:pt x="63" y="69"/>
                  </a:cubicBezTo>
                  <a:cubicBezTo>
                    <a:pt x="65" y="71"/>
                    <a:pt x="70" y="71"/>
                    <a:pt x="72" y="69"/>
                  </a:cubicBezTo>
                  <a:cubicBezTo>
                    <a:pt x="74" y="67"/>
                    <a:pt x="74" y="67"/>
                    <a:pt x="74" y="67"/>
                  </a:cubicBezTo>
                  <a:cubicBezTo>
                    <a:pt x="76" y="64"/>
                    <a:pt x="76" y="60"/>
                    <a:pt x="74" y="58"/>
                  </a:cubicBezTo>
                  <a:cubicBezTo>
                    <a:pt x="23" y="7"/>
                    <a:pt x="23" y="7"/>
                    <a:pt x="23" y="7"/>
                  </a:cubicBezTo>
                  <a:cubicBezTo>
                    <a:pt x="22" y="5"/>
                    <a:pt x="22" y="3"/>
                    <a:pt x="23" y="1"/>
                  </a:cubicBezTo>
                  <a:cubicBezTo>
                    <a:pt x="25" y="0"/>
                    <a:pt x="27" y="0"/>
                    <a:pt x="28" y="1"/>
                  </a:cubicBezTo>
                  <a:cubicBezTo>
                    <a:pt x="79" y="52"/>
                    <a:pt x="79" y="52"/>
                    <a:pt x="79" y="52"/>
                  </a:cubicBezTo>
                  <a:cubicBezTo>
                    <a:pt x="85" y="58"/>
                    <a:pt x="85" y="67"/>
                    <a:pt x="79" y="72"/>
                  </a:cubicBezTo>
                  <a:cubicBezTo>
                    <a:pt x="77" y="74"/>
                    <a:pt x="77" y="74"/>
                    <a:pt x="77" y="74"/>
                  </a:cubicBezTo>
                  <a:cubicBezTo>
                    <a:pt x="75" y="77"/>
                    <a:pt x="71" y="78"/>
                    <a:pt x="67"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1" name="Freeform 209">
              <a:extLst>
                <a:ext uri="{FF2B5EF4-FFF2-40B4-BE49-F238E27FC236}">
                  <a16:creationId xmlns:a16="http://schemas.microsoft.com/office/drawing/2014/main" id="{1062800E-0C1E-33AF-0403-996B631DCBA5}"/>
                </a:ext>
              </a:extLst>
            </p:cNvPr>
            <p:cNvSpPr>
              <a:spLocks/>
            </p:cNvSpPr>
            <p:nvPr/>
          </p:nvSpPr>
          <p:spPr bwMode="auto">
            <a:xfrm>
              <a:off x="1927" y="3706"/>
              <a:ext cx="202" cy="248"/>
            </a:xfrm>
            <a:custGeom>
              <a:avLst/>
              <a:gdLst>
                <a:gd name="T0" fmla="*/ 51 w 68"/>
                <a:gd name="T1" fmla="*/ 83 h 83"/>
                <a:gd name="T2" fmla="*/ 41 w 68"/>
                <a:gd name="T3" fmla="*/ 78 h 83"/>
                <a:gd name="T4" fmla="*/ 40 w 68"/>
                <a:gd name="T5" fmla="*/ 77 h 83"/>
                <a:gd name="T6" fmla="*/ 40 w 68"/>
                <a:gd name="T7" fmla="*/ 72 h 83"/>
                <a:gd name="T8" fmla="*/ 45 w 68"/>
                <a:gd name="T9" fmla="*/ 72 h 83"/>
                <a:gd name="T10" fmla="*/ 46 w 68"/>
                <a:gd name="T11" fmla="*/ 73 h 83"/>
                <a:gd name="T12" fmla="*/ 56 w 68"/>
                <a:gd name="T13" fmla="*/ 73 h 83"/>
                <a:gd name="T14" fmla="*/ 57 w 68"/>
                <a:gd name="T15" fmla="*/ 71 h 83"/>
                <a:gd name="T16" fmla="*/ 57 w 68"/>
                <a:gd name="T17" fmla="*/ 62 h 83"/>
                <a:gd name="T18" fmla="*/ 2 w 68"/>
                <a:gd name="T19" fmla="*/ 7 h 83"/>
                <a:gd name="T20" fmla="*/ 2 w 68"/>
                <a:gd name="T21" fmla="*/ 1 h 83"/>
                <a:gd name="T22" fmla="*/ 7 w 68"/>
                <a:gd name="T23" fmla="*/ 1 h 83"/>
                <a:gd name="T24" fmla="*/ 63 w 68"/>
                <a:gd name="T25" fmla="*/ 57 h 83"/>
                <a:gd name="T26" fmla="*/ 63 w 68"/>
                <a:gd name="T27" fmla="*/ 77 h 83"/>
                <a:gd name="T28" fmla="*/ 61 w 68"/>
                <a:gd name="T29" fmla="*/ 78 h 83"/>
                <a:gd name="T30" fmla="*/ 51 w 68"/>
                <a:gd name="T3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 h="83">
                  <a:moveTo>
                    <a:pt x="51" y="83"/>
                  </a:moveTo>
                  <a:cubicBezTo>
                    <a:pt x="47" y="83"/>
                    <a:pt x="44" y="81"/>
                    <a:pt x="41" y="78"/>
                  </a:cubicBezTo>
                  <a:cubicBezTo>
                    <a:pt x="40" y="77"/>
                    <a:pt x="40" y="77"/>
                    <a:pt x="40" y="77"/>
                  </a:cubicBezTo>
                  <a:cubicBezTo>
                    <a:pt x="38" y="76"/>
                    <a:pt x="38" y="73"/>
                    <a:pt x="40" y="72"/>
                  </a:cubicBezTo>
                  <a:cubicBezTo>
                    <a:pt x="41" y="70"/>
                    <a:pt x="44" y="70"/>
                    <a:pt x="45" y="72"/>
                  </a:cubicBezTo>
                  <a:cubicBezTo>
                    <a:pt x="46" y="73"/>
                    <a:pt x="46" y="73"/>
                    <a:pt x="46" y="73"/>
                  </a:cubicBezTo>
                  <a:cubicBezTo>
                    <a:pt x="49" y="75"/>
                    <a:pt x="53" y="76"/>
                    <a:pt x="56" y="73"/>
                  </a:cubicBezTo>
                  <a:cubicBezTo>
                    <a:pt x="57" y="71"/>
                    <a:pt x="57" y="71"/>
                    <a:pt x="57" y="71"/>
                  </a:cubicBezTo>
                  <a:cubicBezTo>
                    <a:pt x="60" y="69"/>
                    <a:pt x="60" y="65"/>
                    <a:pt x="57" y="62"/>
                  </a:cubicBezTo>
                  <a:cubicBezTo>
                    <a:pt x="2" y="7"/>
                    <a:pt x="2" y="7"/>
                    <a:pt x="2" y="7"/>
                  </a:cubicBezTo>
                  <a:cubicBezTo>
                    <a:pt x="0" y="5"/>
                    <a:pt x="0" y="3"/>
                    <a:pt x="2" y="1"/>
                  </a:cubicBezTo>
                  <a:cubicBezTo>
                    <a:pt x="3" y="0"/>
                    <a:pt x="6" y="0"/>
                    <a:pt x="7" y="1"/>
                  </a:cubicBezTo>
                  <a:cubicBezTo>
                    <a:pt x="63" y="57"/>
                    <a:pt x="63" y="57"/>
                    <a:pt x="63" y="57"/>
                  </a:cubicBezTo>
                  <a:cubicBezTo>
                    <a:pt x="68" y="62"/>
                    <a:pt x="68" y="71"/>
                    <a:pt x="63" y="77"/>
                  </a:cubicBezTo>
                  <a:cubicBezTo>
                    <a:pt x="61" y="78"/>
                    <a:pt x="61" y="78"/>
                    <a:pt x="61" y="78"/>
                  </a:cubicBezTo>
                  <a:cubicBezTo>
                    <a:pt x="58" y="81"/>
                    <a:pt x="55" y="83"/>
                    <a:pt x="51"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32" name="Group 54" title="Lightbulb icon">
            <a:extLst>
              <a:ext uri="{FF2B5EF4-FFF2-40B4-BE49-F238E27FC236}">
                <a16:creationId xmlns:a16="http://schemas.microsoft.com/office/drawing/2014/main" id="{CFDC6250-F92B-79FA-C7BA-A39612A0F0BE}"/>
              </a:ext>
            </a:extLst>
          </p:cNvPr>
          <p:cNvGrpSpPr>
            <a:grpSpLocks noChangeAspect="1"/>
          </p:cNvGrpSpPr>
          <p:nvPr/>
        </p:nvGrpSpPr>
        <p:grpSpPr bwMode="auto">
          <a:xfrm>
            <a:off x="6829597" y="1371044"/>
            <a:ext cx="811840" cy="1007072"/>
            <a:chOff x="8400" y="1340"/>
            <a:chExt cx="499" cy="619"/>
          </a:xfrm>
          <a:solidFill>
            <a:schemeClr val="accent1"/>
          </a:solidFill>
        </p:grpSpPr>
        <p:sp>
          <p:nvSpPr>
            <p:cNvPr id="33" name="Freeform 55">
              <a:extLst>
                <a:ext uri="{FF2B5EF4-FFF2-40B4-BE49-F238E27FC236}">
                  <a16:creationId xmlns:a16="http://schemas.microsoft.com/office/drawing/2014/main" id="{72486D33-A4AC-75CB-E751-918FFCA88EAA}"/>
                </a:ext>
              </a:extLst>
            </p:cNvPr>
            <p:cNvSpPr>
              <a:spLocks/>
            </p:cNvSpPr>
            <p:nvPr/>
          </p:nvSpPr>
          <p:spPr bwMode="auto">
            <a:xfrm>
              <a:off x="8589" y="1879"/>
              <a:ext cx="121" cy="42"/>
            </a:xfrm>
            <a:custGeom>
              <a:avLst/>
              <a:gdLst>
                <a:gd name="T0" fmla="*/ 4 w 41"/>
                <a:gd name="T1" fmla="*/ 14 h 14"/>
                <a:gd name="T2" fmla="*/ 0 w 41"/>
                <a:gd name="T3" fmla="*/ 11 h 14"/>
                <a:gd name="T4" fmla="*/ 3 w 41"/>
                <a:gd name="T5" fmla="*/ 7 h 14"/>
                <a:gd name="T6" fmla="*/ 37 w 41"/>
                <a:gd name="T7" fmla="*/ 0 h 14"/>
                <a:gd name="T8" fmla="*/ 41 w 41"/>
                <a:gd name="T9" fmla="*/ 3 h 14"/>
                <a:gd name="T10" fmla="*/ 38 w 41"/>
                <a:gd name="T11" fmla="*/ 7 h 14"/>
                <a:gd name="T12" fmla="*/ 4 w 41"/>
                <a:gd name="T13" fmla="*/ 14 h 14"/>
                <a:gd name="T14" fmla="*/ 4 w 41"/>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14">
                  <a:moveTo>
                    <a:pt x="4" y="14"/>
                  </a:moveTo>
                  <a:cubicBezTo>
                    <a:pt x="2" y="14"/>
                    <a:pt x="1" y="13"/>
                    <a:pt x="0" y="11"/>
                  </a:cubicBezTo>
                  <a:cubicBezTo>
                    <a:pt x="0" y="9"/>
                    <a:pt x="1" y="8"/>
                    <a:pt x="3" y="7"/>
                  </a:cubicBezTo>
                  <a:cubicBezTo>
                    <a:pt x="37" y="0"/>
                    <a:pt x="37" y="0"/>
                    <a:pt x="37" y="0"/>
                  </a:cubicBezTo>
                  <a:cubicBezTo>
                    <a:pt x="39" y="0"/>
                    <a:pt x="40" y="1"/>
                    <a:pt x="41" y="3"/>
                  </a:cubicBezTo>
                  <a:cubicBezTo>
                    <a:pt x="41" y="5"/>
                    <a:pt x="40" y="7"/>
                    <a:pt x="38" y="7"/>
                  </a:cubicBezTo>
                  <a:cubicBezTo>
                    <a:pt x="4" y="14"/>
                    <a:pt x="4" y="14"/>
                    <a:pt x="4" y="14"/>
                  </a:cubicBezTo>
                  <a:cubicBezTo>
                    <a:pt x="4" y="14"/>
                    <a:pt x="4" y="14"/>
                    <a:pt x="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4" name="Freeform 56">
              <a:extLst>
                <a:ext uri="{FF2B5EF4-FFF2-40B4-BE49-F238E27FC236}">
                  <a16:creationId xmlns:a16="http://schemas.microsoft.com/office/drawing/2014/main" id="{537E20AE-A492-653C-4488-045EB01958A4}"/>
                </a:ext>
              </a:extLst>
            </p:cNvPr>
            <p:cNvSpPr>
              <a:spLocks/>
            </p:cNvSpPr>
            <p:nvPr/>
          </p:nvSpPr>
          <p:spPr bwMode="auto">
            <a:xfrm>
              <a:off x="8589" y="1838"/>
              <a:ext cx="121" cy="41"/>
            </a:xfrm>
            <a:custGeom>
              <a:avLst/>
              <a:gdLst>
                <a:gd name="T0" fmla="*/ 4 w 41"/>
                <a:gd name="T1" fmla="*/ 14 h 14"/>
                <a:gd name="T2" fmla="*/ 0 w 41"/>
                <a:gd name="T3" fmla="*/ 12 h 14"/>
                <a:gd name="T4" fmla="*/ 3 w 41"/>
                <a:gd name="T5" fmla="*/ 8 h 14"/>
                <a:gd name="T6" fmla="*/ 37 w 41"/>
                <a:gd name="T7" fmla="*/ 1 h 14"/>
                <a:gd name="T8" fmla="*/ 41 w 41"/>
                <a:gd name="T9" fmla="*/ 4 h 14"/>
                <a:gd name="T10" fmla="*/ 38 w 41"/>
                <a:gd name="T11" fmla="*/ 8 h 14"/>
                <a:gd name="T12" fmla="*/ 4 w 41"/>
                <a:gd name="T13" fmla="*/ 14 h 14"/>
                <a:gd name="T14" fmla="*/ 4 w 41"/>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14">
                  <a:moveTo>
                    <a:pt x="4" y="14"/>
                  </a:moveTo>
                  <a:cubicBezTo>
                    <a:pt x="2" y="14"/>
                    <a:pt x="1" y="13"/>
                    <a:pt x="0" y="12"/>
                  </a:cubicBezTo>
                  <a:cubicBezTo>
                    <a:pt x="0" y="10"/>
                    <a:pt x="1" y="8"/>
                    <a:pt x="3" y="8"/>
                  </a:cubicBezTo>
                  <a:cubicBezTo>
                    <a:pt x="37" y="1"/>
                    <a:pt x="37" y="1"/>
                    <a:pt x="37" y="1"/>
                  </a:cubicBezTo>
                  <a:cubicBezTo>
                    <a:pt x="39" y="0"/>
                    <a:pt x="40" y="2"/>
                    <a:pt x="41" y="4"/>
                  </a:cubicBezTo>
                  <a:cubicBezTo>
                    <a:pt x="41" y="5"/>
                    <a:pt x="40" y="7"/>
                    <a:pt x="38" y="8"/>
                  </a:cubicBezTo>
                  <a:cubicBezTo>
                    <a:pt x="4" y="14"/>
                    <a:pt x="4" y="14"/>
                    <a:pt x="4" y="14"/>
                  </a:cubicBezTo>
                  <a:cubicBezTo>
                    <a:pt x="4" y="14"/>
                    <a:pt x="4" y="14"/>
                    <a:pt x="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5" name="Freeform 57">
              <a:extLst>
                <a:ext uri="{FF2B5EF4-FFF2-40B4-BE49-F238E27FC236}">
                  <a16:creationId xmlns:a16="http://schemas.microsoft.com/office/drawing/2014/main" id="{5810835A-E930-9AB1-4102-C787FE1AB885}"/>
                </a:ext>
              </a:extLst>
            </p:cNvPr>
            <p:cNvSpPr>
              <a:spLocks noEditPoints="1"/>
            </p:cNvSpPr>
            <p:nvPr/>
          </p:nvSpPr>
          <p:spPr bwMode="auto">
            <a:xfrm>
              <a:off x="8559" y="1599"/>
              <a:ext cx="181" cy="242"/>
            </a:xfrm>
            <a:custGeom>
              <a:avLst/>
              <a:gdLst>
                <a:gd name="T0" fmla="*/ 37 w 61"/>
                <a:gd name="T1" fmla="*/ 82 h 82"/>
                <a:gd name="T2" fmla="*/ 34 w 61"/>
                <a:gd name="T3" fmla="*/ 78 h 82"/>
                <a:gd name="T4" fmla="*/ 34 w 61"/>
                <a:gd name="T5" fmla="*/ 28 h 82"/>
                <a:gd name="T6" fmla="*/ 27 w 61"/>
                <a:gd name="T7" fmla="*/ 28 h 82"/>
                <a:gd name="T8" fmla="*/ 27 w 61"/>
                <a:gd name="T9" fmla="*/ 78 h 82"/>
                <a:gd name="T10" fmla="*/ 24 w 61"/>
                <a:gd name="T11" fmla="*/ 82 h 82"/>
                <a:gd name="T12" fmla="*/ 20 w 61"/>
                <a:gd name="T13" fmla="*/ 78 h 82"/>
                <a:gd name="T14" fmla="*/ 20 w 61"/>
                <a:gd name="T15" fmla="*/ 28 h 82"/>
                <a:gd name="T16" fmla="*/ 14 w 61"/>
                <a:gd name="T17" fmla="*/ 28 h 82"/>
                <a:gd name="T18" fmla="*/ 0 w 61"/>
                <a:gd name="T19" fmla="*/ 14 h 82"/>
                <a:gd name="T20" fmla="*/ 14 w 61"/>
                <a:gd name="T21" fmla="*/ 0 h 82"/>
                <a:gd name="T22" fmla="*/ 27 w 61"/>
                <a:gd name="T23" fmla="*/ 14 h 82"/>
                <a:gd name="T24" fmla="*/ 27 w 61"/>
                <a:gd name="T25" fmla="*/ 21 h 82"/>
                <a:gd name="T26" fmla="*/ 34 w 61"/>
                <a:gd name="T27" fmla="*/ 21 h 82"/>
                <a:gd name="T28" fmla="*/ 34 w 61"/>
                <a:gd name="T29" fmla="*/ 14 h 82"/>
                <a:gd name="T30" fmla="*/ 47 w 61"/>
                <a:gd name="T31" fmla="*/ 0 h 82"/>
                <a:gd name="T32" fmla="*/ 61 w 61"/>
                <a:gd name="T33" fmla="*/ 14 h 82"/>
                <a:gd name="T34" fmla="*/ 47 w 61"/>
                <a:gd name="T35" fmla="*/ 28 h 82"/>
                <a:gd name="T36" fmla="*/ 41 w 61"/>
                <a:gd name="T37" fmla="*/ 28 h 82"/>
                <a:gd name="T38" fmla="*/ 41 w 61"/>
                <a:gd name="T39" fmla="*/ 78 h 82"/>
                <a:gd name="T40" fmla="*/ 37 w 61"/>
                <a:gd name="T41" fmla="*/ 82 h 82"/>
                <a:gd name="T42" fmla="*/ 41 w 61"/>
                <a:gd name="T43" fmla="*/ 21 h 82"/>
                <a:gd name="T44" fmla="*/ 47 w 61"/>
                <a:gd name="T45" fmla="*/ 21 h 82"/>
                <a:gd name="T46" fmla="*/ 54 w 61"/>
                <a:gd name="T47" fmla="*/ 14 h 82"/>
                <a:gd name="T48" fmla="*/ 47 w 61"/>
                <a:gd name="T49" fmla="*/ 7 h 82"/>
                <a:gd name="T50" fmla="*/ 41 w 61"/>
                <a:gd name="T51" fmla="*/ 14 h 82"/>
                <a:gd name="T52" fmla="*/ 41 w 61"/>
                <a:gd name="T53" fmla="*/ 21 h 82"/>
                <a:gd name="T54" fmla="*/ 14 w 61"/>
                <a:gd name="T55" fmla="*/ 7 h 82"/>
                <a:gd name="T56" fmla="*/ 7 w 61"/>
                <a:gd name="T57" fmla="*/ 14 h 82"/>
                <a:gd name="T58" fmla="*/ 14 w 61"/>
                <a:gd name="T59" fmla="*/ 21 h 82"/>
                <a:gd name="T60" fmla="*/ 20 w 61"/>
                <a:gd name="T61" fmla="*/ 21 h 82"/>
                <a:gd name="T62" fmla="*/ 20 w 61"/>
                <a:gd name="T63" fmla="*/ 14 h 82"/>
                <a:gd name="T64" fmla="*/ 14 w 61"/>
                <a:gd name="T65"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 h="82">
                  <a:moveTo>
                    <a:pt x="37" y="82"/>
                  </a:moveTo>
                  <a:cubicBezTo>
                    <a:pt x="35" y="82"/>
                    <a:pt x="34" y="80"/>
                    <a:pt x="34" y="78"/>
                  </a:cubicBezTo>
                  <a:cubicBezTo>
                    <a:pt x="34" y="28"/>
                    <a:pt x="34" y="28"/>
                    <a:pt x="34" y="28"/>
                  </a:cubicBezTo>
                  <a:cubicBezTo>
                    <a:pt x="27" y="28"/>
                    <a:pt x="27" y="28"/>
                    <a:pt x="27" y="28"/>
                  </a:cubicBezTo>
                  <a:cubicBezTo>
                    <a:pt x="27" y="78"/>
                    <a:pt x="27" y="78"/>
                    <a:pt x="27" y="78"/>
                  </a:cubicBezTo>
                  <a:cubicBezTo>
                    <a:pt x="27" y="80"/>
                    <a:pt x="26" y="82"/>
                    <a:pt x="24" y="82"/>
                  </a:cubicBezTo>
                  <a:cubicBezTo>
                    <a:pt x="22" y="82"/>
                    <a:pt x="20" y="80"/>
                    <a:pt x="20" y="78"/>
                  </a:cubicBezTo>
                  <a:cubicBezTo>
                    <a:pt x="20" y="28"/>
                    <a:pt x="20" y="28"/>
                    <a:pt x="20" y="28"/>
                  </a:cubicBezTo>
                  <a:cubicBezTo>
                    <a:pt x="14" y="28"/>
                    <a:pt x="14" y="28"/>
                    <a:pt x="14" y="28"/>
                  </a:cubicBezTo>
                  <a:cubicBezTo>
                    <a:pt x="6" y="28"/>
                    <a:pt x="0" y="21"/>
                    <a:pt x="0" y="14"/>
                  </a:cubicBezTo>
                  <a:cubicBezTo>
                    <a:pt x="0" y="7"/>
                    <a:pt x="6" y="0"/>
                    <a:pt x="14" y="0"/>
                  </a:cubicBezTo>
                  <a:cubicBezTo>
                    <a:pt x="21" y="0"/>
                    <a:pt x="27" y="7"/>
                    <a:pt x="27" y="14"/>
                  </a:cubicBezTo>
                  <a:cubicBezTo>
                    <a:pt x="27" y="21"/>
                    <a:pt x="27" y="21"/>
                    <a:pt x="27" y="21"/>
                  </a:cubicBezTo>
                  <a:cubicBezTo>
                    <a:pt x="34" y="21"/>
                    <a:pt x="34" y="21"/>
                    <a:pt x="34" y="21"/>
                  </a:cubicBezTo>
                  <a:cubicBezTo>
                    <a:pt x="34" y="14"/>
                    <a:pt x="34" y="14"/>
                    <a:pt x="34" y="14"/>
                  </a:cubicBezTo>
                  <a:cubicBezTo>
                    <a:pt x="34" y="7"/>
                    <a:pt x="40" y="0"/>
                    <a:pt x="47" y="0"/>
                  </a:cubicBezTo>
                  <a:cubicBezTo>
                    <a:pt x="55" y="0"/>
                    <a:pt x="61" y="7"/>
                    <a:pt x="61" y="14"/>
                  </a:cubicBezTo>
                  <a:cubicBezTo>
                    <a:pt x="61" y="21"/>
                    <a:pt x="55" y="28"/>
                    <a:pt x="47" y="28"/>
                  </a:cubicBezTo>
                  <a:cubicBezTo>
                    <a:pt x="41" y="28"/>
                    <a:pt x="41" y="28"/>
                    <a:pt x="41" y="28"/>
                  </a:cubicBezTo>
                  <a:cubicBezTo>
                    <a:pt x="41" y="78"/>
                    <a:pt x="41" y="78"/>
                    <a:pt x="41" y="78"/>
                  </a:cubicBezTo>
                  <a:cubicBezTo>
                    <a:pt x="41" y="80"/>
                    <a:pt x="39" y="82"/>
                    <a:pt x="37" y="82"/>
                  </a:cubicBezTo>
                  <a:close/>
                  <a:moveTo>
                    <a:pt x="41" y="21"/>
                  </a:moveTo>
                  <a:cubicBezTo>
                    <a:pt x="47" y="21"/>
                    <a:pt x="47" y="21"/>
                    <a:pt x="47" y="21"/>
                  </a:cubicBezTo>
                  <a:cubicBezTo>
                    <a:pt x="51" y="21"/>
                    <a:pt x="54" y="18"/>
                    <a:pt x="54" y="14"/>
                  </a:cubicBezTo>
                  <a:cubicBezTo>
                    <a:pt x="54" y="10"/>
                    <a:pt x="51" y="7"/>
                    <a:pt x="47" y="7"/>
                  </a:cubicBezTo>
                  <a:cubicBezTo>
                    <a:pt x="44" y="7"/>
                    <a:pt x="41" y="10"/>
                    <a:pt x="41" y="14"/>
                  </a:cubicBezTo>
                  <a:lnTo>
                    <a:pt x="41" y="21"/>
                  </a:lnTo>
                  <a:close/>
                  <a:moveTo>
                    <a:pt x="14" y="7"/>
                  </a:moveTo>
                  <a:cubicBezTo>
                    <a:pt x="10" y="7"/>
                    <a:pt x="7" y="10"/>
                    <a:pt x="7" y="14"/>
                  </a:cubicBezTo>
                  <a:cubicBezTo>
                    <a:pt x="7" y="18"/>
                    <a:pt x="10" y="21"/>
                    <a:pt x="14" y="21"/>
                  </a:cubicBezTo>
                  <a:cubicBezTo>
                    <a:pt x="20" y="21"/>
                    <a:pt x="20" y="21"/>
                    <a:pt x="20" y="21"/>
                  </a:cubicBezTo>
                  <a:cubicBezTo>
                    <a:pt x="20" y="14"/>
                    <a:pt x="20" y="14"/>
                    <a:pt x="20" y="14"/>
                  </a:cubicBezTo>
                  <a:cubicBezTo>
                    <a:pt x="20" y="10"/>
                    <a:pt x="17" y="7"/>
                    <a:pt x="1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6" name="Freeform 58">
              <a:extLst>
                <a:ext uri="{FF2B5EF4-FFF2-40B4-BE49-F238E27FC236}">
                  <a16:creationId xmlns:a16="http://schemas.microsoft.com/office/drawing/2014/main" id="{19B687BD-D167-3E46-150D-7B5FF0FB11EF}"/>
                </a:ext>
              </a:extLst>
            </p:cNvPr>
            <p:cNvSpPr>
              <a:spLocks/>
            </p:cNvSpPr>
            <p:nvPr/>
          </p:nvSpPr>
          <p:spPr bwMode="auto">
            <a:xfrm>
              <a:off x="8639" y="1340"/>
              <a:ext cx="21" cy="62"/>
            </a:xfrm>
            <a:custGeom>
              <a:avLst/>
              <a:gdLst>
                <a:gd name="T0" fmla="*/ 4 w 7"/>
                <a:gd name="T1" fmla="*/ 21 h 21"/>
                <a:gd name="T2" fmla="*/ 0 w 7"/>
                <a:gd name="T3" fmla="*/ 17 h 21"/>
                <a:gd name="T4" fmla="*/ 0 w 7"/>
                <a:gd name="T5" fmla="*/ 4 h 21"/>
                <a:gd name="T6" fmla="*/ 4 w 7"/>
                <a:gd name="T7" fmla="*/ 0 h 21"/>
                <a:gd name="T8" fmla="*/ 7 w 7"/>
                <a:gd name="T9" fmla="*/ 4 h 21"/>
                <a:gd name="T10" fmla="*/ 7 w 7"/>
                <a:gd name="T11" fmla="*/ 17 h 21"/>
                <a:gd name="T12" fmla="*/ 4 w 7"/>
                <a:gd name="T13" fmla="*/ 21 h 21"/>
              </a:gdLst>
              <a:ahLst/>
              <a:cxnLst>
                <a:cxn ang="0">
                  <a:pos x="T0" y="T1"/>
                </a:cxn>
                <a:cxn ang="0">
                  <a:pos x="T2" y="T3"/>
                </a:cxn>
                <a:cxn ang="0">
                  <a:pos x="T4" y="T5"/>
                </a:cxn>
                <a:cxn ang="0">
                  <a:pos x="T6" y="T7"/>
                </a:cxn>
                <a:cxn ang="0">
                  <a:pos x="T8" y="T9"/>
                </a:cxn>
                <a:cxn ang="0">
                  <a:pos x="T10" y="T11"/>
                </a:cxn>
                <a:cxn ang="0">
                  <a:pos x="T12" y="T13"/>
                </a:cxn>
              </a:cxnLst>
              <a:rect l="0" t="0" r="r" b="b"/>
              <a:pathLst>
                <a:path w="7" h="21">
                  <a:moveTo>
                    <a:pt x="4" y="21"/>
                  </a:moveTo>
                  <a:cubicBezTo>
                    <a:pt x="2" y="21"/>
                    <a:pt x="0" y="19"/>
                    <a:pt x="0" y="17"/>
                  </a:cubicBezTo>
                  <a:cubicBezTo>
                    <a:pt x="0" y="4"/>
                    <a:pt x="0" y="4"/>
                    <a:pt x="0" y="4"/>
                  </a:cubicBezTo>
                  <a:cubicBezTo>
                    <a:pt x="0" y="2"/>
                    <a:pt x="2" y="0"/>
                    <a:pt x="4" y="0"/>
                  </a:cubicBezTo>
                  <a:cubicBezTo>
                    <a:pt x="5" y="0"/>
                    <a:pt x="7" y="2"/>
                    <a:pt x="7" y="4"/>
                  </a:cubicBezTo>
                  <a:cubicBezTo>
                    <a:pt x="7" y="17"/>
                    <a:pt x="7" y="17"/>
                    <a:pt x="7" y="17"/>
                  </a:cubicBezTo>
                  <a:cubicBezTo>
                    <a:pt x="7" y="19"/>
                    <a:pt x="5" y="21"/>
                    <a:pt x="4"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7" name="Freeform 59">
              <a:extLst>
                <a:ext uri="{FF2B5EF4-FFF2-40B4-BE49-F238E27FC236}">
                  <a16:creationId xmlns:a16="http://schemas.microsoft.com/office/drawing/2014/main" id="{EB04080C-4648-EBD7-CE84-3EDE48ED3A8A}"/>
                </a:ext>
              </a:extLst>
            </p:cNvPr>
            <p:cNvSpPr>
              <a:spLocks/>
            </p:cNvSpPr>
            <p:nvPr/>
          </p:nvSpPr>
          <p:spPr bwMode="auto">
            <a:xfrm>
              <a:off x="8400" y="1582"/>
              <a:ext cx="59" cy="17"/>
            </a:xfrm>
            <a:custGeom>
              <a:avLst/>
              <a:gdLst>
                <a:gd name="T0" fmla="*/ 17 w 20"/>
                <a:gd name="T1" fmla="*/ 6 h 6"/>
                <a:gd name="T2" fmla="*/ 3 w 20"/>
                <a:gd name="T3" fmla="*/ 6 h 6"/>
                <a:gd name="T4" fmla="*/ 0 w 20"/>
                <a:gd name="T5" fmla="*/ 3 h 6"/>
                <a:gd name="T6" fmla="*/ 3 w 20"/>
                <a:gd name="T7" fmla="*/ 0 h 6"/>
                <a:gd name="T8" fmla="*/ 17 w 20"/>
                <a:gd name="T9" fmla="*/ 0 h 6"/>
                <a:gd name="T10" fmla="*/ 20 w 20"/>
                <a:gd name="T11" fmla="*/ 3 h 6"/>
                <a:gd name="T12" fmla="*/ 17 w 2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20" h="6">
                  <a:moveTo>
                    <a:pt x="17" y="6"/>
                  </a:moveTo>
                  <a:cubicBezTo>
                    <a:pt x="3" y="6"/>
                    <a:pt x="3" y="6"/>
                    <a:pt x="3" y="6"/>
                  </a:cubicBezTo>
                  <a:cubicBezTo>
                    <a:pt x="1" y="6"/>
                    <a:pt x="0" y="5"/>
                    <a:pt x="0" y="3"/>
                  </a:cubicBezTo>
                  <a:cubicBezTo>
                    <a:pt x="0" y="1"/>
                    <a:pt x="1" y="0"/>
                    <a:pt x="3" y="0"/>
                  </a:cubicBezTo>
                  <a:cubicBezTo>
                    <a:pt x="17" y="0"/>
                    <a:pt x="17" y="0"/>
                    <a:pt x="17" y="0"/>
                  </a:cubicBezTo>
                  <a:cubicBezTo>
                    <a:pt x="19" y="0"/>
                    <a:pt x="20" y="1"/>
                    <a:pt x="20" y="3"/>
                  </a:cubicBezTo>
                  <a:cubicBezTo>
                    <a:pt x="20" y="5"/>
                    <a:pt x="19" y="6"/>
                    <a:pt x="1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8" name="Freeform 60">
              <a:extLst>
                <a:ext uri="{FF2B5EF4-FFF2-40B4-BE49-F238E27FC236}">
                  <a16:creationId xmlns:a16="http://schemas.microsoft.com/office/drawing/2014/main" id="{4651AD60-35C1-FC82-F403-8B4B0A3822B9}"/>
                </a:ext>
              </a:extLst>
            </p:cNvPr>
            <p:cNvSpPr>
              <a:spLocks/>
            </p:cNvSpPr>
            <p:nvPr/>
          </p:nvSpPr>
          <p:spPr bwMode="auto">
            <a:xfrm>
              <a:off x="8840" y="1582"/>
              <a:ext cx="59" cy="17"/>
            </a:xfrm>
            <a:custGeom>
              <a:avLst/>
              <a:gdLst>
                <a:gd name="T0" fmla="*/ 17 w 20"/>
                <a:gd name="T1" fmla="*/ 6 h 6"/>
                <a:gd name="T2" fmla="*/ 3 w 20"/>
                <a:gd name="T3" fmla="*/ 6 h 6"/>
                <a:gd name="T4" fmla="*/ 0 w 20"/>
                <a:gd name="T5" fmla="*/ 3 h 6"/>
                <a:gd name="T6" fmla="*/ 3 w 20"/>
                <a:gd name="T7" fmla="*/ 0 h 6"/>
                <a:gd name="T8" fmla="*/ 17 w 20"/>
                <a:gd name="T9" fmla="*/ 0 h 6"/>
                <a:gd name="T10" fmla="*/ 20 w 20"/>
                <a:gd name="T11" fmla="*/ 3 h 6"/>
                <a:gd name="T12" fmla="*/ 17 w 2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20" h="6">
                  <a:moveTo>
                    <a:pt x="17" y="6"/>
                  </a:moveTo>
                  <a:cubicBezTo>
                    <a:pt x="3" y="6"/>
                    <a:pt x="3" y="6"/>
                    <a:pt x="3" y="6"/>
                  </a:cubicBezTo>
                  <a:cubicBezTo>
                    <a:pt x="1" y="6"/>
                    <a:pt x="0" y="5"/>
                    <a:pt x="0" y="3"/>
                  </a:cubicBezTo>
                  <a:cubicBezTo>
                    <a:pt x="0" y="1"/>
                    <a:pt x="1" y="0"/>
                    <a:pt x="3" y="0"/>
                  </a:cubicBezTo>
                  <a:cubicBezTo>
                    <a:pt x="17" y="0"/>
                    <a:pt x="17" y="0"/>
                    <a:pt x="17" y="0"/>
                  </a:cubicBezTo>
                  <a:cubicBezTo>
                    <a:pt x="19" y="0"/>
                    <a:pt x="20" y="1"/>
                    <a:pt x="20" y="3"/>
                  </a:cubicBezTo>
                  <a:cubicBezTo>
                    <a:pt x="20" y="5"/>
                    <a:pt x="19" y="6"/>
                    <a:pt x="1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9" name="Freeform 61">
              <a:extLst>
                <a:ext uri="{FF2B5EF4-FFF2-40B4-BE49-F238E27FC236}">
                  <a16:creationId xmlns:a16="http://schemas.microsoft.com/office/drawing/2014/main" id="{B0A3ECCE-239C-C851-6214-2F466BF7C0FC}"/>
                </a:ext>
              </a:extLst>
            </p:cNvPr>
            <p:cNvSpPr>
              <a:spLocks/>
            </p:cNvSpPr>
            <p:nvPr/>
          </p:nvSpPr>
          <p:spPr bwMode="auto">
            <a:xfrm>
              <a:off x="8778" y="1411"/>
              <a:ext cx="53" cy="50"/>
            </a:xfrm>
            <a:custGeom>
              <a:avLst/>
              <a:gdLst>
                <a:gd name="T0" fmla="*/ 4 w 18"/>
                <a:gd name="T1" fmla="*/ 17 h 17"/>
                <a:gd name="T2" fmla="*/ 2 w 18"/>
                <a:gd name="T3" fmla="*/ 16 h 17"/>
                <a:gd name="T4" fmla="*/ 2 w 18"/>
                <a:gd name="T5" fmla="*/ 11 h 17"/>
                <a:gd name="T6" fmla="*/ 12 w 18"/>
                <a:gd name="T7" fmla="*/ 1 h 17"/>
                <a:gd name="T8" fmla="*/ 17 w 18"/>
                <a:gd name="T9" fmla="*/ 1 h 17"/>
                <a:gd name="T10" fmla="*/ 17 w 18"/>
                <a:gd name="T11" fmla="*/ 6 h 17"/>
                <a:gd name="T12" fmla="*/ 6 w 18"/>
                <a:gd name="T13" fmla="*/ 16 h 17"/>
                <a:gd name="T14" fmla="*/ 4 w 18"/>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7">
                  <a:moveTo>
                    <a:pt x="4" y="17"/>
                  </a:moveTo>
                  <a:cubicBezTo>
                    <a:pt x="3" y="17"/>
                    <a:pt x="2" y="17"/>
                    <a:pt x="2" y="16"/>
                  </a:cubicBezTo>
                  <a:cubicBezTo>
                    <a:pt x="0" y="15"/>
                    <a:pt x="0" y="13"/>
                    <a:pt x="2" y="11"/>
                  </a:cubicBezTo>
                  <a:cubicBezTo>
                    <a:pt x="12" y="1"/>
                    <a:pt x="12" y="1"/>
                    <a:pt x="12" y="1"/>
                  </a:cubicBezTo>
                  <a:cubicBezTo>
                    <a:pt x="13" y="0"/>
                    <a:pt x="15" y="0"/>
                    <a:pt x="17" y="1"/>
                  </a:cubicBezTo>
                  <a:cubicBezTo>
                    <a:pt x="18" y="2"/>
                    <a:pt x="18" y="5"/>
                    <a:pt x="17" y="6"/>
                  </a:cubicBezTo>
                  <a:cubicBezTo>
                    <a:pt x="6" y="16"/>
                    <a:pt x="6" y="16"/>
                    <a:pt x="6" y="16"/>
                  </a:cubicBezTo>
                  <a:cubicBezTo>
                    <a:pt x="6" y="17"/>
                    <a:pt x="5" y="17"/>
                    <a:pt x="4"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0" name="Freeform 62">
              <a:extLst>
                <a:ext uri="{FF2B5EF4-FFF2-40B4-BE49-F238E27FC236}">
                  <a16:creationId xmlns:a16="http://schemas.microsoft.com/office/drawing/2014/main" id="{C4CFE03E-6F63-1B4C-0F70-8EFC5A4B5F66}"/>
                </a:ext>
              </a:extLst>
            </p:cNvPr>
            <p:cNvSpPr>
              <a:spLocks/>
            </p:cNvSpPr>
            <p:nvPr/>
          </p:nvSpPr>
          <p:spPr bwMode="auto">
            <a:xfrm>
              <a:off x="8778" y="1720"/>
              <a:ext cx="53" cy="50"/>
            </a:xfrm>
            <a:custGeom>
              <a:avLst/>
              <a:gdLst>
                <a:gd name="T0" fmla="*/ 14 w 18"/>
                <a:gd name="T1" fmla="*/ 17 h 17"/>
                <a:gd name="T2" fmla="*/ 12 w 18"/>
                <a:gd name="T3" fmla="*/ 16 h 17"/>
                <a:gd name="T4" fmla="*/ 2 w 18"/>
                <a:gd name="T5" fmla="*/ 6 h 17"/>
                <a:gd name="T6" fmla="*/ 2 w 18"/>
                <a:gd name="T7" fmla="*/ 1 h 17"/>
                <a:gd name="T8" fmla="*/ 6 w 18"/>
                <a:gd name="T9" fmla="*/ 1 h 17"/>
                <a:gd name="T10" fmla="*/ 17 w 18"/>
                <a:gd name="T11" fmla="*/ 11 h 17"/>
                <a:gd name="T12" fmla="*/ 17 w 18"/>
                <a:gd name="T13" fmla="*/ 16 h 17"/>
                <a:gd name="T14" fmla="*/ 14 w 18"/>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7">
                  <a:moveTo>
                    <a:pt x="14" y="17"/>
                  </a:moveTo>
                  <a:cubicBezTo>
                    <a:pt x="13" y="17"/>
                    <a:pt x="12" y="17"/>
                    <a:pt x="12" y="16"/>
                  </a:cubicBezTo>
                  <a:cubicBezTo>
                    <a:pt x="2" y="6"/>
                    <a:pt x="2" y="6"/>
                    <a:pt x="2" y="6"/>
                  </a:cubicBezTo>
                  <a:cubicBezTo>
                    <a:pt x="0" y="5"/>
                    <a:pt x="0" y="2"/>
                    <a:pt x="2" y="1"/>
                  </a:cubicBezTo>
                  <a:cubicBezTo>
                    <a:pt x="3" y="0"/>
                    <a:pt x="5" y="0"/>
                    <a:pt x="6" y="1"/>
                  </a:cubicBezTo>
                  <a:cubicBezTo>
                    <a:pt x="17" y="11"/>
                    <a:pt x="17" y="11"/>
                    <a:pt x="17" y="11"/>
                  </a:cubicBezTo>
                  <a:cubicBezTo>
                    <a:pt x="18" y="13"/>
                    <a:pt x="18" y="15"/>
                    <a:pt x="17" y="16"/>
                  </a:cubicBezTo>
                  <a:cubicBezTo>
                    <a:pt x="16" y="17"/>
                    <a:pt x="15" y="17"/>
                    <a:pt x="14"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1" name="Freeform 63">
              <a:extLst>
                <a:ext uri="{FF2B5EF4-FFF2-40B4-BE49-F238E27FC236}">
                  <a16:creationId xmlns:a16="http://schemas.microsoft.com/office/drawing/2014/main" id="{B71B1C19-FE2A-517D-3DDE-530338502EF2}"/>
                </a:ext>
              </a:extLst>
            </p:cNvPr>
            <p:cNvSpPr>
              <a:spLocks/>
            </p:cNvSpPr>
            <p:nvPr/>
          </p:nvSpPr>
          <p:spPr bwMode="auto">
            <a:xfrm>
              <a:off x="8468" y="1411"/>
              <a:ext cx="53" cy="50"/>
            </a:xfrm>
            <a:custGeom>
              <a:avLst/>
              <a:gdLst>
                <a:gd name="T0" fmla="*/ 14 w 18"/>
                <a:gd name="T1" fmla="*/ 17 h 17"/>
                <a:gd name="T2" fmla="*/ 12 w 18"/>
                <a:gd name="T3" fmla="*/ 16 h 17"/>
                <a:gd name="T4" fmla="*/ 2 w 18"/>
                <a:gd name="T5" fmla="*/ 6 h 17"/>
                <a:gd name="T6" fmla="*/ 2 w 18"/>
                <a:gd name="T7" fmla="*/ 1 h 17"/>
                <a:gd name="T8" fmla="*/ 6 w 18"/>
                <a:gd name="T9" fmla="*/ 1 h 17"/>
                <a:gd name="T10" fmla="*/ 16 w 18"/>
                <a:gd name="T11" fmla="*/ 11 h 17"/>
                <a:gd name="T12" fmla="*/ 16 w 18"/>
                <a:gd name="T13" fmla="*/ 16 h 17"/>
                <a:gd name="T14" fmla="*/ 14 w 18"/>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7">
                  <a:moveTo>
                    <a:pt x="14" y="17"/>
                  </a:moveTo>
                  <a:cubicBezTo>
                    <a:pt x="13" y="17"/>
                    <a:pt x="12" y="17"/>
                    <a:pt x="12" y="16"/>
                  </a:cubicBezTo>
                  <a:cubicBezTo>
                    <a:pt x="2" y="6"/>
                    <a:pt x="2" y="6"/>
                    <a:pt x="2" y="6"/>
                  </a:cubicBezTo>
                  <a:cubicBezTo>
                    <a:pt x="0" y="5"/>
                    <a:pt x="0" y="2"/>
                    <a:pt x="2" y="1"/>
                  </a:cubicBezTo>
                  <a:cubicBezTo>
                    <a:pt x="3" y="0"/>
                    <a:pt x="5" y="0"/>
                    <a:pt x="6" y="1"/>
                  </a:cubicBezTo>
                  <a:cubicBezTo>
                    <a:pt x="16" y="11"/>
                    <a:pt x="16" y="11"/>
                    <a:pt x="16" y="11"/>
                  </a:cubicBezTo>
                  <a:cubicBezTo>
                    <a:pt x="18" y="13"/>
                    <a:pt x="18" y="15"/>
                    <a:pt x="16" y="16"/>
                  </a:cubicBezTo>
                  <a:cubicBezTo>
                    <a:pt x="16" y="17"/>
                    <a:pt x="15" y="17"/>
                    <a:pt x="14"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2" name="Freeform 64">
              <a:extLst>
                <a:ext uri="{FF2B5EF4-FFF2-40B4-BE49-F238E27FC236}">
                  <a16:creationId xmlns:a16="http://schemas.microsoft.com/office/drawing/2014/main" id="{282A83C7-9863-269E-A365-B0BEA063B30F}"/>
                </a:ext>
              </a:extLst>
            </p:cNvPr>
            <p:cNvSpPr>
              <a:spLocks/>
            </p:cNvSpPr>
            <p:nvPr/>
          </p:nvSpPr>
          <p:spPr bwMode="auto">
            <a:xfrm>
              <a:off x="8468" y="1720"/>
              <a:ext cx="53" cy="50"/>
            </a:xfrm>
            <a:custGeom>
              <a:avLst/>
              <a:gdLst>
                <a:gd name="T0" fmla="*/ 4 w 18"/>
                <a:gd name="T1" fmla="*/ 17 h 17"/>
                <a:gd name="T2" fmla="*/ 2 w 18"/>
                <a:gd name="T3" fmla="*/ 16 h 17"/>
                <a:gd name="T4" fmla="*/ 2 w 18"/>
                <a:gd name="T5" fmla="*/ 11 h 17"/>
                <a:gd name="T6" fmla="*/ 12 w 18"/>
                <a:gd name="T7" fmla="*/ 1 h 17"/>
                <a:gd name="T8" fmla="*/ 16 w 18"/>
                <a:gd name="T9" fmla="*/ 1 h 17"/>
                <a:gd name="T10" fmla="*/ 16 w 18"/>
                <a:gd name="T11" fmla="*/ 6 h 17"/>
                <a:gd name="T12" fmla="*/ 6 w 18"/>
                <a:gd name="T13" fmla="*/ 16 h 17"/>
                <a:gd name="T14" fmla="*/ 4 w 18"/>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7">
                  <a:moveTo>
                    <a:pt x="4" y="17"/>
                  </a:moveTo>
                  <a:cubicBezTo>
                    <a:pt x="3" y="17"/>
                    <a:pt x="2" y="17"/>
                    <a:pt x="2" y="16"/>
                  </a:cubicBezTo>
                  <a:cubicBezTo>
                    <a:pt x="0" y="15"/>
                    <a:pt x="0" y="13"/>
                    <a:pt x="2" y="11"/>
                  </a:cubicBezTo>
                  <a:cubicBezTo>
                    <a:pt x="12" y="1"/>
                    <a:pt x="12" y="1"/>
                    <a:pt x="12" y="1"/>
                  </a:cubicBezTo>
                  <a:cubicBezTo>
                    <a:pt x="13" y="0"/>
                    <a:pt x="15" y="0"/>
                    <a:pt x="16" y="1"/>
                  </a:cubicBezTo>
                  <a:cubicBezTo>
                    <a:pt x="18" y="2"/>
                    <a:pt x="18" y="5"/>
                    <a:pt x="16" y="6"/>
                  </a:cubicBezTo>
                  <a:cubicBezTo>
                    <a:pt x="6" y="16"/>
                    <a:pt x="6" y="16"/>
                    <a:pt x="6" y="16"/>
                  </a:cubicBezTo>
                  <a:cubicBezTo>
                    <a:pt x="6" y="17"/>
                    <a:pt x="5" y="17"/>
                    <a:pt x="4"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3" name="Freeform 65">
              <a:extLst>
                <a:ext uri="{FF2B5EF4-FFF2-40B4-BE49-F238E27FC236}">
                  <a16:creationId xmlns:a16="http://schemas.microsoft.com/office/drawing/2014/main" id="{EE8343FB-6AC0-F243-9E3F-F1A40EF29FEA}"/>
                </a:ext>
              </a:extLst>
            </p:cNvPr>
            <p:cNvSpPr>
              <a:spLocks/>
            </p:cNvSpPr>
            <p:nvPr/>
          </p:nvSpPr>
          <p:spPr bwMode="auto">
            <a:xfrm>
              <a:off x="8598" y="1921"/>
              <a:ext cx="103" cy="38"/>
            </a:xfrm>
            <a:custGeom>
              <a:avLst/>
              <a:gdLst>
                <a:gd name="T0" fmla="*/ 4 w 35"/>
                <a:gd name="T1" fmla="*/ 13 h 13"/>
                <a:gd name="T2" fmla="*/ 1 w 35"/>
                <a:gd name="T3" fmla="*/ 11 h 13"/>
                <a:gd name="T4" fmla="*/ 3 w 35"/>
                <a:gd name="T5" fmla="*/ 7 h 13"/>
                <a:gd name="T6" fmla="*/ 30 w 35"/>
                <a:gd name="T7" fmla="*/ 0 h 13"/>
                <a:gd name="T8" fmla="*/ 34 w 35"/>
                <a:gd name="T9" fmla="*/ 2 h 13"/>
                <a:gd name="T10" fmla="*/ 32 w 35"/>
                <a:gd name="T11" fmla="*/ 7 h 13"/>
                <a:gd name="T12" fmla="*/ 5 w 35"/>
                <a:gd name="T13" fmla="*/ 13 h 13"/>
                <a:gd name="T14" fmla="*/ 4 w 35"/>
                <a:gd name="T15" fmla="*/ 1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13">
                  <a:moveTo>
                    <a:pt x="4" y="13"/>
                  </a:moveTo>
                  <a:cubicBezTo>
                    <a:pt x="2" y="13"/>
                    <a:pt x="1" y="12"/>
                    <a:pt x="1" y="11"/>
                  </a:cubicBezTo>
                  <a:cubicBezTo>
                    <a:pt x="0" y="9"/>
                    <a:pt x="1" y="7"/>
                    <a:pt x="3" y="7"/>
                  </a:cubicBezTo>
                  <a:cubicBezTo>
                    <a:pt x="30" y="0"/>
                    <a:pt x="30" y="0"/>
                    <a:pt x="30" y="0"/>
                  </a:cubicBezTo>
                  <a:cubicBezTo>
                    <a:pt x="32" y="0"/>
                    <a:pt x="34" y="1"/>
                    <a:pt x="34" y="2"/>
                  </a:cubicBezTo>
                  <a:cubicBezTo>
                    <a:pt x="35" y="4"/>
                    <a:pt x="34" y="6"/>
                    <a:pt x="32" y="7"/>
                  </a:cubicBezTo>
                  <a:cubicBezTo>
                    <a:pt x="5" y="13"/>
                    <a:pt x="5" y="13"/>
                    <a:pt x="5" y="13"/>
                  </a:cubicBezTo>
                  <a:cubicBezTo>
                    <a:pt x="5" y="13"/>
                    <a:pt x="4" y="13"/>
                    <a:pt x="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4" name="Freeform 66">
              <a:extLst>
                <a:ext uri="{FF2B5EF4-FFF2-40B4-BE49-F238E27FC236}">
                  <a16:creationId xmlns:a16="http://schemas.microsoft.com/office/drawing/2014/main" id="{86A4352C-D9F8-ADFF-7546-E8E9152B6CC2}"/>
                </a:ext>
              </a:extLst>
            </p:cNvPr>
            <p:cNvSpPr>
              <a:spLocks noEditPoints="1"/>
            </p:cNvSpPr>
            <p:nvPr/>
          </p:nvSpPr>
          <p:spPr bwMode="auto">
            <a:xfrm>
              <a:off x="8480" y="1420"/>
              <a:ext cx="339" cy="421"/>
            </a:xfrm>
            <a:custGeom>
              <a:avLst/>
              <a:gdLst>
                <a:gd name="T0" fmla="*/ 74 w 115"/>
                <a:gd name="T1" fmla="*/ 143 h 143"/>
                <a:gd name="T2" fmla="*/ 41 w 115"/>
                <a:gd name="T3" fmla="*/ 143 h 143"/>
                <a:gd name="T4" fmla="*/ 30 w 115"/>
                <a:gd name="T5" fmla="*/ 132 h 143"/>
                <a:gd name="T6" fmla="*/ 14 w 115"/>
                <a:gd name="T7" fmla="*/ 94 h 143"/>
                <a:gd name="T8" fmla="*/ 0 w 115"/>
                <a:gd name="T9" fmla="*/ 58 h 143"/>
                <a:gd name="T10" fmla="*/ 58 w 115"/>
                <a:gd name="T11" fmla="*/ 0 h 143"/>
                <a:gd name="T12" fmla="*/ 115 w 115"/>
                <a:gd name="T13" fmla="*/ 58 h 143"/>
                <a:gd name="T14" fmla="*/ 101 w 115"/>
                <a:gd name="T15" fmla="*/ 94 h 143"/>
                <a:gd name="T16" fmla="*/ 85 w 115"/>
                <a:gd name="T17" fmla="*/ 133 h 143"/>
                <a:gd name="T18" fmla="*/ 74 w 115"/>
                <a:gd name="T19" fmla="*/ 143 h 143"/>
                <a:gd name="T20" fmla="*/ 58 w 115"/>
                <a:gd name="T21" fmla="*/ 7 h 143"/>
                <a:gd name="T22" fmla="*/ 7 w 115"/>
                <a:gd name="T23" fmla="*/ 58 h 143"/>
                <a:gd name="T24" fmla="*/ 19 w 115"/>
                <a:gd name="T25" fmla="*/ 90 h 143"/>
                <a:gd name="T26" fmla="*/ 37 w 115"/>
                <a:gd name="T27" fmla="*/ 132 h 143"/>
                <a:gd name="T28" fmla="*/ 41 w 115"/>
                <a:gd name="T29" fmla="*/ 136 h 143"/>
                <a:gd name="T30" fmla="*/ 74 w 115"/>
                <a:gd name="T31" fmla="*/ 136 h 143"/>
                <a:gd name="T32" fmla="*/ 78 w 115"/>
                <a:gd name="T33" fmla="*/ 132 h 143"/>
                <a:gd name="T34" fmla="*/ 96 w 115"/>
                <a:gd name="T35" fmla="*/ 90 h 143"/>
                <a:gd name="T36" fmla="*/ 108 w 115"/>
                <a:gd name="T37" fmla="*/ 58 h 143"/>
                <a:gd name="T38" fmla="*/ 58 w 115"/>
                <a:gd name="T39" fmla="*/ 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5" h="143">
                  <a:moveTo>
                    <a:pt x="74" y="143"/>
                  </a:moveTo>
                  <a:cubicBezTo>
                    <a:pt x="41" y="143"/>
                    <a:pt x="41" y="143"/>
                    <a:pt x="41" y="143"/>
                  </a:cubicBezTo>
                  <a:cubicBezTo>
                    <a:pt x="33" y="143"/>
                    <a:pt x="30" y="136"/>
                    <a:pt x="30" y="132"/>
                  </a:cubicBezTo>
                  <a:cubicBezTo>
                    <a:pt x="27" y="110"/>
                    <a:pt x="14" y="94"/>
                    <a:pt x="14" y="94"/>
                  </a:cubicBezTo>
                  <a:cubicBezTo>
                    <a:pt x="4" y="82"/>
                    <a:pt x="0" y="72"/>
                    <a:pt x="0" y="58"/>
                  </a:cubicBezTo>
                  <a:cubicBezTo>
                    <a:pt x="0" y="24"/>
                    <a:pt x="24" y="0"/>
                    <a:pt x="58" y="0"/>
                  </a:cubicBezTo>
                  <a:cubicBezTo>
                    <a:pt x="91" y="0"/>
                    <a:pt x="115" y="24"/>
                    <a:pt x="115" y="58"/>
                  </a:cubicBezTo>
                  <a:cubicBezTo>
                    <a:pt x="115" y="72"/>
                    <a:pt x="111" y="82"/>
                    <a:pt x="101" y="94"/>
                  </a:cubicBezTo>
                  <a:cubicBezTo>
                    <a:pt x="101" y="94"/>
                    <a:pt x="88" y="110"/>
                    <a:pt x="85" y="133"/>
                  </a:cubicBezTo>
                  <a:cubicBezTo>
                    <a:pt x="85" y="137"/>
                    <a:pt x="82" y="143"/>
                    <a:pt x="74" y="143"/>
                  </a:cubicBezTo>
                  <a:close/>
                  <a:moveTo>
                    <a:pt x="58" y="7"/>
                  </a:moveTo>
                  <a:cubicBezTo>
                    <a:pt x="28" y="7"/>
                    <a:pt x="7" y="28"/>
                    <a:pt x="7" y="58"/>
                  </a:cubicBezTo>
                  <a:cubicBezTo>
                    <a:pt x="7" y="72"/>
                    <a:pt x="12" y="81"/>
                    <a:pt x="19" y="90"/>
                  </a:cubicBezTo>
                  <a:cubicBezTo>
                    <a:pt x="20" y="91"/>
                    <a:pt x="34" y="108"/>
                    <a:pt x="37" y="132"/>
                  </a:cubicBezTo>
                  <a:cubicBezTo>
                    <a:pt x="37" y="133"/>
                    <a:pt x="37" y="136"/>
                    <a:pt x="41" y="136"/>
                  </a:cubicBezTo>
                  <a:cubicBezTo>
                    <a:pt x="74" y="136"/>
                    <a:pt x="74" y="136"/>
                    <a:pt x="74" y="136"/>
                  </a:cubicBezTo>
                  <a:cubicBezTo>
                    <a:pt x="78" y="136"/>
                    <a:pt x="78" y="133"/>
                    <a:pt x="78" y="132"/>
                  </a:cubicBezTo>
                  <a:cubicBezTo>
                    <a:pt x="82" y="108"/>
                    <a:pt x="95" y="91"/>
                    <a:pt x="96" y="90"/>
                  </a:cubicBezTo>
                  <a:cubicBezTo>
                    <a:pt x="103" y="81"/>
                    <a:pt x="108" y="72"/>
                    <a:pt x="108" y="58"/>
                  </a:cubicBezTo>
                  <a:cubicBezTo>
                    <a:pt x="108" y="28"/>
                    <a:pt x="87" y="7"/>
                    <a:pt x="5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56" name="Group 377" title="Chat Bubble icon">
            <a:extLst>
              <a:ext uri="{FF2B5EF4-FFF2-40B4-BE49-F238E27FC236}">
                <a16:creationId xmlns:a16="http://schemas.microsoft.com/office/drawing/2014/main" id="{83728660-3533-69A9-D766-F8B976806525}"/>
              </a:ext>
            </a:extLst>
          </p:cNvPr>
          <p:cNvGrpSpPr>
            <a:grpSpLocks noChangeAspect="1"/>
          </p:cNvGrpSpPr>
          <p:nvPr/>
        </p:nvGrpSpPr>
        <p:grpSpPr bwMode="auto">
          <a:xfrm>
            <a:off x="6740116" y="3985933"/>
            <a:ext cx="956636" cy="754897"/>
            <a:chOff x="3603" y="4582"/>
            <a:chExt cx="588" cy="464"/>
          </a:xfrm>
          <a:solidFill>
            <a:schemeClr val="accent1"/>
          </a:solidFill>
        </p:grpSpPr>
        <p:sp>
          <p:nvSpPr>
            <p:cNvPr id="57" name="Freeform 378">
              <a:extLst>
                <a:ext uri="{FF2B5EF4-FFF2-40B4-BE49-F238E27FC236}">
                  <a16:creationId xmlns:a16="http://schemas.microsoft.com/office/drawing/2014/main" id="{8FFAD019-17DC-91D8-CAE4-69BB2FC9D170}"/>
                </a:ext>
              </a:extLst>
            </p:cNvPr>
            <p:cNvSpPr>
              <a:spLocks noEditPoints="1"/>
            </p:cNvSpPr>
            <p:nvPr/>
          </p:nvSpPr>
          <p:spPr bwMode="auto">
            <a:xfrm>
              <a:off x="3603" y="4582"/>
              <a:ext cx="441" cy="381"/>
            </a:xfrm>
            <a:custGeom>
              <a:avLst/>
              <a:gdLst>
                <a:gd name="T0" fmla="*/ 17 w 144"/>
                <a:gd name="T1" fmla="*/ 124 h 124"/>
                <a:gd name="T2" fmla="*/ 15 w 144"/>
                <a:gd name="T3" fmla="*/ 123 h 124"/>
                <a:gd name="T4" fmla="*/ 14 w 144"/>
                <a:gd name="T5" fmla="*/ 120 h 124"/>
                <a:gd name="T6" fmla="*/ 17 w 144"/>
                <a:gd name="T7" fmla="*/ 97 h 124"/>
                <a:gd name="T8" fmla="*/ 0 w 144"/>
                <a:gd name="T9" fmla="*/ 58 h 124"/>
                <a:gd name="T10" fmla="*/ 72 w 144"/>
                <a:gd name="T11" fmla="*/ 0 h 124"/>
                <a:gd name="T12" fmla="*/ 144 w 144"/>
                <a:gd name="T13" fmla="*/ 58 h 124"/>
                <a:gd name="T14" fmla="*/ 72 w 144"/>
                <a:gd name="T15" fmla="*/ 117 h 124"/>
                <a:gd name="T16" fmla="*/ 40 w 144"/>
                <a:gd name="T17" fmla="*/ 111 h 124"/>
                <a:gd name="T18" fmla="*/ 19 w 144"/>
                <a:gd name="T19" fmla="*/ 123 h 124"/>
                <a:gd name="T20" fmla="*/ 17 w 144"/>
                <a:gd name="T21" fmla="*/ 124 h 124"/>
                <a:gd name="T22" fmla="*/ 23 w 144"/>
                <a:gd name="T23" fmla="*/ 93 h 124"/>
                <a:gd name="T24" fmla="*/ 24 w 144"/>
                <a:gd name="T25" fmla="*/ 96 h 124"/>
                <a:gd name="T26" fmla="*/ 21 w 144"/>
                <a:gd name="T27" fmla="*/ 114 h 124"/>
                <a:gd name="T28" fmla="*/ 38 w 144"/>
                <a:gd name="T29" fmla="*/ 104 h 124"/>
                <a:gd name="T30" fmla="*/ 41 w 144"/>
                <a:gd name="T31" fmla="*/ 104 h 124"/>
                <a:gd name="T32" fmla="*/ 72 w 144"/>
                <a:gd name="T33" fmla="*/ 110 h 124"/>
                <a:gd name="T34" fmla="*/ 137 w 144"/>
                <a:gd name="T35" fmla="*/ 58 h 124"/>
                <a:gd name="T36" fmla="*/ 72 w 144"/>
                <a:gd name="T37" fmla="*/ 7 h 124"/>
                <a:gd name="T38" fmla="*/ 7 w 144"/>
                <a:gd name="T39" fmla="*/ 58 h 124"/>
                <a:gd name="T40" fmla="*/ 23 w 144"/>
                <a:gd name="T41" fmla="*/ 9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24">
                  <a:moveTo>
                    <a:pt x="17" y="124"/>
                  </a:moveTo>
                  <a:cubicBezTo>
                    <a:pt x="16" y="124"/>
                    <a:pt x="16" y="123"/>
                    <a:pt x="15" y="123"/>
                  </a:cubicBezTo>
                  <a:cubicBezTo>
                    <a:pt x="14" y="122"/>
                    <a:pt x="13" y="121"/>
                    <a:pt x="14" y="120"/>
                  </a:cubicBezTo>
                  <a:cubicBezTo>
                    <a:pt x="17" y="97"/>
                    <a:pt x="17" y="97"/>
                    <a:pt x="17" y="97"/>
                  </a:cubicBezTo>
                  <a:cubicBezTo>
                    <a:pt x="6" y="86"/>
                    <a:pt x="0" y="73"/>
                    <a:pt x="0" y="58"/>
                  </a:cubicBezTo>
                  <a:cubicBezTo>
                    <a:pt x="0" y="26"/>
                    <a:pt x="32" y="0"/>
                    <a:pt x="72" y="0"/>
                  </a:cubicBezTo>
                  <a:cubicBezTo>
                    <a:pt x="112" y="0"/>
                    <a:pt x="144" y="26"/>
                    <a:pt x="144" y="58"/>
                  </a:cubicBezTo>
                  <a:cubicBezTo>
                    <a:pt x="144" y="91"/>
                    <a:pt x="112" y="117"/>
                    <a:pt x="72" y="117"/>
                  </a:cubicBezTo>
                  <a:cubicBezTo>
                    <a:pt x="61" y="117"/>
                    <a:pt x="50" y="115"/>
                    <a:pt x="40" y="111"/>
                  </a:cubicBezTo>
                  <a:cubicBezTo>
                    <a:pt x="19" y="123"/>
                    <a:pt x="19" y="123"/>
                    <a:pt x="19" y="123"/>
                  </a:cubicBezTo>
                  <a:cubicBezTo>
                    <a:pt x="18" y="124"/>
                    <a:pt x="18" y="124"/>
                    <a:pt x="17" y="124"/>
                  </a:cubicBezTo>
                  <a:close/>
                  <a:moveTo>
                    <a:pt x="23" y="93"/>
                  </a:moveTo>
                  <a:cubicBezTo>
                    <a:pt x="24" y="93"/>
                    <a:pt x="25" y="95"/>
                    <a:pt x="24" y="96"/>
                  </a:cubicBezTo>
                  <a:cubicBezTo>
                    <a:pt x="21" y="114"/>
                    <a:pt x="21" y="114"/>
                    <a:pt x="21" y="114"/>
                  </a:cubicBezTo>
                  <a:cubicBezTo>
                    <a:pt x="38" y="104"/>
                    <a:pt x="38" y="104"/>
                    <a:pt x="38" y="104"/>
                  </a:cubicBezTo>
                  <a:cubicBezTo>
                    <a:pt x="39" y="104"/>
                    <a:pt x="40" y="104"/>
                    <a:pt x="41" y="104"/>
                  </a:cubicBezTo>
                  <a:cubicBezTo>
                    <a:pt x="51" y="108"/>
                    <a:pt x="61" y="110"/>
                    <a:pt x="72" y="110"/>
                  </a:cubicBezTo>
                  <a:cubicBezTo>
                    <a:pt x="108" y="110"/>
                    <a:pt x="137" y="87"/>
                    <a:pt x="137" y="58"/>
                  </a:cubicBezTo>
                  <a:cubicBezTo>
                    <a:pt x="137" y="30"/>
                    <a:pt x="108" y="7"/>
                    <a:pt x="72" y="7"/>
                  </a:cubicBezTo>
                  <a:cubicBezTo>
                    <a:pt x="36" y="7"/>
                    <a:pt x="7" y="30"/>
                    <a:pt x="7" y="58"/>
                  </a:cubicBezTo>
                  <a:cubicBezTo>
                    <a:pt x="7" y="71"/>
                    <a:pt x="12" y="83"/>
                    <a:pt x="23"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8" name="Freeform 379">
              <a:extLst>
                <a:ext uri="{FF2B5EF4-FFF2-40B4-BE49-F238E27FC236}">
                  <a16:creationId xmlns:a16="http://schemas.microsoft.com/office/drawing/2014/main" id="{C78E5B07-F763-EA39-7F4E-5FA9ED9CB3C0}"/>
                </a:ext>
              </a:extLst>
            </p:cNvPr>
            <p:cNvSpPr>
              <a:spLocks/>
            </p:cNvSpPr>
            <p:nvPr/>
          </p:nvSpPr>
          <p:spPr bwMode="auto">
            <a:xfrm>
              <a:off x="3820" y="4683"/>
              <a:ext cx="371" cy="363"/>
            </a:xfrm>
            <a:custGeom>
              <a:avLst/>
              <a:gdLst>
                <a:gd name="T0" fmla="*/ 104 w 121"/>
                <a:gd name="T1" fmla="*/ 118 h 118"/>
                <a:gd name="T2" fmla="*/ 102 w 121"/>
                <a:gd name="T3" fmla="*/ 118 h 118"/>
                <a:gd name="T4" fmla="*/ 81 w 121"/>
                <a:gd name="T5" fmla="*/ 105 h 118"/>
                <a:gd name="T6" fmla="*/ 49 w 121"/>
                <a:gd name="T7" fmla="*/ 111 h 118"/>
                <a:gd name="T8" fmla="*/ 2 w 121"/>
                <a:gd name="T9" fmla="*/ 97 h 118"/>
                <a:gd name="T10" fmla="*/ 1 w 121"/>
                <a:gd name="T11" fmla="*/ 92 h 118"/>
                <a:gd name="T12" fmla="*/ 5 w 121"/>
                <a:gd name="T13" fmla="*/ 91 h 118"/>
                <a:gd name="T14" fmla="*/ 49 w 121"/>
                <a:gd name="T15" fmla="*/ 104 h 118"/>
                <a:gd name="T16" fmla="*/ 79 w 121"/>
                <a:gd name="T17" fmla="*/ 98 h 118"/>
                <a:gd name="T18" fmla="*/ 83 w 121"/>
                <a:gd name="T19" fmla="*/ 99 h 118"/>
                <a:gd name="T20" fmla="*/ 99 w 121"/>
                <a:gd name="T21" fmla="*/ 108 h 118"/>
                <a:gd name="T22" fmla="*/ 96 w 121"/>
                <a:gd name="T23" fmla="*/ 90 h 118"/>
                <a:gd name="T24" fmla="*/ 98 w 121"/>
                <a:gd name="T25" fmla="*/ 87 h 118"/>
                <a:gd name="T26" fmla="*/ 114 w 121"/>
                <a:gd name="T27" fmla="*/ 53 h 118"/>
                <a:gd name="T28" fmla="*/ 78 w 121"/>
                <a:gd name="T29" fmla="*/ 7 h 118"/>
                <a:gd name="T30" fmla="*/ 76 w 121"/>
                <a:gd name="T31" fmla="*/ 2 h 118"/>
                <a:gd name="T32" fmla="*/ 80 w 121"/>
                <a:gd name="T33" fmla="*/ 0 h 118"/>
                <a:gd name="T34" fmla="*/ 121 w 121"/>
                <a:gd name="T35" fmla="*/ 53 h 118"/>
                <a:gd name="T36" fmla="*/ 103 w 121"/>
                <a:gd name="T37" fmla="*/ 91 h 118"/>
                <a:gd name="T38" fmla="*/ 107 w 121"/>
                <a:gd name="T39" fmla="*/ 114 h 118"/>
                <a:gd name="T40" fmla="*/ 106 w 121"/>
                <a:gd name="T41" fmla="*/ 118 h 118"/>
                <a:gd name="T42" fmla="*/ 104 w 121"/>
                <a:gd name="T43"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1" h="118">
                  <a:moveTo>
                    <a:pt x="104" y="118"/>
                  </a:moveTo>
                  <a:cubicBezTo>
                    <a:pt x="103" y="118"/>
                    <a:pt x="103" y="118"/>
                    <a:pt x="102" y="118"/>
                  </a:cubicBezTo>
                  <a:cubicBezTo>
                    <a:pt x="81" y="105"/>
                    <a:pt x="81" y="105"/>
                    <a:pt x="81" y="105"/>
                  </a:cubicBezTo>
                  <a:cubicBezTo>
                    <a:pt x="71" y="109"/>
                    <a:pt x="60" y="111"/>
                    <a:pt x="49" y="111"/>
                  </a:cubicBezTo>
                  <a:cubicBezTo>
                    <a:pt x="32" y="111"/>
                    <a:pt x="15" y="106"/>
                    <a:pt x="2" y="97"/>
                  </a:cubicBezTo>
                  <a:cubicBezTo>
                    <a:pt x="0" y="96"/>
                    <a:pt x="0" y="94"/>
                    <a:pt x="1" y="92"/>
                  </a:cubicBezTo>
                  <a:cubicBezTo>
                    <a:pt x="2" y="91"/>
                    <a:pt x="4" y="90"/>
                    <a:pt x="5" y="91"/>
                  </a:cubicBezTo>
                  <a:cubicBezTo>
                    <a:pt x="18" y="100"/>
                    <a:pt x="33" y="104"/>
                    <a:pt x="49" y="104"/>
                  </a:cubicBezTo>
                  <a:cubicBezTo>
                    <a:pt x="60" y="104"/>
                    <a:pt x="70" y="102"/>
                    <a:pt x="79" y="98"/>
                  </a:cubicBezTo>
                  <a:cubicBezTo>
                    <a:pt x="80" y="98"/>
                    <a:pt x="82" y="98"/>
                    <a:pt x="83" y="99"/>
                  </a:cubicBezTo>
                  <a:cubicBezTo>
                    <a:pt x="99" y="108"/>
                    <a:pt x="99" y="108"/>
                    <a:pt x="99" y="108"/>
                  </a:cubicBezTo>
                  <a:cubicBezTo>
                    <a:pt x="96" y="90"/>
                    <a:pt x="96" y="90"/>
                    <a:pt x="96" y="90"/>
                  </a:cubicBezTo>
                  <a:cubicBezTo>
                    <a:pt x="96" y="89"/>
                    <a:pt x="97" y="88"/>
                    <a:pt x="98" y="87"/>
                  </a:cubicBezTo>
                  <a:cubicBezTo>
                    <a:pt x="108" y="78"/>
                    <a:pt x="114" y="66"/>
                    <a:pt x="114" y="53"/>
                  </a:cubicBezTo>
                  <a:cubicBezTo>
                    <a:pt x="114" y="33"/>
                    <a:pt x="100" y="16"/>
                    <a:pt x="78" y="7"/>
                  </a:cubicBezTo>
                  <a:cubicBezTo>
                    <a:pt x="76" y="6"/>
                    <a:pt x="75" y="4"/>
                    <a:pt x="76" y="2"/>
                  </a:cubicBezTo>
                  <a:cubicBezTo>
                    <a:pt x="76" y="1"/>
                    <a:pt x="78" y="0"/>
                    <a:pt x="80" y="0"/>
                  </a:cubicBezTo>
                  <a:cubicBezTo>
                    <a:pt x="105" y="10"/>
                    <a:pt x="121" y="30"/>
                    <a:pt x="121" y="53"/>
                  </a:cubicBezTo>
                  <a:cubicBezTo>
                    <a:pt x="121" y="67"/>
                    <a:pt x="115" y="80"/>
                    <a:pt x="103" y="91"/>
                  </a:cubicBezTo>
                  <a:cubicBezTo>
                    <a:pt x="107" y="114"/>
                    <a:pt x="107" y="114"/>
                    <a:pt x="107" y="114"/>
                  </a:cubicBezTo>
                  <a:cubicBezTo>
                    <a:pt x="107" y="115"/>
                    <a:pt x="107" y="117"/>
                    <a:pt x="106" y="118"/>
                  </a:cubicBezTo>
                  <a:cubicBezTo>
                    <a:pt x="105" y="118"/>
                    <a:pt x="105" y="118"/>
                    <a:pt x="104"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pic>
        <p:nvPicPr>
          <p:cNvPr id="60" name="Picture 59">
            <a:extLst>
              <a:ext uri="{FF2B5EF4-FFF2-40B4-BE49-F238E27FC236}">
                <a16:creationId xmlns:a16="http://schemas.microsoft.com/office/drawing/2014/main" id="{AC5A2C23-3F8E-911E-0691-3ADC1FEAE73A}"/>
              </a:ext>
            </a:extLst>
          </p:cNvPr>
          <p:cNvPicPr>
            <a:picLocks noChangeAspect="1"/>
          </p:cNvPicPr>
          <p:nvPr/>
        </p:nvPicPr>
        <p:blipFill>
          <a:blip r:embed="rId3"/>
          <a:stretch>
            <a:fillRect/>
          </a:stretch>
        </p:blipFill>
        <p:spPr>
          <a:xfrm>
            <a:off x="1115660" y="2487944"/>
            <a:ext cx="4427818" cy="2213909"/>
          </a:xfrm>
          <a:prstGeom prst="rect">
            <a:avLst/>
          </a:prstGeom>
        </p:spPr>
      </p:pic>
    </p:spTree>
    <p:extLst>
      <p:ext uri="{BB962C8B-B14F-4D97-AF65-F5344CB8AC3E}">
        <p14:creationId xmlns:p14="http://schemas.microsoft.com/office/powerpoint/2010/main" val="29692269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D2344B9B-6128-50EF-617B-0554FA646E00}"/>
              </a:ext>
            </a:extLst>
          </p:cNvPr>
          <p:cNvSpPr/>
          <p:nvPr/>
        </p:nvSpPr>
        <p:spPr>
          <a:xfrm>
            <a:off x="1071966" y="1761893"/>
            <a:ext cx="10365059" cy="3445727"/>
          </a:xfrm>
          <a:prstGeom prst="roundRect">
            <a:avLst/>
          </a:prstGeom>
          <a:no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cxnSp>
        <p:nvCxnSpPr>
          <p:cNvPr id="4" name="Straight Connector 3">
            <a:extLst>
              <a:ext uri="{FF2B5EF4-FFF2-40B4-BE49-F238E27FC236}">
                <a16:creationId xmlns:a16="http://schemas.microsoft.com/office/drawing/2014/main" id="{B3C796F1-7A11-9285-01BE-51B00E345B50}"/>
              </a:ext>
            </a:extLst>
          </p:cNvPr>
          <p:cNvCxnSpPr>
            <a:cxnSpLocks/>
          </p:cNvCxnSpPr>
          <p:nvPr/>
        </p:nvCxnSpPr>
        <p:spPr>
          <a:xfrm>
            <a:off x="7720903" y="3046278"/>
            <a:ext cx="0" cy="1200329"/>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5" name="Title 4">
            <a:extLst>
              <a:ext uri="{FF2B5EF4-FFF2-40B4-BE49-F238E27FC236}">
                <a16:creationId xmlns:a16="http://schemas.microsoft.com/office/drawing/2014/main" id="{D4116528-C8FE-A759-C5F2-822B896EE05B}"/>
              </a:ext>
            </a:extLst>
          </p:cNvPr>
          <p:cNvSpPr>
            <a:spLocks noGrp="1"/>
          </p:cNvSpPr>
          <p:nvPr>
            <p:ph type="title"/>
          </p:nvPr>
        </p:nvSpPr>
        <p:spPr/>
        <p:txBody>
          <a:bodyPr/>
          <a:lstStyle/>
          <a:p>
            <a:r>
              <a:rPr lang="en-US"/>
              <a:t>Self-generated leads could mean better business</a:t>
            </a:r>
          </a:p>
        </p:txBody>
      </p:sp>
      <p:sp>
        <p:nvSpPr>
          <p:cNvPr id="10" name="TextBox 9">
            <a:extLst>
              <a:ext uri="{FF2B5EF4-FFF2-40B4-BE49-F238E27FC236}">
                <a16:creationId xmlns:a16="http://schemas.microsoft.com/office/drawing/2014/main" id="{FE8EE9AC-F05F-5D7A-46B9-576033BEE22C}"/>
              </a:ext>
            </a:extLst>
          </p:cNvPr>
          <p:cNvSpPr txBox="1"/>
          <p:nvPr/>
        </p:nvSpPr>
        <p:spPr>
          <a:xfrm>
            <a:off x="3048000" y="4564077"/>
            <a:ext cx="6096000" cy="369332"/>
          </a:xfrm>
          <a:prstGeom prst="rect">
            <a:avLst/>
          </a:prstGeom>
          <a:noFill/>
        </p:spPr>
        <p:txBody>
          <a:bodyPr wrap="square">
            <a:spAutoFit/>
          </a:bodyPr>
          <a:lstStyle/>
          <a:p>
            <a:pPr algn="ctr"/>
            <a:r>
              <a:rPr lang="en-US"/>
              <a:t>—Glenn Berkley, licensed Humana Medicare sales agent</a:t>
            </a:r>
          </a:p>
        </p:txBody>
      </p:sp>
      <p:sp>
        <p:nvSpPr>
          <p:cNvPr id="13" name="TextBox 12">
            <a:extLst>
              <a:ext uri="{FF2B5EF4-FFF2-40B4-BE49-F238E27FC236}">
                <a16:creationId xmlns:a16="http://schemas.microsoft.com/office/drawing/2014/main" id="{AC628840-4A25-B150-9191-E66EA746BC21}"/>
              </a:ext>
            </a:extLst>
          </p:cNvPr>
          <p:cNvSpPr txBox="1"/>
          <p:nvPr/>
        </p:nvSpPr>
        <p:spPr>
          <a:xfrm>
            <a:off x="1261583" y="3079731"/>
            <a:ext cx="2793379" cy="369332"/>
          </a:xfrm>
          <a:prstGeom prst="rect">
            <a:avLst/>
          </a:prstGeom>
          <a:noFill/>
        </p:spPr>
        <p:txBody>
          <a:bodyPr wrap="square">
            <a:spAutoFit/>
          </a:bodyPr>
          <a:lstStyle/>
          <a:p>
            <a:pPr algn="ctr"/>
            <a:r>
              <a:rPr lang="en-US"/>
              <a:t>“I generate my own leads.”</a:t>
            </a:r>
          </a:p>
        </p:txBody>
      </p:sp>
      <p:sp>
        <p:nvSpPr>
          <p:cNvPr id="15" name="TextBox 14">
            <a:extLst>
              <a:ext uri="{FF2B5EF4-FFF2-40B4-BE49-F238E27FC236}">
                <a16:creationId xmlns:a16="http://schemas.microsoft.com/office/drawing/2014/main" id="{56F0EC78-B8DC-E7D4-B5F6-FA25E49A0339}"/>
              </a:ext>
            </a:extLst>
          </p:cNvPr>
          <p:cNvSpPr txBox="1"/>
          <p:nvPr/>
        </p:nvSpPr>
        <p:spPr>
          <a:xfrm>
            <a:off x="4582768" y="3079731"/>
            <a:ext cx="2793379" cy="646331"/>
          </a:xfrm>
          <a:prstGeom prst="rect">
            <a:avLst/>
          </a:prstGeom>
          <a:noFill/>
        </p:spPr>
        <p:txBody>
          <a:bodyPr wrap="square">
            <a:spAutoFit/>
          </a:bodyPr>
          <a:lstStyle/>
          <a:p>
            <a:pPr algn="ctr"/>
            <a:r>
              <a:rPr lang="en-US"/>
              <a:t>“</a:t>
            </a:r>
            <a:r>
              <a:rPr lang="en-US">
                <a:effectLst/>
                <a:latin typeface="Calibri" panose="020F0502020204030204" pitchFamily="34" charset="0"/>
                <a:ea typeface="Times New Roman" panose="02020603050405020304" pitchFamily="18" charset="0"/>
                <a:cs typeface="Times New Roman" panose="02020603050405020304" pitchFamily="18" charset="0"/>
              </a:rPr>
              <a:t>You have to work hard and stay consistent</a:t>
            </a:r>
            <a:r>
              <a:rPr lang="en-US"/>
              <a:t>.”</a:t>
            </a:r>
          </a:p>
        </p:txBody>
      </p:sp>
      <p:sp>
        <p:nvSpPr>
          <p:cNvPr id="17" name="TextBox 16">
            <a:extLst>
              <a:ext uri="{FF2B5EF4-FFF2-40B4-BE49-F238E27FC236}">
                <a16:creationId xmlns:a16="http://schemas.microsoft.com/office/drawing/2014/main" id="{3427EE85-DE18-4A9D-CE89-50C08CACD77F}"/>
              </a:ext>
            </a:extLst>
          </p:cNvPr>
          <p:cNvSpPr txBox="1"/>
          <p:nvPr/>
        </p:nvSpPr>
        <p:spPr>
          <a:xfrm>
            <a:off x="8021854" y="3079731"/>
            <a:ext cx="3053575" cy="1200329"/>
          </a:xfrm>
          <a:prstGeom prst="rect">
            <a:avLst/>
          </a:prstGeom>
          <a:noFill/>
        </p:spPr>
        <p:txBody>
          <a:bodyPr wrap="square">
            <a:spAutoFit/>
          </a:bodyPr>
          <a:lstStyle/>
          <a:p>
            <a:pPr algn="ctr"/>
            <a:r>
              <a:rPr lang="en-US"/>
              <a:t>“</a:t>
            </a:r>
            <a:r>
              <a:rPr lang="en-US">
                <a:latin typeface="Calibri" panose="020F0502020204030204" pitchFamily="34" charset="0"/>
                <a:cs typeface="Times New Roman" panose="02020603050405020304" pitchFamily="18" charset="0"/>
              </a:rPr>
              <a:t>T</a:t>
            </a:r>
            <a:r>
              <a:rPr lang="en-US">
                <a:effectLst/>
                <a:latin typeface="Calibri" panose="020F0502020204030204" pitchFamily="34" charset="0"/>
                <a:ea typeface="Times New Roman" panose="02020603050405020304" pitchFamily="18" charset="0"/>
                <a:cs typeface="Times New Roman" panose="02020603050405020304" pitchFamily="18" charset="0"/>
              </a:rPr>
              <a:t>he reason I have a high close rate is because I show a sincere interest in the people that I'm working with</a:t>
            </a:r>
            <a:r>
              <a:rPr lang="en-US"/>
              <a:t>.”</a:t>
            </a:r>
          </a:p>
        </p:txBody>
      </p:sp>
      <p:cxnSp>
        <p:nvCxnSpPr>
          <p:cNvPr id="21" name="Straight Connector 20">
            <a:extLst>
              <a:ext uri="{FF2B5EF4-FFF2-40B4-BE49-F238E27FC236}">
                <a16:creationId xmlns:a16="http://schemas.microsoft.com/office/drawing/2014/main" id="{DE26B7A7-AF58-EBBB-C4DE-CEF177FA8234}"/>
              </a:ext>
            </a:extLst>
          </p:cNvPr>
          <p:cNvCxnSpPr>
            <a:cxnSpLocks/>
          </p:cNvCxnSpPr>
          <p:nvPr/>
        </p:nvCxnSpPr>
        <p:spPr>
          <a:xfrm>
            <a:off x="4319781" y="3046278"/>
            <a:ext cx="0" cy="1200329"/>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pic>
        <p:nvPicPr>
          <p:cNvPr id="22" name="Picture Placeholder 70">
            <a:extLst>
              <a:ext uri="{FF2B5EF4-FFF2-40B4-BE49-F238E27FC236}">
                <a16:creationId xmlns:a16="http://schemas.microsoft.com/office/drawing/2014/main" id="{71CAB102-0C48-7367-0F95-FA59EE4BD572}"/>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5654813" y="2214307"/>
            <a:ext cx="649287" cy="649288"/>
          </a:xfrm>
          <a:prstGeom prst="rect">
            <a:avLst/>
          </a:prstGeom>
        </p:spPr>
      </p:pic>
      <p:pic>
        <p:nvPicPr>
          <p:cNvPr id="23" name="Picture Placeholder 92">
            <a:extLst>
              <a:ext uri="{FF2B5EF4-FFF2-40B4-BE49-F238E27FC236}">
                <a16:creationId xmlns:a16="http://schemas.microsoft.com/office/drawing/2014/main" id="{D43828C5-36FA-C0B8-D936-8641F5FFCAE0}"/>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9223997" y="2214307"/>
            <a:ext cx="649287" cy="649288"/>
          </a:xfrm>
          <a:prstGeom prst="rect">
            <a:avLst/>
          </a:prstGeom>
        </p:spPr>
      </p:pic>
      <p:pic>
        <p:nvPicPr>
          <p:cNvPr id="24" name="Picture Placeholder 104">
            <a:extLst>
              <a:ext uri="{FF2B5EF4-FFF2-40B4-BE49-F238E27FC236}">
                <a16:creationId xmlns:a16="http://schemas.microsoft.com/office/drawing/2014/main" id="{968DA31E-AE86-DF0E-F56B-4A230EBF00C0}"/>
              </a:ext>
            </a:extLst>
          </p:cNvPr>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2333628" y="2214307"/>
            <a:ext cx="649287" cy="649288"/>
          </a:xfrm>
          <a:prstGeom prst="rect">
            <a:avLst/>
          </a:prstGeom>
        </p:spPr>
      </p:pic>
    </p:spTree>
    <p:extLst>
      <p:ext uri="{BB962C8B-B14F-4D97-AF65-F5344CB8AC3E}">
        <p14:creationId xmlns:p14="http://schemas.microsoft.com/office/powerpoint/2010/main" val="17729795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pic>
        <p:nvPicPr>
          <p:cNvPr id="9" name="Picture Placeholder 8" descr="A person and person in the kitchen&#10;&#10;Description automatically generated with low confidence">
            <a:extLst>
              <a:ext uri="{FF2B5EF4-FFF2-40B4-BE49-F238E27FC236}">
                <a16:creationId xmlns:a16="http://schemas.microsoft.com/office/drawing/2014/main" id="{AF301855-FB09-AF71-08CC-7195C01EF232}"/>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a:stretch/>
        </p:blipFill>
        <p:spPr>
          <a:xfrm>
            <a:off x="7329488" y="0"/>
            <a:ext cx="4862512" cy="6858000"/>
          </a:xfrm>
        </p:spPr>
      </p:pic>
      <p:sp>
        <p:nvSpPr>
          <p:cNvPr id="4" name="Text Placeholder 3">
            <a:extLst>
              <a:ext uri="{FF2B5EF4-FFF2-40B4-BE49-F238E27FC236}">
                <a16:creationId xmlns:a16="http://schemas.microsoft.com/office/drawing/2014/main" id="{5E9A46F2-55DD-E066-2530-96CE89AE8E7F}"/>
              </a:ext>
            </a:extLst>
          </p:cNvPr>
          <p:cNvSpPr>
            <a:spLocks noGrp="1"/>
          </p:cNvSpPr>
          <p:nvPr>
            <p:ph type="body" sz="quarter" idx="12"/>
          </p:nvPr>
        </p:nvSpPr>
        <p:spPr/>
        <p:txBody>
          <a:bodyPr/>
          <a:lstStyle/>
          <a:p>
            <a:r>
              <a:rPr lang="en-US"/>
              <a:t>Government healthcare for Medicare-eligible veterans/spouses</a:t>
            </a:r>
          </a:p>
        </p:txBody>
      </p:sp>
      <p:sp>
        <p:nvSpPr>
          <p:cNvPr id="6" name="TextBox 5">
            <a:extLst>
              <a:ext uri="{FF2B5EF4-FFF2-40B4-BE49-F238E27FC236}">
                <a16:creationId xmlns:a16="http://schemas.microsoft.com/office/drawing/2014/main" id="{1E114E32-3D0D-736E-3662-1319C5B979C9}"/>
              </a:ext>
            </a:extLst>
          </p:cNvPr>
          <p:cNvSpPr txBox="1"/>
          <p:nvPr/>
        </p:nvSpPr>
        <p:spPr>
          <a:xfrm>
            <a:off x="144557" y="6496097"/>
            <a:ext cx="7439584" cy="261610"/>
          </a:xfrm>
          <a:prstGeom prst="rect">
            <a:avLst/>
          </a:prstGeom>
          <a:noFill/>
        </p:spPr>
        <p:txBody>
          <a:bodyPr wrap="square">
            <a:spAutoFit/>
          </a:bodyPr>
          <a:lstStyle/>
          <a:p>
            <a:pPr algn="l"/>
            <a:r>
              <a:rPr lang="en-US" sz="1100"/>
              <a:t>For agent use only. Confidential and proprietary. Do not distribute.</a:t>
            </a:r>
          </a:p>
        </p:txBody>
      </p:sp>
      <p:sp>
        <p:nvSpPr>
          <p:cNvPr id="7" name="TextBox 6">
            <a:extLst>
              <a:ext uri="{FF2B5EF4-FFF2-40B4-BE49-F238E27FC236}">
                <a16:creationId xmlns:a16="http://schemas.microsoft.com/office/drawing/2014/main" id="{623B47F5-C5BC-70B3-A235-45A80135DC82}"/>
              </a:ext>
            </a:extLst>
          </p:cNvPr>
          <p:cNvSpPr txBox="1"/>
          <p:nvPr/>
        </p:nvSpPr>
        <p:spPr>
          <a:xfrm>
            <a:off x="144557" y="6415984"/>
            <a:ext cx="7439584" cy="261610"/>
          </a:xfrm>
          <a:prstGeom prst="rect">
            <a:avLst/>
          </a:prstGeom>
          <a:noFill/>
        </p:spPr>
        <p:txBody>
          <a:bodyPr wrap="square">
            <a:spAutoFit/>
          </a:bodyPr>
          <a:lstStyle/>
          <a:p>
            <a:pPr algn="l"/>
            <a:r>
              <a:rPr lang="en-US" sz="1100">
                <a:solidFill>
                  <a:schemeClr val="bg2"/>
                </a:solidFill>
              </a:rPr>
              <a:t>For agent use only. Confidential and proprietary. Do not distribute.</a:t>
            </a:r>
          </a:p>
        </p:txBody>
      </p:sp>
      <p:pic>
        <p:nvPicPr>
          <p:cNvPr id="10" name="Picture 9">
            <a:extLst>
              <a:ext uri="{FF2B5EF4-FFF2-40B4-BE49-F238E27FC236}">
                <a16:creationId xmlns:a16="http://schemas.microsoft.com/office/drawing/2014/main" id="{52C2B32C-4FF3-DDA8-930F-F46E4141C125}"/>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l="-8324" t="38818" r="-8179" b="3345"/>
          <a:stretch/>
        </p:blipFill>
        <p:spPr>
          <a:xfrm rot="16200000">
            <a:off x="3326112" y="-3231216"/>
            <a:ext cx="723562" cy="7283190"/>
          </a:xfrm>
          <a:prstGeom prst="rect">
            <a:avLst/>
          </a:prstGeom>
        </p:spPr>
      </p:pic>
    </p:spTree>
    <p:extLst>
      <p:ext uri="{BB962C8B-B14F-4D97-AF65-F5344CB8AC3E}">
        <p14:creationId xmlns:p14="http://schemas.microsoft.com/office/powerpoint/2010/main" val="31098514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C8C3B0-A37D-4A8F-4418-3B302DE112A1}"/>
              </a:ext>
            </a:extLst>
          </p:cNvPr>
          <p:cNvSpPr>
            <a:spLocks noGrp="1"/>
          </p:cNvSpPr>
          <p:nvPr>
            <p:ph type="title"/>
          </p:nvPr>
        </p:nvSpPr>
        <p:spPr/>
        <p:txBody>
          <a:bodyPr/>
          <a:lstStyle/>
          <a:p>
            <a:r>
              <a:rPr lang="en-US"/>
              <a:t>5 | Start small, work smart</a:t>
            </a:r>
          </a:p>
        </p:txBody>
      </p:sp>
      <p:sp>
        <p:nvSpPr>
          <p:cNvPr id="6" name="TextBox 5">
            <a:extLst>
              <a:ext uri="{FF2B5EF4-FFF2-40B4-BE49-F238E27FC236}">
                <a16:creationId xmlns:a16="http://schemas.microsoft.com/office/drawing/2014/main" id="{6AC7DCBD-A25F-44E8-E448-02353D530052}"/>
              </a:ext>
            </a:extLst>
          </p:cNvPr>
          <p:cNvSpPr txBox="1"/>
          <p:nvPr/>
        </p:nvSpPr>
        <p:spPr>
          <a:xfrm>
            <a:off x="1089711" y="3506950"/>
            <a:ext cx="2462213" cy="1477328"/>
          </a:xfrm>
          <a:prstGeom prst="rect">
            <a:avLst/>
          </a:prstGeom>
          <a:noFill/>
        </p:spPr>
        <p:txBody>
          <a:bodyPr wrap="square" rtlCol="0">
            <a:spAutoFit/>
          </a:bodyPr>
          <a:lstStyle/>
          <a:p>
            <a:r>
              <a:rPr lang="en-US"/>
              <a:t>Choose 1 to start:</a:t>
            </a:r>
          </a:p>
          <a:p>
            <a:pPr marL="285750" indent="-285750">
              <a:buFont typeface="Arial" panose="020B0604020202020204" pitchFamily="34" charset="0"/>
              <a:buChar char="•"/>
            </a:pPr>
            <a:r>
              <a:rPr lang="en-US"/>
              <a:t>Direct mail</a:t>
            </a:r>
          </a:p>
          <a:p>
            <a:pPr marL="285750" indent="-285750">
              <a:buFont typeface="Arial" panose="020B0604020202020204" pitchFamily="34" charset="0"/>
              <a:buChar char="•"/>
            </a:pPr>
            <a:r>
              <a:rPr lang="en-US"/>
              <a:t>Email</a:t>
            </a:r>
          </a:p>
          <a:p>
            <a:pPr marL="285750" indent="-285750">
              <a:buFont typeface="Arial" panose="020B0604020202020204" pitchFamily="34" charset="0"/>
              <a:buChar char="•"/>
            </a:pPr>
            <a:r>
              <a:rPr lang="en-US"/>
              <a:t>Social media</a:t>
            </a:r>
          </a:p>
          <a:p>
            <a:pPr marL="285750" indent="-285750">
              <a:buFont typeface="Arial" panose="020B0604020202020204" pitchFamily="34" charset="0"/>
              <a:buChar char="•"/>
            </a:pPr>
            <a:r>
              <a:rPr lang="en-US"/>
              <a:t>Grassroots</a:t>
            </a:r>
          </a:p>
        </p:txBody>
      </p:sp>
      <p:sp>
        <p:nvSpPr>
          <p:cNvPr id="7" name="TextBox 6">
            <a:extLst>
              <a:ext uri="{FF2B5EF4-FFF2-40B4-BE49-F238E27FC236}">
                <a16:creationId xmlns:a16="http://schemas.microsoft.com/office/drawing/2014/main" id="{38430B52-4FC7-60CA-7DC8-45C7BB6FF7BB}"/>
              </a:ext>
            </a:extLst>
          </p:cNvPr>
          <p:cNvSpPr txBox="1"/>
          <p:nvPr/>
        </p:nvSpPr>
        <p:spPr>
          <a:xfrm>
            <a:off x="3832911" y="3506950"/>
            <a:ext cx="2462213" cy="2585323"/>
          </a:xfrm>
          <a:prstGeom prst="rect">
            <a:avLst/>
          </a:prstGeom>
          <a:noFill/>
        </p:spPr>
        <p:txBody>
          <a:bodyPr wrap="square" rtlCol="0">
            <a:spAutoFit/>
          </a:bodyPr>
          <a:lstStyle/>
          <a:p>
            <a:pPr marL="285750" indent="-285750">
              <a:buFont typeface="Arial" panose="020B0604020202020204" pitchFamily="34" charset="0"/>
              <a:buChar char="•"/>
            </a:pPr>
            <a:r>
              <a:rPr lang="en-US"/>
              <a:t>Pre-approved</a:t>
            </a:r>
          </a:p>
          <a:p>
            <a:pPr marL="285750" indent="-285750">
              <a:buFont typeface="Arial" panose="020B0604020202020204" pitchFamily="34" charset="0"/>
              <a:buChar char="•"/>
            </a:pPr>
            <a:r>
              <a:rPr lang="en-US"/>
              <a:t>Customizable</a:t>
            </a:r>
          </a:p>
          <a:p>
            <a:pPr marL="285750" indent="-285750">
              <a:buFont typeface="Arial" panose="020B0604020202020204" pitchFamily="34" charset="0"/>
              <a:buChar char="•"/>
            </a:pPr>
            <a:r>
              <a:rPr lang="en-US"/>
              <a:t>Ready-to-use</a:t>
            </a:r>
          </a:p>
          <a:p>
            <a:pPr marL="285750" indent="-285750">
              <a:buFont typeface="Arial" panose="020B0604020202020204" pitchFamily="34" charset="0"/>
              <a:buChar char="•"/>
            </a:pPr>
            <a:r>
              <a:rPr lang="en-US"/>
              <a:t>Multiple formats</a:t>
            </a:r>
          </a:p>
          <a:p>
            <a:pPr marL="285750" indent="-285750">
              <a:buFont typeface="Arial" panose="020B0604020202020204" pitchFamily="34" charset="0"/>
              <a:buChar char="•"/>
            </a:pPr>
            <a:r>
              <a:rPr lang="en-US"/>
              <a:t>Direct shipping</a:t>
            </a:r>
          </a:p>
          <a:p>
            <a:pPr marL="285750" indent="-285750">
              <a:buFont typeface="Arial" panose="020B0604020202020204" pitchFamily="34" charset="0"/>
              <a:buChar char="•"/>
            </a:pPr>
            <a:r>
              <a:rPr lang="en-US"/>
              <a:t>Ship in bulk</a:t>
            </a:r>
          </a:p>
          <a:p>
            <a:pPr marL="285750" indent="-285750">
              <a:buFont typeface="Arial" panose="020B0604020202020204" pitchFamily="34" charset="0"/>
              <a:buChar char="•"/>
            </a:pPr>
            <a:r>
              <a:rPr lang="en-US"/>
              <a:t>Digital assets</a:t>
            </a:r>
          </a:p>
          <a:p>
            <a:pPr marL="285750" indent="-285750">
              <a:buFont typeface="Arial" panose="020B0604020202020204" pitchFamily="34" charset="0"/>
              <a:buChar char="•"/>
            </a:pPr>
            <a:r>
              <a:rPr lang="en-US"/>
              <a:t>Veteran-audience specific assets</a:t>
            </a:r>
          </a:p>
        </p:txBody>
      </p:sp>
      <p:sp>
        <p:nvSpPr>
          <p:cNvPr id="8" name="TextBox 7">
            <a:extLst>
              <a:ext uri="{FF2B5EF4-FFF2-40B4-BE49-F238E27FC236}">
                <a16:creationId xmlns:a16="http://schemas.microsoft.com/office/drawing/2014/main" id="{94F4FB7C-9D38-0691-C412-952A469B4E77}"/>
              </a:ext>
            </a:extLst>
          </p:cNvPr>
          <p:cNvSpPr txBox="1"/>
          <p:nvPr/>
        </p:nvSpPr>
        <p:spPr>
          <a:xfrm>
            <a:off x="6589558" y="3506950"/>
            <a:ext cx="2462213" cy="1477328"/>
          </a:xfrm>
          <a:prstGeom prst="rect">
            <a:avLst/>
          </a:prstGeom>
          <a:noFill/>
        </p:spPr>
        <p:txBody>
          <a:bodyPr wrap="square" rtlCol="0">
            <a:spAutoFit/>
          </a:bodyPr>
          <a:lstStyle/>
          <a:p>
            <a:r>
              <a:rPr lang="en-US"/>
              <a:t>Add another channel:</a:t>
            </a:r>
          </a:p>
          <a:p>
            <a:pPr marL="285750" indent="-285750">
              <a:buFont typeface="Arial" panose="020B0604020202020204" pitchFamily="34" charset="0"/>
              <a:buChar char="•"/>
            </a:pPr>
            <a:r>
              <a:rPr lang="en-US"/>
              <a:t>Direct mail</a:t>
            </a:r>
          </a:p>
          <a:p>
            <a:pPr marL="285750" indent="-285750">
              <a:buFont typeface="Arial" panose="020B0604020202020204" pitchFamily="34" charset="0"/>
              <a:buChar char="•"/>
            </a:pPr>
            <a:r>
              <a:rPr lang="en-US"/>
              <a:t>Email</a:t>
            </a:r>
          </a:p>
          <a:p>
            <a:pPr marL="285750" indent="-285750">
              <a:buFont typeface="Arial" panose="020B0604020202020204" pitchFamily="34" charset="0"/>
              <a:buChar char="•"/>
            </a:pPr>
            <a:r>
              <a:rPr lang="en-US"/>
              <a:t>Social media</a:t>
            </a:r>
          </a:p>
          <a:p>
            <a:pPr marL="285750" indent="-285750">
              <a:buFont typeface="Arial" panose="020B0604020202020204" pitchFamily="34" charset="0"/>
              <a:buChar char="•"/>
            </a:pPr>
            <a:r>
              <a:rPr lang="en-US"/>
              <a:t>Grassroots</a:t>
            </a:r>
          </a:p>
        </p:txBody>
      </p:sp>
      <p:sp>
        <p:nvSpPr>
          <p:cNvPr id="9" name="TextBox 8">
            <a:extLst>
              <a:ext uri="{FF2B5EF4-FFF2-40B4-BE49-F238E27FC236}">
                <a16:creationId xmlns:a16="http://schemas.microsoft.com/office/drawing/2014/main" id="{404D997B-965C-60F6-40AC-5428E779C504}"/>
              </a:ext>
            </a:extLst>
          </p:cNvPr>
          <p:cNvSpPr txBox="1"/>
          <p:nvPr/>
        </p:nvSpPr>
        <p:spPr>
          <a:xfrm>
            <a:off x="9319311" y="3506950"/>
            <a:ext cx="2462213" cy="369332"/>
          </a:xfrm>
          <a:prstGeom prst="rect">
            <a:avLst/>
          </a:prstGeom>
          <a:noFill/>
        </p:spPr>
        <p:txBody>
          <a:bodyPr wrap="square" rtlCol="0">
            <a:spAutoFit/>
          </a:bodyPr>
          <a:lstStyle/>
          <a:p>
            <a:r>
              <a:rPr lang="en-US"/>
              <a:t>Market like a pro</a:t>
            </a:r>
          </a:p>
        </p:txBody>
      </p:sp>
      <p:sp>
        <p:nvSpPr>
          <p:cNvPr id="11" name="TextBox 10">
            <a:extLst>
              <a:ext uri="{FF2B5EF4-FFF2-40B4-BE49-F238E27FC236}">
                <a16:creationId xmlns:a16="http://schemas.microsoft.com/office/drawing/2014/main" id="{CDE5001F-A7D4-863E-92F3-6B8EAE969CD9}"/>
              </a:ext>
            </a:extLst>
          </p:cNvPr>
          <p:cNvSpPr txBox="1"/>
          <p:nvPr/>
        </p:nvSpPr>
        <p:spPr>
          <a:xfrm>
            <a:off x="3228108" y="1376078"/>
            <a:ext cx="5735782" cy="461665"/>
          </a:xfrm>
          <a:prstGeom prst="rect">
            <a:avLst/>
          </a:prstGeom>
          <a:noFill/>
        </p:spPr>
        <p:txBody>
          <a:bodyPr wrap="square" rtlCol="0">
            <a:spAutoFit/>
          </a:bodyPr>
          <a:lstStyle/>
          <a:p>
            <a:pPr algn="ctr"/>
            <a:r>
              <a:rPr lang="en-US" sz="2400" b="1">
                <a:solidFill>
                  <a:schemeClr val="accent2"/>
                </a:solidFill>
              </a:rPr>
              <a:t>Agent-generated leads make a difference</a:t>
            </a:r>
          </a:p>
        </p:txBody>
      </p:sp>
      <p:sp>
        <p:nvSpPr>
          <p:cNvPr id="13" name="Rounded Rectangle 12">
            <a:extLst>
              <a:ext uri="{FF2B5EF4-FFF2-40B4-BE49-F238E27FC236}">
                <a16:creationId xmlns:a16="http://schemas.microsoft.com/office/drawing/2014/main" id="{2CD65D3E-3BFC-3E67-16A6-2640E93309FE}"/>
              </a:ext>
            </a:extLst>
          </p:cNvPr>
          <p:cNvSpPr/>
          <p:nvPr/>
        </p:nvSpPr>
        <p:spPr>
          <a:xfrm>
            <a:off x="1089711" y="2271451"/>
            <a:ext cx="1816139" cy="900345"/>
          </a:xfrm>
          <a:prstGeom prst="round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a:solidFill>
                  <a:schemeClr val="tx2"/>
                </a:solidFill>
              </a:rPr>
              <a:t>Choose a channel</a:t>
            </a:r>
          </a:p>
        </p:txBody>
      </p:sp>
      <p:cxnSp>
        <p:nvCxnSpPr>
          <p:cNvPr id="14" name="Straight Arrow Connector 13">
            <a:extLst>
              <a:ext uri="{FF2B5EF4-FFF2-40B4-BE49-F238E27FC236}">
                <a16:creationId xmlns:a16="http://schemas.microsoft.com/office/drawing/2014/main" id="{74F014EB-B66B-377D-44A2-1FAE1011CF24}"/>
              </a:ext>
            </a:extLst>
          </p:cNvPr>
          <p:cNvCxnSpPr/>
          <p:nvPr/>
        </p:nvCxnSpPr>
        <p:spPr>
          <a:xfrm>
            <a:off x="3081015" y="2703446"/>
            <a:ext cx="557561" cy="0"/>
          </a:xfrm>
          <a:prstGeom prst="straightConnector1">
            <a:avLst/>
          </a:prstGeom>
          <a:ln w="28575" cap="sq">
            <a:solidFill>
              <a:schemeClr val="bg1"/>
            </a:solidFill>
            <a:beve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5" name="Rounded Rectangle 14">
            <a:extLst>
              <a:ext uri="{FF2B5EF4-FFF2-40B4-BE49-F238E27FC236}">
                <a16:creationId xmlns:a16="http://schemas.microsoft.com/office/drawing/2014/main" id="{B8B74EF5-6804-17A3-6946-7740DD329D8E}"/>
              </a:ext>
            </a:extLst>
          </p:cNvPr>
          <p:cNvSpPr/>
          <p:nvPr/>
        </p:nvSpPr>
        <p:spPr>
          <a:xfrm>
            <a:off x="3832911" y="2271451"/>
            <a:ext cx="1816139" cy="900345"/>
          </a:xfrm>
          <a:prstGeom prst="round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a:solidFill>
                  <a:schemeClr val="tx2"/>
                </a:solidFill>
              </a:rPr>
              <a:t>Use the Marketing Resource Center (MRC)</a:t>
            </a:r>
          </a:p>
        </p:txBody>
      </p:sp>
      <p:cxnSp>
        <p:nvCxnSpPr>
          <p:cNvPr id="16" name="Straight Arrow Connector 15">
            <a:extLst>
              <a:ext uri="{FF2B5EF4-FFF2-40B4-BE49-F238E27FC236}">
                <a16:creationId xmlns:a16="http://schemas.microsoft.com/office/drawing/2014/main" id="{1B02BA1A-CC2E-3C9C-B123-E41838D6C721}"/>
              </a:ext>
            </a:extLst>
          </p:cNvPr>
          <p:cNvCxnSpPr/>
          <p:nvPr/>
        </p:nvCxnSpPr>
        <p:spPr>
          <a:xfrm>
            <a:off x="5824215" y="2703446"/>
            <a:ext cx="557561" cy="0"/>
          </a:xfrm>
          <a:prstGeom prst="straightConnector1">
            <a:avLst/>
          </a:prstGeom>
          <a:ln w="28575" cap="sq">
            <a:solidFill>
              <a:schemeClr val="bg1"/>
            </a:solidFill>
            <a:beve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7" name="Rounded Rectangle 16">
            <a:extLst>
              <a:ext uri="{FF2B5EF4-FFF2-40B4-BE49-F238E27FC236}">
                <a16:creationId xmlns:a16="http://schemas.microsoft.com/office/drawing/2014/main" id="{ECC1DB3A-57C4-384D-ED0A-965A5E2A3A7D}"/>
              </a:ext>
            </a:extLst>
          </p:cNvPr>
          <p:cNvSpPr/>
          <p:nvPr/>
        </p:nvSpPr>
        <p:spPr>
          <a:xfrm>
            <a:off x="6589558" y="2271451"/>
            <a:ext cx="1816139" cy="900345"/>
          </a:xfrm>
          <a:prstGeom prst="round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a:solidFill>
                  <a:schemeClr val="tx2"/>
                </a:solidFill>
              </a:rPr>
              <a:t>Add a new channel</a:t>
            </a:r>
          </a:p>
        </p:txBody>
      </p:sp>
      <p:cxnSp>
        <p:nvCxnSpPr>
          <p:cNvPr id="18" name="Straight Arrow Connector 17">
            <a:extLst>
              <a:ext uri="{FF2B5EF4-FFF2-40B4-BE49-F238E27FC236}">
                <a16:creationId xmlns:a16="http://schemas.microsoft.com/office/drawing/2014/main" id="{9C0287FF-329E-2539-63D2-33F14A7ED23D}"/>
              </a:ext>
            </a:extLst>
          </p:cNvPr>
          <p:cNvCxnSpPr/>
          <p:nvPr/>
        </p:nvCxnSpPr>
        <p:spPr>
          <a:xfrm>
            <a:off x="8580862" y="2703446"/>
            <a:ext cx="557561" cy="0"/>
          </a:xfrm>
          <a:prstGeom prst="straightConnector1">
            <a:avLst/>
          </a:prstGeom>
          <a:ln w="28575" cap="sq">
            <a:solidFill>
              <a:schemeClr val="bg1"/>
            </a:solidFill>
            <a:beve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9" name="Rounded Rectangle 18">
            <a:extLst>
              <a:ext uri="{FF2B5EF4-FFF2-40B4-BE49-F238E27FC236}">
                <a16:creationId xmlns:a16="http://schemas.microsoft.com/office/drawing/2014/main" id="{B8AEEDDE-126A-2382-7271-C5312C87046A}"/>
              </a:ext>
            </a:extLst>
          </p:cNvPr>
          <p:cNvSpPr/>
          <p:nvPr/>
        </p:nvSpPr>
        <p:spPr>
          <a:xfrm>
            <a:off x="9319311" y="2271451"/>
            <a:ext cx="1816139" cy="900345"/>
          </a:xfrm>
          <a:prstGeom prst="round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a:solidFill>
                  <a:schemeClr val="tx2"/>
                </a:solidFill>
              </a:rPr>
              <a:t>Repeat</a:t>
            </a:r>
          </a:p>
        </p:txBody>
      </p:sp>
    </p:spTree>
    <p:extLst>
      <p:ext uri="{BB962C8B-B14F-4D97-AF65-F5344CB8AC3E}">
        <p14:creationId xmlns:p14="http://schemas.microsoft.com/office/powerpoint/2010/main" val="26185366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D8A985-8E33-3E89-E2D7-155BEDEC7233}"/>
              </a:ext>
            </a:extLst>
          </p:cNvPr>
          <p:cNvSpPr>
            <a:spLocks noGrp="1"/>
          </p:cNvSpPr>
          <p:nvPr>
            <p:ph type="title"/>
          </p:nvPr>
        </p:nvSpPr>
        <p:spPr>
          <a:xfrm>
            <a:off x="685800" y="365760"/>
            <a:ext cx="6752063" cy="603504"/>
          </a:xfrm>
        </p:spPr>
        <p:txBody>
          <a:bodyPr/>
          <a:lstStyle/>
          <a:p>
            <a:r>
              <a:rPr lang="en-US"/>
              <a:t>6 | Team up with Veteran Service Organizations (VSOs)</a:t>
            </a:r>
          </a:p>
        </p:txBody>
      </p:sp>
      <p:sp>
        <p:nvSpPr>
          <p:cNvPr id="5" name="Rounded Rectangle 4">
            <a:extLst>
              <a:ext uri="{FF2B5EF4-FFF2-40B4-BE49-F238E27FC236}">
                <a16:creationId xmlns:a16="http://schemas.microsoft.com/office/drawing/2014/main" id="{59E2D33C-DCE5-180B-E2CF-AA3EDBDC5D34}"/>
              </a:ext>
            </a:extLst>
          </p:cNvPr>
          <p:cNvSpPr/>
          <p:nvPr/>
        </p:nvSpPr>
        <p:spPr>
          <a:xfrm>
            <a:off x="1719146" y="4679062"/>
            <a:ext cx="8997175" cy="1209674"/>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A301CACA-FC20-708E-29C2-06537DCDB45A}"/>
              </a:ext>
            </a:extLst>
          </p:cNvPr>
          <p:cNvSpPr txBox="1"/>
          <p:nvPr/>
        </p:nvSpPr>
        <p:spPr>
          <a:xfrm>
            <a:off x="3147898" y="5083844"/>
            <a:ext cx="7390004" cy="400110"/>
          </a:xfrm>
          <a:prstGeom prst="rect">
            <a:avLst/>
          </a:prstGeom>
          <a:noFill/>
        </p:spPr>
        <p:txBody>
          <a:bodyPr wrap="square" rtlCol="0">
            <a:spAutoFit/>
          </a:bodyPr>
          <a:lstStyle/>
          <a:p>
            <a:r>
              <a:rPr lang="en-US" sz="2000">
                <a:solidFill>
                  <a:schemeClr val="bg2"/>
                </a:solidFill>
              </a:rPr>
              <a:t>Watch the </a:t>
            </a:r>
            <a:r>
              <a:rPr lang="en-US" sz="2000" i="1">
                <a:solidFill>
                  <a:schemeClr val="bg2"/>
                </a:solidFill>
              </a:rPr>
              <a:t>Elevate your VSO approach </a:t>
            </a:r>
            <a:r>
              <a:rPr lang="en-US" sz="2000">
                <a:solidFill>
                  <a:schemeClr val="bg2"/>
                </a:solidFill>
              </a:rPr>
              <a:t>presentation for a deeper dive!</a:t>
            </a:r>
          </a:p>
        </p:txBody>
      </p:sp>
      <p:pic>
        <p:nvPicPr>
          <p:cNvPr id="10" name="Picture Placeholder 72">
            <a:extLst>
              <a:ext uri="{FF2B5EF4-FFF2-40B4-BE49-F238E27FC236}">
                <a16:creationId xmlns:a16="http://schemas.microsoft.com/office/drawing/2014/main" id="{492E7FD1-7267-E2E5-7A05-5137FD737DFF}"/>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1986911" y="4837287"/>
            <a:ext cx="893222" cy="893223"/>
          </a:xfrm>
          <a:prstGeom prst="rect">
            <a:avLst/>
          </a:prstGeom>
        </p:spPr>
      </p:pic>
      <p:sp>
        <p:nvSpPr>
          <p:cNvPr id="11" name="Rounded Rectangle 10">
            <a:extLst>
              <a:ext uri="{FF2B5EF4-FFF2-40B4-BE49-F238E27FC236}">
                <a16:creationId xmlns:a16="http://schemas.microsoft.com/office/drawing/2014/main" id="{800DCD34-F957-E960-D5A4-57B374317C1A}"/>
              </a:ext>
            </a:extLst>
          </p:cNvPr>
          <p:cNvSpPr/>
          <p:nvPr/>
        </p:nvSpPr>
        <p:spPr>
          <a:xfrm>
            <a:off x="1331759" y="2445020"/>
            <a:ext cx="1816139" cy="900345"/>
          </a:xfrm>
          <a:prstGeom prst="round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a:solidFill>
                  <a:schemeClr val="tx2"/>
                </a:solidFill>
              </a:rPr>
              <a:t>Join</a:t>
            </a:r>
          </a:p>
        </p:txBody>
      </p:sp>
      <p:sp>
        <p:nvSpPr>
          <p:cNvPr id="12" name="Rounded Rectangle 11">
            <a:extLst>
              <a:ext uri="{FF2B5EF4-FFF2-40B4-BE49-F238E27FC236}">
                <a16:creationId xmlns:a16="http://schemas.microsoft.com/office/drawing/2014/main" id="{AB5690F1-F0BB-2D75-5717-8927ABECA2D9}"/>
              </a:ext>
            </a:extLst>
          </p:cNvPr>
          <p:cNvSpPr/>
          <p:nvPr/>
        </p:nvSpPr>
        <p:spPr>
          <a:xfrm>
            <a:off x="3998645" y="2445020"/>
            <a:ext cx="1816139" cy="900345"/>
          </a:xfrm>
          <a:prstGeom prst="roundRect">
            <a:avLst/>
          </a:prstGeom>
          <a:solidFill>
            <a:schemeClr val="accent3"/>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a:solidFill>
                  <a:schemeClr val="bg2"/>
                </a:solidFill>
              </a:rPr>
              <a:t>Volunteer</a:t>
            </a:r>
          </a:p>
        </p:txBody>
      </p:sp>
      <p:sp>
        <p:nvSpPr>
          <p:cNvPr id="13" name="Rounded Rectangle 12">
            <a:extLst>
              <a:ext uri="{FF2B5EF4-FFF2-40B4-BE49-F238E27FC236}">
                <a16:creationId xmlns:a16="http://schemas.microsoft.com/office/drawing/2014/main" id="{E7B93D51-C6C4-F6F3-E1AC-D6412D18303A}"/>
              </a:ext>
            </a:extLst>
          </p:cNvPr>
          <p:cNvSpPr/>
          <p:nvPr/>
        </p:nvSpPr>
        <p:spPr>
          <a:xfrm>
            <a:off x="6665531" y="2433869"/>
            <a:ext cx="1816139" cy="900345"/>
          </a:xfrm>
          <a:prstGeom prst="roundRect">
            <a:avLst/>
          </a:prstGeom>
          <a:solidFill>
            <a:schemeClr val="accent4"/>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a:solidFill>
                  <a:schemeClr val="bg2"/>
                </a:solidFill>
              </a:rPr>
              <a:t>Sponsor</a:t>
            </a:r>
          </a:p>
        </p:txBody>
      </p:sp>
      <p:sp>
        <p:nvSpPr>
          <p:cNvPr id="14" name="Rounded Rectangle 13">
            <a:extLst>
              <a:ext uri="{FF2B5EF4-FFF2-40B4-BE49-F238E27FC236}">
                <a16:creationId xmlns:a16="http://schemas.microsoft.com/office/drawing/2014/main" id="{D8024B71-DC6F-24EF-7A59-1875FDA55242}"/>
              </a:ext>
            </a:extLst>
          </p:cNvPr>
          <p:cNvSpPr/>
          <p:nvPr/>
        </p:nvSpPr>
        <p:spPr>
          <a:xfrm>
            <a:off x="9332417" y="2433869"/>
            <a:ext cx="1816139" cy="900345"/>
          </a:xfrm>
          <a:prstGeom prst="roundRect">
            <a:avLst/>
          </a:prstGeom>
          <a:solidFill>
            <a:schemeClr val="accent5"/>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a:solidFill>
                  <a:schemeClr val="bg2"/>
                </a:solidFill>
              </a:rPr>
              <a:t>Share</a:t>
            </a:r>
          </a:p>
        </p:txBody>
      </p:sp>
      <p:cxnSp>
        <p:nvCxnSpPr>
          <p:cNvPr id="16" name="Straight Arrow Connector 15">
            <a:extLst>
              <a:ext uri="{FF2B5EF4-FFF2-40B4-BE49-F238E27FC236}">
                <a16:creationId xmlns:a16="http://schemas.microsoft.com/office/drawing/2014/main" id="{A0D1FD72-E33C-5757-93E1-CD8591EE6578}"/>
              </a:ext>
            </a:extLst>
          </p:cNvPr>
          <p:cNvCxnSpPr/>
          <p:nvPr/>
        </p:nvCxnSpPr>
        <p:spPr>
          <a:xfrm>
            <a:off x="3323063" y="2877015"/>
            <a:ext cx="557561" cy="0"/>
          </a:xfrm>
          <a:prstGeom prst="straightConnector1">
            <a:avLst/>
          </a:prstGeom>
          <a:ln w="28575" cap="sq">
            <a:solidFill>
              <a:schemeClr val="bg1"/>
            </a:solidFill>
            <a:beve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90910BED-6A41-245E-32A1-6D5E5FF0EA58}"/>
              </a:ext>
            </a:extLst>
          </p:cNvPr>
          <p:cNvCxnSpPr/>
          <p:nvPr/>
        </p:nvCxnSpPr>
        <p:spPr>
          <a:xfrm>
            <a:off x="5965902" y="2877015"/>
            <a:ext cx="557561" cy="0"/>
          </a:xfrm>
          <a:prstGeom prst="straightConnector1">
            <a:avLst/>
          </a:prstGeom>
          <a:ln w="28575" cap="sq">
            <a:solidFill>
              <a:schemeClr val="bg1"/>
            </a:solidFill>
            <a:beve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F0A6DAC8-4EDD-C419-2734-4C0827681316}"/>
              </a:ext>
            </a:extLst>
          </p:cNvPr>
          <p:cNvCxnSpPr/>
          <p:nvPr/>
        </p:nvCxnSpPr>
        <p:spPr>
          <a:xfrm>
            <a:off x="8619892" y="2877015"/>
            <a:ext cx="557561" cy="0"/>
          </a:xfrm>
          <a:prstGeom prst="straightConnector1">
            <a:avLst/>
          </a:prstGeom>
          <a:ln w="28575" cap="sq">
            <a:solidFill>
              <a:schemeClr val="bg1"/>
            </a:solidFill>
            <a:bevel/>
            <a:headEnd type="none" w="med" len="med"/>
            <a:tailEnd type="arrow"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1114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13219-794E-9EF2-B7EC-A927E74F926E}"/>
              </a:ext>
            </a:extLst>
          </p:cNvPr>
          <p:cNvSpPr>
            <a:spLocks noGrp="1"/>
          </p:cNvSpPr>
          <p:nvPr>
            <p:ph type="title"/>
          </p:nvPr>
        </p:nvSpPr>
        <p:spPr/>
        <p:txBody>
          <a:bodyPr/>
          <a:lstStyle/>
          <a:p>
            <a:r>
              <a:rPr lang="en-US"/>
              <a:t>Let’s make it a reality, step by step</a:t>
            </a:r>
          </a:p>
        </p:txBody>
      </p:sp>
      <p:cxnSp>
        <p:nvCxnSpPr>
          <p:cNvPr id="5" name="Straight Connector 4">
            <a:extLst>
              <a:ext uri="{FF2B5EF4-FFF2-40B4-BE49-F238E27FC236}">
                <a16:creationId xmlns:a16="http://schemas.microsoft.com/office/drawing/2014/main" id="{D6979FBB-3719-9130-7B9F-5440AFB19CEE}"/>
              </a:ext>
            </a:extLst>
          </p:cNvPr>
          <p:cNvCxnSpPr>
            <a:cxnSpLocks/>
          </p:cNvCxnSpPr>
          <p:nvPr/>
        </p:nvCxnSpPr>
        <p:spPr>
          <a:xfrm>
            <a:off x="685800" y="3640869"/>
            <a:ext cx="11119098"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A8AB2D8E-3C57-BBDB-7CC8-966D3172ED11}"/>
              </a:ext>
            </a:extLst>
          </p:cNvPr>
          <p:cNvCxnSpPr/>
          <p:nvPr/>
        </p:nvCxnSpPr>
        <p:spPr>
          <a:xfrm flipV="1">
            <a:off x="1529804" y="3140807"/>
            <a:ext cx="0" cy="500062"/>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4A6B54F-C46D-03AC-193B-6DECA21A370D}"/>
              </a:ext>
            </a:extLst>
          </p:cNvPr>
          <p:cNvSpPr txBox="1"/>
          <p:nvPr/>
        </p:nvSpPr>
        <p:spPr>
          <a:xfrm>
            <a:off x="627426" y="2360664"/>
            <a:ext cx="1804756" cy="646331"/>
          </a:xfrm>
          <a:prstGeom prst="rect">
            <a:avLst/>
          </a:prstGeom>
          <a:noFill/>
        </p:spPr>
        <p:txBody>
          <a:bodyPr wrap="square" rtlCol="0">
            <a:spAutoFit/>
          </a:bodyPr>
          <a:lstStyle/>
          <a:p>
            <a:pPr algn="ctr"/>
            <a:r>
              <a:rPr lang="en-US"/>
              <a:t>Join and volunteer at VSO</a:t>
            </a:r>
          </a:p>
        </p:txBody>
      </p:sp>
      <p:cxnSp>
        <p:nvCxnSpPr>
          <p:cNvPr id="9" name="Straight Connector 8">
            <a:extLst>
              <a:ext uri="{FF2B5EF4-FFF2-40B4-BE49-F238E27FC236}">
                <a16:creationId xmlns:a16="http://schemas.microsoft.com/office/drawing/2014/main" id="{7BF382C7-4C6F-D638-61E1-AF5839460F19}"/>
              </a:ext>
            </a:extLst>
          </p:cNvPr>
          <p:cNvCxnSpPr/>
          <p:nvPr/>
        </p:nvCxnSpPr>
        <p:spPr>
          <a:xfrm flipV="1">
            <a:off x="3210967" y="3640869"/>
            <a:ext cx="0" cy="500062"/>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6DC829F-58CE-2E32-C374-E357DAB5A9F1}"/>
              </a:ext>
            </a:extLst>
          </p:cNvPr>
          <p:cNvSpPr txBox="1"/>
          <p:nvPr/>
        </p:nvSpPr>
        <p:spPr>
          <a:xfrm>
            <a:off x="1939379" y="5008920"/>
            <a:ext cx="2543175" cy="923330"/>
          </a:xfrm>
          <a:prstGeom prst="rect">
            <a:avLst/>
          </a:prstGeom>
          <a:noFill/>
        </p:spPr>
        <p:txBody>
          <a:bodyPr wrap="square" rtlCol="0">
            <a:spAutoFit/>
          </a:bodyPr>
          <a:lstStyle/>
          <a:p>
            <a:pPr algn="ctr"/>
            <a:r>
              <a:rPr lang="en-US"/>
              <a:t>Leave behind MRC flyers about Humana with your contact information</a:t>
            </a:r>
          </a:p>
        </p:txBody>
      </p:sp>
      <p:cxnSp>
        <p:nvCxnSpPr>
          <p:cNvPr id="11" name="Straight Connector 10">
            <a:extLst>
              <a:ext uri="{FF2B5EF4-FFF2-40B4-BE49-F238E27FC236}">
                <a16:creationId xmlns:a16="http://schemas.microsoft.com/office/drawing/2014/main" id="{AD046171-C640-189E-71B7-E0C90B3017C0}"/>
              </a:ext>
            </a:extLst>
          </p:cNvPr>
          <p:cNvCxnSpPr/>
          <p:nvPr/>
        </p:nvCxnSpPr>
        <p:spPr>
          <a:xfrm flipV="1">
            <a:off x="5125492" y="3140807"/>
            <a:ext cx="0" cy="500062"/>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63C29E26-6FC5-4162-B9F8-99C3D7934B2C}"/>
              </a:ext>
            </a:extLst>
          </p:cNvPr>
          <p:cNvSpPr txBox="1"/>
          <p:nvPr/>
        </p:nvSpPr>
        <p:spPr>
          <a:xfrm>
            <a:off x="3532436" y="2354436"/>
            <a:ext cx="3510755" cy="646331"/>
          </a:xfrm>
          <a:prstGeom prst="rect">
            <a:avLst/>
          </a:prstGeom>
          <a:noFill/>
        </p:spPr>
        <p:txBody>
          <a:bodyPr wrap="square" rtlCol="0">
            <a:spAutoFit/>
          </a:bodyPr>
          <a:lstStyle/>
          <a:p>
            <a:pPr algn="ctr"/>
            <a:r>
              <a:rPr lang="en-US"/>
              <a:t>Add Facebook and post mix of MRC assets and curated posts from VSO</a:t>
            </a:r>
          </a:p>
        </p:txBody>
      </p:sp>
      <p:cxnSp>
        <p:nvCxnSpPr>
          <p:cNvPr id="13" name="Straight Connector 12">
            <a:extLst>
              <a:ext uri="{FF2B5EF4-FFF2-40B4-BE49-F238E27FC236}">
                <a16:creationId xmlns:a16="http://schemas.microsoft.com/office/drawing/2014/main" id="{7579D4EE-EFC2-59C6-ECE3-E267A11BAF04}"/>
              </a:ext>
            </a:extLst>
          </p:cNvPr>
          <p:cNvCxnSpPr/>
          <p:nvPr/>
        </p:nvCxnSpPr>
        <p:spPr>
          <a:xfrm flipV="1">
            <a:off x="6718548" y="3640869"/>
            <a:ext cx="0" cy="500062"/>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FA5FDFFB-A75C-CD28-4C64-F97ED7EA9D5A}"/>
              </a:ext>
            </a:extLst>
          </p:cNvPr>
          <p:cNvSpPr txBox="1"/>
          <p:nvPr/>
        </p:nvSpPr>
        <p:spPr>
          <a:xfrm>
            <a:off x="5840186" y="5008920"/>
            <a:ext cx="1756724" cy="646331"/>
          </a:xfrm>
          <a:prstGeom prst="rect">
            <a:avLst/>
          </a:prstGeom>
          <a:noFill/>
        </p:spPr>
        <p:txBody>
          <a:bodyPr wrap="square" rtlCol="0">
            <a:spAutoFit/>
          </a:bodyPr>
          <a:lstStyle/>
          <a:p>
            <a:pPr algn="ctr"/>
            <a:r>
              <a:rPr lang="en-US"/>
              <a:t>Host a table at a VSO event</a:t>
            </a:r>
          </a:p>
        </p:txBody>
      </p:sp>
      <p:cxnSp>
        <p:nvCxnSpPr>
          <p:cNvPr id="15" name="Straight Connector 14">
            <a:extLst>
              <a:ext uri="{FF2B5EF4-FFF2-40B4-BE49-F238E27FC236}">
                <a16:creationId xmlns:a16="http://schemas.microsoft.com/office/drawing/2014/main" id="{3A09ACF3-A2C2-1207-17A7-59671703FFA6}"/>
              </a:ext>
            </a:extLst>
          </p:cNvPr>
          <p:cNvCxnSpPr/>
          <p:nvPr/>
        </p:nvCxnSpPr>
        <p:spPr>
          <a:xfrm flipV="1">
            <a:off x="8633072" y="3140807"/>
            <a:ext cx="0" cy="500062"/>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4805EC46-14A7-3440-46E9-657CFD73C48B}"/>
              </a:ext>
            </a:extLst>
          </p:cNvPr>
          <p:cNvSpPr txBox="1"/>
          <p:nvPr/>
        </p:nvSpPr>
        <p:spPr>
          <a:xfrm>
            <a:off x="7424965" y="2360664"/>
            <a:ext cx="2416214" cy="646331"/>
          </a:xfrm>
          <a:prstGeom prst="rect">
            <a:avLst/>
          </a:prstGeom>
          <a:noFill/>
        </p:spPr>
        <p:txBody>
          <a:bodyPr wrap="square" rtlCol="0">
            <a:spAutoFit/>
          </a:bodyPr>
          <a:lstStyle/>
          <a:p>
            <a:pPr algn="ctr"/>
            <a:r>
              <a:rPr lang="en-US"/>
              <a:t>Host a Medicare 101 event at VSO</a:t>
            </a:r>
          </a:p>
        </p:txBody>
      </p:sp>
      <p:cxnSp>
        <p:nvCxnSpPr>
          <p:cNvPr id="17" name="Straight Connector 16">
            <a:extLst>
              <a:ext uri="{FF2B5EF4-FFF2-40B4-BE49-F238E27FC236}">
                <a16:creationId xmlns:a16="http://schemas.microsoft.com/office/drawing/2014/main" id="{38D99B05-45ED-D434-5CDB-842E28FA2E48}"/>
              </a:ext>
            </a:extLst>
          </p:cNvPr>
          <p:cNvCxnSpPr/>
          <p:nvPr/>
        </p:nvCxnSpPr>
        <p:spPr>
          <a:xfrm flipV="1">
            <a:off x="10533311" y="3640869"/>
            <a:ext cx="0" cy="500062"/>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77214BFB-C761-C612-BA15-52AF45B30D06}"/>
              </a:ext>
            </a:extLst>
          </p:cNvPr>
          <p:cNvSpPr txBox="1"/>
          <p:nvPr/>
        </p:nvSpPr>
        <p:spPr>
          <a:xfrm>
            <a:off x="9261723" y="5008920"/>
            <a:ext cx="2543175" cy="923330"/>
          </a:xfrm>
          <a:prstGeom prst="rect">
            <a:avLst/>
          </a:prstGeom>
          <a:noFill/>
        </p:spPr>
        <p:txBody>
          <a:bodyPr wrap="square" rtlCol="0">
            <a:spAutoFit/>
          </a:bodyPr>
          <a:lstStyle/>
          <a:p>
            <a:pPr algn="ctr"/>
            <a:r>
              <a:rPr lang="en-US"/>
              <a:t>Send veteran thank you cards from MRC to event attendees</a:t>
            </a:r>
          </a:p>
        </p:txBody>
      </p:sp>
      <p:pic>
        <p:nvPicPr>
          <p:cNvPr id="21" name="Picture Placeholder 84">
            <a:extLst>
              <a:ext uri="{FF2B5EF4-FFF2-40B4-BE49-F238E27FC236}">
                <a16:creationId xmlns:a16="http://schemas.microsoft.com/office/drawing/2014/main" id="{DCC9D1D3-4646-49D2-A00B-46ECCD0F3828}"/>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0193337" y="4285349"/>
            <a:ext cx="649287" cy="649287"/>
          </a:xfrm>
          <a:prstGeom prst="rect">
            <a:avLst/>
          </a:prstGeom>
        </p:spPr>
      </p:pic>
      <p:pic>
        <p:nvPicPr>
          <p:cNvPr id="22" name="Picture Placeholder 64">
            <a:extLst>
              <a:ext uri="{FF2B5EF4-FFF2-40B4-BE49-F238E27FC236}">
                <a16:creationId xmlns:a16="http://schemas.microsoft.com/office/drawing/2014/main" id="{33437316-4F58-AF94-E21A-537DDAF50CD0}"/>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6393904" y="4287705"/>
            <a:ext cx="649287" cy="649288"/>
          </a:xfrm>
          <a:prstGeom prst="rect">
            <a:avLst/>
          </a:prstGeom>
        </p:spPr>
      </p:pic>
      <p:pic>
        <p:nvPicPr>
          <p:cNvPr id="23" name="Picture Placeholder 76">
            <a:extLst>
              <a:ext uri="{FF2B5EF4-FFF2-40B4-BE49-F238E27FC236}">
                <a16:creationId xmlns:a16="http://schemas.microsoft.com/office/drawing/2014/main" id="{47F47895-E7BB-9E85-9B9E-F3E039E914A2}"/>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2883149" y="4285349"/>
            <a:ext cx="649287" cy="649287"/>
          </a:xfrm>
          <a:prstGeom prst="rect">
            <a:avLst/>
          </a:prstGeom>
        </p:spPr>
      </p:pic>
      <p:pic>
        <p:nvPicPr>
          <p:cNvPr id="24" name="Picture Placeholder 124">
            <a:extLst>
              <a:ext uri="{FF2B5EF4-FFF2-40B4-BE49-F238E27FC236}">
                <a16:creationId xmlns:a16="http://schemas.microsoft.com/office/drawing/2014/main" id="{665C4326-0D24-3299-476B-CFE442761116}"/>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4800848" y="1577565"/>
            <a:ext cx="649287" cy="649288"/>
          </a:xfrm>
          <a:prstGeom prst="rect">
            <a:avLst/>
          </a:prstGeom>
        </p:spPr>
      </p:pic>
      <p:pic>
        <p:nvPicPr>
          <p:cNvPr id="25" name="Picture Placeholder 70">
            <a:extLst>
              <a:ext uri="{FF2B5EF4-FFF2-40B4-BE49-F238E27FC236}">
                <a16:creationId xmlns:a16="http://schemas.microsoft.com/office/drawing/2014/main" id="{91CDBCD7-7066-E540-B201-D8FCD5E6FD68}"/>
              </a:ext>
            </a:extLst>
          </p:cNvPr>
          <p:cNvPicPr>
            <a:picLocks noChangeAspect="1"/>
          </p:cNvPicPr>
          <p:nvPr/>
        </p:nvPicPr>
        <p:blipFill>
          <a:blip r:embed="rId7" cstate="email">
            <a:extLst>
              <a:ext uri="{28A0092B-C50C-407E-A947-70E740481C1C}">
                <a14:useLocalDpi xmlns:a14="http://schemas.microsoft.com/office/drawing/2010/main"/>
              </a:ext>
            </a:extLst>
          </a:blip>
          <a:srcRect/>
          <a:stretch/>
        </p:blipFill>
        <p:spPr>
          <a:xfrm>
            <a:off x="8308428" y="1577565"/>
            <a:ext cx="649287" cy="649287"/>
          </a:xfrm>
          <a:prstGeom prst="rect">
            <a:avLst/>
          </a:prstGeom>
        </p:spPr>
      </p:pic>
      <p:pic>
        <p:nvPicPr>
          <p:cNvPr id="26" name="Picture Placeholder 104">
            <a:extLst>
              <a:ext uri="{FF2B5EF4-FFF2-40B4-BE49-F238E27FC236}">
                <a16:creationId xmlns:a16="http://schemas.microsoft.com/office/drawing/2014/main" id="{6FCEC8CD-E6D8-F34B-76C3-B096B8050354}"/>
              </a:ext>
            </a:extLst>
          </p:cNvPr>
          <p:cNvPicPr>
            <a:picLocks noChangeAspect="1"/>
          </p:cNvPicPr>
          <p:nvPr/>
        </p:nvPicPr>
        <p:blipFill>
          <a:blip r:embed="rId8" cstate="email">
            <a:extLst>
              <a:ext uri="{28A0092B-C50C-407E-A947-70E740481C1C}">
                <a14:useLocalDpi xmlns:a14="http://schemas.microsoft.com/office/drawing/2010/main"/>
              </a:ext>
            </a:extLst>
          </a:blip>
          <a:srcRect/>
          <a:stretch/>
        </p:blipFill>
        <p:spPr>
          <a:xfrm>
            <a:off x="1205160" y="1574284"/>
            <a:ext cx="649287" cy="649287"/>
          </a:xfrm>
          <a:prstGeom prst="rect">
            <a:avLst/>
          </a:prstGeom>
        </p:spPr>
      </p:pic>
    </p:spTree>
    <p:extLst>
      <p:ext uri="{BB962C8B-B14F-4D97-AF65-F5344CB8AC3E}">
        <p14:creationId xmlns:p14="http://schemas.microsoft.com/office/powerpoint/2010/main" val="15729815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person and person hugging outside&#10;&#10;Description automatically generated with low confidence">
            <a:extLst>
              <a:ext uri="{FF2B5EF4-FFF2-40B4-BE49-F238E27FC236}">
                <a16:creationId xmlns:a16="http://schemas.microsoft.com/office/drawing/2014/main" id="{2D960D60-F0DC-3AB4-022C-24429FF1FA4C}"/>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a:stretch/>
        </p:blipFill>
        <p:spPr>
          <a:xfrm>
            <a:off x="7329488" y="0"/>
            <a:ext cx="4862512" cy="6858000"/>
          </a:xfrm>
        </p:spPr>
      </p:pic>
      <p:sp>
        <p:nvSpPr>
          <p:cNvPr id="6" name="Text Placeholder 5">
            <a:extLst>
              <a:ext uri="{FF2B5EF4-FFF2-40B4-BE49-F238E27FC236}">
                <a16:creationId xmlns:a16="http://schemas.microsoft.com/office/drawing/2014/main" id="{5796A3FD-DFC3-68F3-B966-75D9A219D7AB}"/>
              </a:ext>
            </a:extLst>
          </p:cNvPr>
          <p:cNvSpPr>
            <a:spLocks noGrp="1"/>
          </p:cNvSpPr>
          <p:nvPr>
            <p:ph type="body" sz="quarter" idx="12"/>
          </p:nvPr>
        </p:nvSpPr>
        <p:spPr>
          <a:xfrm>
            <a:off x="777765" y="914400"/>
            <a:ext cx="5990897" cy="5029200"/>
          </a:xfrm>
        </p:spPr>
        <p:txBody>
          <a:bodyPr/>
          <a:lstStyle/>
          <a:p>
            <a:r>
              <a:rPr lang="en-US" sz="5400"/>
              <a:t>Sales best practices for veteran audiences</a:t>
            </a:r>
            <a:endParaRPr lang="en-US"/>
          </a:p>
        </p:txBody>
      </p:sp>
      <p:sp>
        <p:nvSpPr>
          <p:cNvPr id="5" name="TextBox 4">
            <a:extLst>
              <a:ext uri="{FF2B5EF4-FFF2-40B4-BE49-F238E27FC236}">
                <a16:creationId xmlns:a16="http://schemas.microsoft.com/office/drawing/2014/main" id="{3E916114-7C36-9C39-B112-0EBA64B6CC58}"/>
              </a:ext>
            </a:extLst>
          </p:cNvPr>
          <p:cNvSpPr txBox="1"/>
          <p:nvPr/>
        </p:nvSpPr>
        <p:spPr>
          <a:xfrm>
            <a:off x="144557" y="6496097"/>
            <a:ext cx="7439584" cy="261610"/>
          </a:xfrm>
          <a:prstGeom prst="rect">
            <a:avLst/>
          </a:prstGeom>
          <a:noFill/>
        </p:spPr>
        <p:txBody>
          <a:bodyPr wrap="square">
            <a:spAutoFit/>
          </a:bodyPr>
          <a:lstStyle/>
          <a:p>
            <a:pPr algn="l"/>
            <a:r>
              <a:rPr lang="en-US" sz="1100"/>
              <a:t>For agent use only. Confidential and proprietary. Do not distribute.</a:t>
            </a:r>
          </a:p>
        </p:txBody>
      </p:sp>
      <p:pic>
        <p:nvPicPr>
          <p:cNvPr id="10" name="Picture 9">
            <a:extLst>
              <a:ext uri="{FF2B5EF4-FFF2-40B4-BE49-F238E27FC236}">
                <a16:creationId xmlns:a16="http://schemas.microsoft.com/office/drawing/2014/main" id="{3A6A5C54-C174-83E1-0D08-A1705AD21EF6}"/>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l="-8324" t="38818" r="-8179" b="3345"/>
          <a:stretch/>
        </p:blipFill>
        <p:spPr>
          <a:xfrm rot="16200000">
            <a:off x="3326112" y="-3231216"/>
            <a:ext cx="723562" cy="7283190"/>
          </a:xfrm>
          <a:prstGeom prst="rect">
            <a:avLst/>
          </a:prstGeom>
        </p:spPr>
      </p:pic>
    </p:spTree>
    <p:extLst>
      <p:ext uri="{BB962C8B-B14F-4D97-AF65-F5344CB8AC3E}">
        <p14:creationId xmlns:p14="http://schemas.microsoft.com/office/powerpoint/2010/main" val="793466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CB4A82-D18F-F7D4-90C5-D7786357CD29}"/>
              </a:ext>
            </a:extLst>
          </p:cNvPr>
          <p:cNvSpPr>
            <a:spLocks noGrp="1"/>
          </p:cNvSpPr>
          <p:nvPr>
            <p:ph type="title"/>
          </p:nvPr>
        </p:nvSpPr>
        <p:spPr/>
        <p:txBody>
          <a:bodyPr/>
          <a:lstStyle/>
          <a:p>
            <a:r>
              <a:rPr lang="en-US"/>
              <a:t>Focus on authenticity and service</a:t>
            </a:r>
          </a:p>
        </p:txBody>
      </p:sp>
      <p:sp>
        <p:nvSpPr>
          <p:cNvPr id="5" name="TextBox 4">
            <a:extLst>
              <a:ext uri="{FF2B5EF4-FFF2-40B4-BE49-F238E27FC236}">
                <a16:creationId xmlns:a16="http://schemas.microsoft.com/office/drawing/2014/main" id="{8C34D40D-5DC4-49C2-C6AF-7AB4CA786766}"/>
              </a:ext>
            </a:extLst>
          </p:cNvPr>
          <p:cNvSpPr txBox="1"/>
          <p:nvPr/>
        </p:nvSpPr>
        <p:spPr>
          <a:xfrm>
            <a:off x="685800" y="1614282"/>
            <a:ext cx="4050347" cy="1969770"/>
          </a:xfrm>
          <a:prstGeom prst="rect">
            <a:avLst/>
          </a:prstGeom>
          <a:noFill/>
        </p:spPr>
        <p:txBody>
          <a:bodyPr wrap="square">
            <a:spAutoFit/>
          </a:bodyPr>
          <a:lstStyle/>
          <a:p>
            <a:pPr algn="ctr"/>
            <a:r>
              <a:rPr lang="en-US">
                <a:effectLst/>
                <a:latin typeface="Calibri" panose="020F0502020204030204" pitchFamily="34" charset="0"/>
                <a:ea typeface="Calibri" panose="020F0502020204030204" pitchFamily="34" charset="0"/>
                <a:cs typeface="Calibri" panose="020F0502020204030204" pitchFamily="34" charset="0"/>
              </a:rPr>
              <a:t>“Once you’ve shown veterans you truly care about them and their well-being, they’ll be more likely to trust you and see the value of what you and Humana plans offer to them.” </a:t>
            </a:r>
          </a:p>
          <a:p>
            <a:pPr algn="ctr"/>
            <a:endParaRPr lang="en-US">
              <a:effectLst/>
              <a:latin typeface="Calibri" panose="020F0502020204030204" pitchFamily="34" charset="0"/>
              <a:ea typeface="Calibri" panose="020F0502020204030204" pitchFamily="34" charset="0"/>
              <a:cs typeface="Calibri" panose="020F0502020204030204" pitchFamily="34" charset="0"/>
            </a:endParaRPr>
          </a:p>
          <a:p>
            <a:pPr algn="ctr"/>
            <a:r>
              <a:rPr lang="en-US" sz="1400">
                <a:effectLst/>
                <a:latin typeface="Calibri" panose="020F0502020204030204" pitchFamily="34" charset="0"/>
                <a:ea typeface="Calibri" panose="020F0502020204030204" pitchFamily="34" charset="0"/>
                <a:cs typeface="Calibri" panose="020F0502020204030204" pitchFamily="34" charset="0"/>
              </a:rPr>
              <a:t>—Scott Mathis, Regional Veteran Executive, Humana</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FA53554D-BAB5-B6AD-FA04-8021D36982AC}"/>
              </a:ext>
            </a:extLst>
          </p:cNvPr>
          <p:cNvSpPr txBox="1"/>
          <p:nvPr/>
        </p:nvSpPr>
        <p:spPr>
          <a:xfrm>
            <a:off x="7772401" y="1783559"/>
            <a:ext cx="3817899" cy="1631216"/>
          </a:xfrm>
          <a:prstGeom prst="rect">
            <a:avLst/>
          </a:prstGeom>
          <a:noFill/>
        </p:spPr>
        <p:txBody>
          <a:bodyPr wrap="square">
            <a:spAutoFit/>
          </a:bodyPr>
          <a:lstStyle/>
          <a:p>
            <a:pPr algn="ctr"/>
            <a:r>
              <a:rPr lang="en-US">
                <a:effectLst/>
                <a:latin typeface="Calibri" panose="020F0502020204030204" pitchFamily="34" charset="0"/>
                <a:ea typeface="Calibri" panose="020F0502020204030204" pitchFamily="34" charset="0"/>
                <a:cs typeface="Calibri" panose="020F0502020204030204" pitchFamily="34" charset="0"/>
              </a:rPr>
              <a:t>“You’ve got to establish trust and respect up front. Put that extra time and attention into the relationships.”</a:t>
            </a:r>
          </a:p>
          <a:p>
            <a:pPr algn="ctr"/>
            <a:endParaRPr lang="en-US">
              <a:effectLst/>
              <a:latin typeface="Calibri" panose="020F0502020204030204" pitchFamily="34" charset="0"/>
              <a:ea typeface="Calibri" panose="020F0502020204030204" pitchFamily="34" charset="0"/>
              <a:cs typeface="Calibri" panose="020F0502020204030204" pitchFamily="34" charset="0"/>
            </a:endParaRPr>
          </a:p>
          <a:p>
            <a:pPr algn="ctr"/>
            <a:r>
              <a:rPr lang="en-US" sz="1400">
                <a:effectLst/>
                <a:latin typeface="Calibri" panose="020F0502020204030204" pitchFamily="34" charset="0"/>
                <a:ea typeface="Calibri" panose="020F0502020204030204" pitchFamily="34" charset="0"/>
                <a:cs typeface="Calibri" panose="020F0502020204030204" pitchFamily="34" charset="0"/>
              </a:rPr>
              <a:t>—Jason </a:t>
            </a:r>
            <a:r>
              <a:rPr lang="en-US" sz="1400" err="1">
                <a:effectLst/>
                <a:latin typeface="Calibri" panose="020F0502020204030204" pitchFamily="34" charset="0"/>
                <a:ea typeface="Calibri" panose="020F0502020204030204" pitchFamily="34" charset="0"/>
                <a:cs typeface="Calibri" panose="020F0502020204030204" pitchFamily="34" charset="0"/>
              </a:rPr>
              <a:t>Rockow-Vivier</a:t>
            </a:r>
            <a:r>
              <a:rPr lang="en-US" sz="1400">
                <a:effectLst/>
                <a:latin typeface="Calibri" panose="020F0502020204030204" pitchFamily="34" charset="0"/>
                <a:ea typeface="Calibri" panose="020F0502020204030204" pitchFamily="34" charset="0"/>
                <a:cs typeface="Calibri" panose="020F0502020204030204" pitchFamily="34" charset="0"/>
              </a:rPr>
              <a:t>, Host, </a:t>
            </a:r>
            <a:r>
              <a:rPr lang="en-US" sz="1400" i="1">
                <a:effectLst/>
                <a:latin typeface="Calibri" panose="020F0502020204030204" pitchFamily="34" charset="0"/>
                <a:ea typeface="Calibri" panose="020F0502020204030204" pitchFamily="34" charset="0"/>
                <a:cs typeface="Calibri" panose="020F0502020204030204" pitchFamily="34" charset="0"/>
              </a:rPr>
              <a:t>Humana Grow Your Book Podcast</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Rounded Rectangle 7">
            <a:extLst>
              <a:ext uri="{FF2B5EF4-FFF2-40B4-BE49-F238E27FC236}">
                <a16:creationId xmlns:a16="http://schemas.microsoft.com/office/drawing/2014/main" id="{CE63F250-F674-FDF4-A5B7-3DAF61E9CAFF}"/>
              </a:ext>
            </a:extLst>
          </p:cNvPr>
          <p:cNvSpPr/>
          <p:nvPr/>
        </p:nvSpPr>
        <p:spPr>
          <a:xfrm>
            <a:off x="2694527" y="4622487"/>
            <a:ext cx="7119937" cy="120967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56FD6F2A-B715-CDD4-9905-3F7348B21471}"/>
              </a:ext>
            </a:extLst>
          </p:cNvPr>
          <p:cNvSpPr txBox="1"/>
          <p:nvPr/>
        </p:nvSpPr>
        <p:spPr>
          <a:xfrm>
            <a:off x="4174387" y="4873381"/>
            <a:ext cx="5409734" cy="707886"/>
          </a:xfrm>
          <a:prstGeom prst="rect">
            <a:avLst/>
          </a:prstGeom>
          <a:noFill/>
        </p:spPr>
        <p:txBody>
          <a:bodyPr wrap="square" rtlCol="0">
            <a:spAutoFit/>
          </a:bodyPr>
          <a:lstStyle/>
          <a:p>
            <a:r>
              <a:rPr lang="en-US" sz="2000" b="1">
                <a:solidFill>
                  <a:schemeClr val="accent3"/>
                </a:solidFill>
              </a:rPr>
              <a:t>Pro tip:</a:t>
            </a:r>
            <a:r>
              <a:rPr lang="en-US" sz="2000">
                <a:solidFill>
                  <a:schemeClr val="accent3"/>
                </a:solidFill>
              </a:rPr>
              <a:t> Exceptional customer service from day 1 creates a positive member experience that lasts</a:t>
            </a:r>
          </a:p>
        </p:txBody>
      </p:sp>
      <p:pic>
        <p:nvPicPr>
          <p:cNvPr id="15" name="Picture Placeholder 86">
            <a:extLst>
              <a:ext uri="{FF2B5EF4-FFF2-40B4-BE49-F238E27FC236}">
                <a16:creationId xmlns:a16="http://schemas.microsoft.com/office/drawing/2014/main" id="{C9C19AB3-EC10-8F66-8296-CCE43A7D85A3}"/>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109814" y="4872801"/>
            <a:ext cx="748508" cy="748509"/>
          </a:xfrm>
          <a:prstGeom prst="rect">
            <a:avLst/>
          </a:prstGeom>
        </p:spPr>
      </p:pic>
      <p:pic>
        <p:nvPicPr>
          <p:cNvPr id="16" name="Picture 15">
            <a:extLst>
              <a:ext uri="{FF2B5EF4-FFF2-40B4-BE49-F238E27FC236}">
                <a16:creationId xmlns:a16="http://schemas.microsoft.com/office/drawing/2014/main" id="{C0B25CB3-8637-5769-D3A1-FFDA65F1CD3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974974" y="969264"/>
            <a:ext cx="2559042" cy="3259806"/>
          </a:xfrm>
          <a:prstGeom prst="rect">
            <a:avLst/>
          </a:prstGeom>
        </p:spPr>
      </p:pic>
    </p:spTree>
    <p:extLst>
      <p:ext uri="{BB962C8B-B14F-4D97-AF65-F5344CB8AC3E}">
        <p14:creationId xmlns:p14="http://schemas.microsoft.com/office/powerpoint/2010/main" val="41291727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7B1C33-955D-44DA-C7A7-83A7F2EE56A1}"/>
              </a:ext>
            </a:extLst>
          </p:cNvPr>
          <p:cNvSpPr>
            <a:spLocks noGrp="1"/>
          </p:cNvSpPr>
          <p:nvPr>
            <p:ph type="title"/>
          </p:nvPr>
        </p:nvSpPr>
        <p:spPr/>
        <p:txBody>
          <a:bodyPr/>
          <a:lstStyle/>
          <a:p>
            <a:r>
              <a:rPr lang="en-US"/>
              <a:t>Develop rapport through observation</a:t>
            </a:r>
          </a:p>
        </p:txBody>
      </p:sp>
      <p:sp>
        <p:nvSpPr>
          <p:cNvPr id="6" name="TextBox 5">
            <a:extLst>
              <a:ext uri="{FF2B5EF4-FFF2-40B4-BE49-F238E27FC236}">
                <a16:creationId xmlns:a16="http://schemas.microsoft.com/office/drawing/2014/main" id="{4530E452-091B-8BA1-ED7A-CE109897C4A4}"/>
              </a:ext>
            </a:extLst>
          </p:cNvPr>
          <p:cNvSpPr txBox="1"/>
          <p:nvPr/>
        </p:nvSpPr>
        <p:spPr>
          <a:xfrm>
            <a:off x="876158" y="2647431"/>
            <a:ext cx="4021932" cy="1477328"/>
          </a:xfrm>
          <a:prstGeom prst="rect">
            <a:avLst/>
          </a:prstGeom>
          <a:noFill/>
        </p:spPr>
        <p:txBody>
          <a:bodyPr wrap="square">
            <a:spAutoFit/>
          </a:bodyPr>
          <a:lstStyle/>
          <a:p>
            <a:pPr algn="ctr"/>
            <a:r>
              <a:rPr lang="en-US">
                <a:effectLst/>
                <a:latin typeface="Calibri" panose="020F0502020204030204" pitchFamily="34" charset="0"/>
                <a:ea typeface="Calibri" panose="020F0502020204030204" pitchFamily="34" charset="0"/>
                <a:cs typeface="Calibri" panose="020F0502020204030204" pitchFamily="34" charset="0"/>
              </a:rPr>
              <a:t>“If you see someone with a Vietnam veteran hat, you can say, ‘I noticed your hat. Thank you for your service.’ You can tell by their face that this makes a big difference. They feel seen and heard.”</a:t>
            </a:r>
            <a:endParaRPr lang="en-US">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CE858A3A-9E89-7583-0C09-A1CD00F9DBD1}"/>
              </a:ext>
            </a:extLst>
          </p:cNvPr>
          <p:cNvSpPr txBox="1"/>
          <p:nvPr/>
        </p:nvSpPr>
        <p:spPr>
          <a:xfrm>
            <a:off x="3204114" y="4639128"/>
            <a:ext cx="6100762" cy="369332"/>
          </a:xfrm>
          <a:prstGeom prst="rect">
            <a:avLst/>
          </a:prstGeom>
          <a:noFill/>
        </p:spPr>
        <p:txBody>
          <a:bodyPr wrap="square">
            <a:spAutoFit/>
          </a:bodyPr>
          <a:lstStyle/>
          <a:p>
            <a:pPr algn="ctr"/>
            <a:r>
              <a:rPr lang="en-US">
                <a:effectLst/>
                <a:latin typeface="Calibri" panose="020F0502020204030204" pitchFamily="34" charset="0"/>
                <a:ea typeface="Calibri" panose="020F0502020204030204" pitchFamily="34" charset="0"/>
                <a:cs typeface="Calibri" panose="020F0502020204030204" pitchFamily="34" charset="0"/>
              </a:rPr>
              <a:t>—Scott Mathis, Regional Veteran Executive, Humana</a:t>
            </a:r>
            <a:endParaRPr lang="en-US"/>
          </a:p>
        </p:txBody>
      </p:sp>
      <p:sp>
        <p:nvSpPr>
          <p:cNvPr id="10" name="TextBox 9">
            <a:extLst>
              <a:ext uri="{FF2B5EF4-FFF2-40B4-BE49-F238E27FC236}">
                <a16:creationId xmlns:a16="http://schemas.microsoft.com/office/drawing/2014/main" id="{9A5FC964-0B26-08FD-D9E6-B2C86F44E04E}"/>
              </a:ext>
            </a:extLst>
          </p:cNvPr>
          <p:cNvSpPr txBox="1"/>
          <p:nvPr/>
        </p:nvSpPr>
        <p:spPr>
          <a:xfrm>
            <a:off x="7293910" y="2647431"/>
            <a:ext cx="4021932" cy="1477328"/>
          </a:xfrm>
          <a:prstGeom prst="rect">
            <a:avLst/>
          </a:prstGeom>
          <a:noFill/>
        </p:spPr>
        <p:txBody>
          <a:bodyPr wrap="square">
            <a:spAutoFit/>
          </a:bodyPr>
          <a:lstStyle/>
          <a:p>
            <a:pPr algn="ctr"/>
            <a:r>
              <a:rPr lang="en-US" sz="1800">
                <a:effectLst/>
                <a:latin typeface="Calibri" panose="020F0502020204030204" pitchFamily="34" charset="0"/>
                <a:ea typeface="Calibri" panose="020F0502020204030204" pitchFamily="34" charset="0"/>
              </a:rPr>
              <a:t>“You can do the same thing when you’re in someone’s home. If you see a photo or medal, strike up a conversation. Spouses and family members often sacrifice just as much as the veterans.” </a:t>
            </a:r>
            <a:endParaRPr lang="en-US"/>
          </a:p>
        </p:txBody>
      </p:sp>
      <p:pic>
        <p:nvPicPr>
          <p:cNvPr id="14" name="Picture 13">
            <a:extLst>
              <a:ext uri="{FF2B5EF4-FFF2-40B4-BE49-F238E27FC236}">
                <a16:creationId xmlns:a16="http://schemas.microsoft.com/office/drawing/2014/main" id="{F0A72C3A-D239-0F5D-6871-1BA71B23C649}"/>
              </a:ext>
            </a:extLst>
          </p:cNvPr>
          <p:cNvPicPr>
            <a:picLocks noChangeAspect="1"/>
          </p:cNvPicPr>
          <p:nvPr/>
        </p:nvPicPr>
        <p:blipFill>
          <a:blip r:embed="rId3"/>
          <a:stretch>
            <a:fillRect/>
          </a:stretch>
        </p:blipFill>
        <p:spPr>
          <a:xfrm>
            <a:off x="5124450" y="2738395"/>
            <a:ext cx="1943100" cy="1295400"/>
          </a:xfrm>
          <a:prstGeom prst="rect">
            <a:avLst/>
          </a:prstGeom>
        </p:spPr>
      </p:pic>
    </p:spTree>
    <p:extLst>
      <p:ext uri="{BB962C8B-B14F-4D97-AF65-F5344CB8AC3E}">
        <p14:creationId xmlns:p14="http://schemas.microsoft.com/office/powerpoint/2010/main" val="16943116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481BFCAD-4A5B-4734-C524-71ADC4C433C2}"/>
              </a:ext>
            </a:extLst>
          </p:cNvPr>
          <p:cNvSpPr/>
          <p:nvPr/>
        </p:nvSpPr>
        <p:spPr>
          <a:xfrm>
            <a:off x="685800" y="1855366"/>
            <a:ext cx="4811751" cy="3757961"/>
          </a:xfrm>
          <a:prstGeom prst="roundRect">
            <a:avLst/>
          </a:prstGeom>
          <a:solidFill>
            <a:schemeClr val="bg2"/>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2" name="Title 1">
            <a:extLst>
              <a:ext uri="{FF2B5EF4-FFF2-40B4-BE49-F238E27FC236}">
                <a16:creationId xmlns:a16="http://schemas.microsoft.com/office/drawing/2014/main" id="{9146579D-618D-D9A8-CEDD-0D8D5D22302C}"/>
              </a:ext>
            </a:extLst>
          </p:cNvPr>
          <p:cNvSpPr>
            <a:spLocks noGrp="1"/>
          </p:cNvSpPr>
          <p:nvPr>
            <p:ph type="title"/>
          </p:nvPr>
        </p:nvSpPr>
        <p:spPr/>
        <p:txBody>
          <a:bodyPr/>
          <a:lstStyle/>
          <a:p>
            <a:r>
              <a:rPr lang="en-US"/>
              <a:t>Education leads to empowerment</a:t>
            </a:r>
          </a:p>
        </p:txBody>
      </p:sp>
      <p:sp>
        <p:nvSpPr>
          <p:cNvPr id="5" name="TextBox 4">
            <a:extLst>
              <a:ext uri="{FF2B5EF4-FFF2-40B4-BE49-F238E27FC236}">
                <a16:creationId xmlns:a16="http://schemas.microsoft.com/office/drawing/2014/main" id="{34C27AEE-AFC2-1C6E-A09B-545D0117B14B}"/>
              </a:ext>
            </a:extLst>
          </p:cNvPr>
          <p:cNvSpPr txBox="1"/>
          <p:nvPr/>
        </p:nvSpPr>
        <p:spPr>
          <a:xfrm>
            <a:off x="981887" y="2266582"/>
            <a:ext cx="4219575" cy="3016210"/>
          </a:xfrm>
          <a:prstGeom prst="rect">
            <a:avLst/>
          </a:prstGeom>
          <a:noFill/>
        </p:spPr>
        <p:txBody>
          <a:bodyPr wrap="square">
            <a:spAutoFit/>
          </a:bodyPr>
          <a:lstStyle/>
          <a:p>
            <a:pPr algn="ctr"/>
            <a:r>
              <a:rPr lang="en-US">
                <a:solidFill>
                  <a:schemeClr val="tx2"/>
                </a:solidFill>
                <a:effectLst/>
                <a:latin typeface="Calibri" panose="020F0502020204030204" pitchFamily="34" charset="0"/>
                <a:ea typeface="Calibri" panose="020F0502020204030204" pitchFamily="34" charset="0"/>
                <a:cs typeface="Calibri" panose="020F0502020204030204" pitchFamily="34" charset="0"/>
              </a:rPr>
              <a:t>“Veterans consume healthcare differently when they have VA benefits… Suddenly there’s a new option on the table when they turn 65. There’s a lot of uncertainty or confusion navigating their different options. They might think they don’t need to enroll in Medicare and are surprised with Part B penalties down the road.”</a:t>
            </a:r>
          </a:p>
          <a:p>
            <a:pPr algn="ctr"/>
            <a:endParaRPr lang="en-US">
              <a:solidFill>
                <a:schemeClr val="tx2"/>
              </a:solidFill>
              <a:effectLst/>
              <a:latin typeface="Calibri" panose="020F0502020204030204" pitchFamily="34" charset="0"/>
              <a:ea typeface="Calibri" panose="020F0502020204030204" pitchFamily="34" charset="0"/>
              <a:cs typeface="Calibri" panose="020F0502020204030204" pitchFamily="34" charset="0"/>
            </a:endParaRPr>
          </a:p>
          <a:p>
            <a:pPr algn="ctr"/>
            <a:r>
              <a:rPr lang="en-US" sz="1400">
                <a:solidFill>
                  <a:schemeClr val="tx2"/>
                </a:solidFill>
                <a:effectLst/>
                <a:latin typeface="Calibri" panose="020F0502020204030204" pitchFamily="34" charset="0"/>
                <a:ea typeface="Calibri" panose="020F0502020204030204" pitchFamily="34" charset="0"/>
                <a:cs typeface="Calibri" panose="020F0502020204030204" pitchFamily="34" charset="0"/>
              </a:rPr>
              <a:t>—Ryan </a:t>
            </a:r>
            <a:r>
              <a:rPr lang="en-US" sz="1400" err="1">
                <a:solidFill>
                  <a:schemeClr val="tx2"/>
                </a:solidFill>
                <a:effectLst/>
                <a:latin typeface="Calibri" panose="020F0502020204030204" pitchFamily="34" charset="0"/>
                <a:ea typeface="Calibri" panose="020F0502020204030204" pitchFamily="34" charset="0"/>
                <a:cs typeface="Calibri" panose="020F0502020204030204" pitchFamily="34" charset="0"/>
              </a:rPr>
              <a:t>Galluci</a:t>
            </a:r>
            <a:r>
              <a:rPr lang="en-US" sz="1400">
                <a:solidFill>
                  <a:schemeClr val="tx2"/>
                </a:solidFill>
                <a:effectLst/>
                <a:latin typeface="Calibri" panose="020F0502020204030204" pitchFamily="34" charset="0"/>
                <a:ea typeface="Calibri" panose="020F0502020204030204" pitchFamily="34" charset="0"/>
                <a:cs typeface="Calibri" panose="020F0502020204030204" pitchFamily="34" charset="0"/>
              </a:rPr>
              <a:t>, Director, Veterans of Foreign Wars National Veterans Service</a:t>
            </a:r>
            <a:endParaRPr lang="en-US" sz="1400">
              <a:solidFill>
                <a:schemeClr val="tx2"/>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11CD7205-7098-204E-86FF-A2148F198491}"/>
              </a:ext>
            </a:extLst>
          </p:cNvPr>
          <p:cNvSpPr txBox="1"/>
          <p:nvPr/>
        </p:nvSpPr>
        <p:spPr>
          <a:xfrm>
            <a:off x="6694451" y="1684543"/>
            <a:ext cx="3814762" cy="369332"/>
          </a:xfrm>
          <a:prstGeom prst="rect">
            <a:avLst/>
          </a:prstGeom>
          <a:noFill/>
        </p:spPr>
        <p:txBody>
          <a:bodyPr wrap="square" rtlCol="0">
            <a:spAutoFit/>
          </a:bodyPr>
          <a:lstStyle/>
          <a:p>
            <a:r>
              <a:rPr lang="en-US" b="1" spc="300">
                <a:solidFill>
                  <a:schemeClr val="accent2"/>
                </a:solidFill>
              </a:rPr>
              <a:t>PUT IT INTO PRACTICE</a:t>
            </a:r>
          </a:p>
        </p:txBody>
      </p:sp>
      <p:sp>
        <p:nvSpPr>
          <p:cNvPr id="7" name="Oval 6">
            <a:extLst>
              <a:ext uri="{FF2B5EF4-FFF2-40B4-BE49-F238E27FC236}">
                <a16:creationId xmlns:a16="http://schemas.microsoft.com/office/drawing/2014/main" id="{8D005B07-6262-3338-8F15-14436784219F}"/>
              </a:ext>
            </a:extLst>
          </p:cNvPr>
          <p:cNvSpPr/>
          <p:nvPr/>
        </p:nvSpPr>
        <p:spPr>
          <a:xfrm>
            <a:off x="6694451" y="2317004"/>
            <a:ext cx="685800" cy="685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accent3"/>
                </a:solidFill>
              </a:rPr>
              <a:t>1</a:t>
            </a:r>
          </a:p>
        </p:txBody>
      </p:sp>
      <p:sp>
        <p:nvSpPr>
          <p:cNvPr id="8" name="Oval 7">
            <a:extLst>
              <a:ext uri="{FF2B5EF4-FFF2-40B4-BE49-F238E27FC236}">
                <a16:creationId xmlns:a16="http://schemas.microsoft.com/office/drawing/2014/main" id="{C2A52FBE-1C90-E48E-A458-47D85C02321A}"/>
              </a:ext>
            </a:extLst>
          </p:cNvPr>
          <p:cNvSpPr/>
          <p:nvPr/>
        </p:nvSpPr>
        <p:spPr>
          <a:xfrm>
            <a:off x="6694451" y="3183779"/>
            <a:ext cx="685800" cy="685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accent3"/>
                </a:solidFill>
              </a:rPr>
              <a:t>2</a:t>
            </a:r>
          </a:p>
        </p:txBody>
      </p:sp>
      <p:sp>
        <p:nvSpPr>
          <p:cNvPr id="9" name="Oval 8">
            <a:extLst>
              <a:ext uri="{FF2B5EF4-FFF2-40B4-BE49-F238E27FC236}">
                <a16:creationId xmlns:a16="http://schemas.microsoft.com/office/drawing/2014/main" id="{C12D0F2B-124B-91A1-5C93-A72183353E2E}"/>
              </a:ext>
            </a:extLst>
          </p:cNvPr>
          <p:cNvSpPr/>
          <p:nvPr/>
        </p:nvSpPr>
        <p:spPr>
          <a:xfrm>
            <a:off x="6694451" y="4075950"/>
            <a:ext cx="685800" cy="685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accent3"/>
                </a:solidFill>
              </a:rPr>
              <a:t>3</a:t>
            </a:r>
          </a:p>
        </p:txBody>
      </p:sp>
      <p:sp>
        <p:nvSpPr>
          <p:cNvPr id="10" name="TextBox 9">
            <a:extLst>
              <a:ext uri="{FF2B5EF4-FFF2-40B4-BE49-F238E27FC236}">
                <a16:creationId xmlns:a16="http://schemas.microsoft.com/office/drawing/2014/main" id="{585E6E8A-B771-C055-1CA6-7D98682DBF5E}"/>
              </a:ext>
            </a:extLst>
          </p:cNvPr>
          <p:cNvSpPr txBox="1"/>
          <p:nvPr/>
        </p:nvSpPr>
        <p:spPr>
          <a:xfrm>
            <a:off x="7494551" y="2430510"/>
            <a:ext cx="2686050" cy="369332"/>
          </a:xfrm>
          <a:prstGeom prst="rect">
            <a:avLst/>
          </a:prstGeom>
          <a:noFill/>
        </p:spPr>
        <p:txBody>
          <a:bodyPr wrap="square" rtlCol="0">
            <a:spAutoFit/>
          </a:bodyPr>
          <a:lstStyle/>
          <a:p>
            <a:r>
              <a:rPr lang="en-US"/>
              <a:t>Medicare 101</a:t>
            </a:r>
          </a:p>
        </p:txBody>
      </p:sp>
      <p:sp>
        <p:nvSpPr>
          <p:cNvPr id="11" name="TextBox 10">
            <a:extLst>
              <a:ext uri="{FF2B5EF4-FFF2-40B4-BE49-F238E27FC236}">
                <a16:creationId xmlns:a16="http://schemas.microsoft.com/office/drawing/2014/main" id="{E5BACCFA-94AA-1549-762D-BFFF282BFAA3}"/>
              </a:ext>
            </a:extLst>
          </p:cNvPr>
          <p:cNvSpPr txBox="1"/>
          <p:nvPr/>
        </p:nvSpPr>
        <p:spPr>
          <a:xfrm>
            <a:off x="7494551" y="3339096"/>
            <a:ext cx="2686050" cy="369332"/>
          </a:xfrm>
          <a:prstGeom prst="rect">
            <a:avLst/>
          </a:prstGeom>
          <a:noFill/>
        </p:spPr>
        <p:txBody>
          <a:bodyPr wrap="square" rtlCol="0">
            <a:spAutoFit/>
          </a:bodyPr>
          <a:lstStyle/>
          <a:p>
            <a:r>
              <a:rPr lang="en-US"/>
              <a:t>Personalized review</a:t>
            </a:r>
          </a:p>
        </p:txBody>
      </p:sp>
      <p:sp>
        <p:nvSpPr>
          <p:cNvPr id="12" name="TextBox 11">
            <a:extLst>
              <a:ext uri="{FF2B5EF4-FFF2-40B4-BE49-F238E27FC236}">
                <a16:creationId xmlns:a16="http://schemas.microsoft.com/office/drawing/2014/main" id="{35C022C4-1ECF-5D15-8ED5-9E1CB779FBBA}"/>
              </a:ext>
            </a:extLst>
          </p:cNvPr>
          <p:cNvSpPr txBox="1"/>
          <p:nvPr/>
        </p:nvSpPr>
        <p:spPr>
          <a:xfrm>
            <a:off x="7494551" y="4234184"/>
            <a:ext cx="2686050" cy="1754326"/>
          </a:xfrm>
          <a:prstGeom prst="rect">
            <a:avLst/>
          </a:prstGeom>
          <a:noFill/>
        </p:spPr>
        <p:txBody>
          <a:bodyPr wrap="square" rtlCol="0">
            <a:spAutoFit/>
          </a:bodyPr>
          <a:lstStyle/>
          <a:p>
            <a:r>
              <a:rPr lang="en-US"/>
              <a:t>In-depth NEADS analysis</a:t>
            </a:r>
          </a:p>
          <a:p>
            <a:r>
              <a:rPr lang="en-US" b="1"/>
              <a:t>N</a:t>
            </a:r>
            <a:r>
              <a:rPr lang="en-US"/>
              <a:t>ow</a:t>
            </a:r>
          </a:p>
          <a:p>
            <a:r>
              <a:rPr lang="en-US" b="1"/>
              <a:t>E</a:t>
            </a:r>
            <a:r>
              <a:rPr lang="en-US"/>
              <a:t>njoy</a:t>
            </a:r>
          </a:p>
          <a:p>
            <a:r>
              <a:rPr lang="en-US" b="1"/>
              <a:t>A</a:t>
            </a:r>
            <a:r>
              <a:rPr lang="en-US"/>
              <a:t>dd/Alter</a:t>
            </a:r>
          </a:p>
          <a:p>
            <a:r>
              <a:rPr lang="en-US" b="1"/>
              <a:t>D</a:t>
            </a:r>
            <a:r>
              <a:rPr lang="en-US"/>
              <a:t>ecision</a:t>
            </a:r>
          </a:p>
          <a:p>
            <a:r>
              <a:rPr lang="en-US" b="1"/>
              <a:t>S</a:t>
            </a:r>
            <a:r>
              <a:rPr lang="en-US"/>
              <a:t>ummary</a:t>
            </a:r>
          </a:p>
        </p:txBody>
      </p:sp>
    </p:spTree>
    <p:extLst>
      <p:ext uri="{BB962C8B-B14F-4D97-AF65-F5344CB8AC3E}">
        <p14:creationId xmlns:p14="http://schemas.microsoft.com/office/powerpoint/2010/main" val="7033466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ounded Rectangle 13">
            <a:extLst>
              <a:ext uri="{FF2B5EF4-FFF2-40B4-BE49-F238E27FC236}">
                <a16:creationId xmlns:a16="http://schemas.microsoft.com/office/drawing/2014/main" id="{C2E65713-04AA-82FB-6D34-E5A2DDED9569}"/>
              </a:ext>
            </a:extLst>
          </p:cNvPr>
          <p:cNvSpPr/>
          <p:nvPr/>
        </p:nvSpPr>
        <p:spPr>
          <a:xfrm>
            <a:off x="1524000" y="1070517"/>
            <a:ext cx="9415346" cy="762829"/>
          </a:xfrm>
          <a:prstGeom prst="round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2" name="Title 1">
            <a:extLst>
              <a:ext uri="{FF2B5EF4-FFF2-40B4-BE49-F238E27FC236}">
                <a16:creationId xmlns:a16="http://schemas.microsoft.com/office/drawing/2014/main" id="{7399DF27-664E-12CB-8C68-1FC2007D2E29}"/>
              </a:ext>
            </a:extLst>
          </p:cNvPr>
          <p:cNvSpPr>
            <a:spLocks noGrp="1"/>
          </p:cNvSpPr>
          <p:nvPr>
            <p:ph type="title"/>
          </p:nvPr>
        </p:nvSpPr>
        <p:spPr/>
        <p:txBody>
          <a:bodyPr/>
          <a:lstStyle/>
          <a:p>
            <a:r>
              <a:rPr lang="en-US"/>
              <a:t>Understand key decision drivers</a:t>
            </a:r>
          </a:p>
        </p:txBody>
      </p:sp>
      <p:sp>
        <p:nvSpPr>
          <p:cNvPr id="4" name="TextBox 3">
            <a:extLst>
              <a:ext uri="{FF2B5EF4-FFF2-40B4-BE49-F238E27FC236}">
                <a16:creationId xmlns:a16="http://schemas.microsoft.com/office/drawing/2014/main" id="{F54EDCCD-F4D7-4272-0B3F-1BDF6FD3AE60}"/>
              </a:ext>
            </a:extLst>
          </p:cNvPr>
          <p:cNvSpPr txBox="1"/>
          <p:nvPr/>
        </p:nvSpPr>
        <p:spPr>
          <a:xfrm>
            <a:off x="1403889" y="1230127"/>
            <a:ext cx="9701213" cy="461665"/>
          </a:xfrm>
          <a:prstGeom prst="rect">
            <a:avLst/>
          </a:prstGeom>
          <a:noFill/>
        </p:spPr>
        <p:txBody>
          <a:bodyPr wrap="square" rtlCol="0">
            <a:spAutoFit/>
          </a:bodyPr>
          <a:lstStyle/>
          <a:p>
            <a:pPr algn="ctr"/>
            <a:r>
              <a:rPr lang="en-US" sz="2400" b="1">
                <a:solidFill>
                  <a:schemeClr val="accent3"/>
                </a:solidFill>
              </a:rPr>
              <a:t>Ask: </a:t>
            </a:r>
            <a:r>
              <a:rPr lang="en-US" sz="2400">
                <a:solidFill>
                  <a:schemeClr val="accent3"/>
                </a:solidFill>
              </a:rPr>
              <a:t>“What’s the most important element of a Medicare plan to you?”</a:t>
            </a:r>
          </a:p>
        </p:txBody>
      </p:sp>
      <p:sp>
        <p:nvSpPr>
          <p:cNvPr id="9" name="TextBox 8">
            <a:extLst>
              <a:ext uri="{FF2B5EF4-FFF2-40B4-BE49-F238E27FC236}">
                <a16:creationId xmlns:a16="http://schemas.microsoft.com/office/drawing/2014/main" id="{BEFB7B9F-47C0-0CBA-C630-835E71D64EF8}"/>
              </a:ext>
            </a:extLst>
          </p:cNvPr>
          <p:cNvSpPr txBox="1"/>
          <p:nvPr/>
        </p:nvSpPr>
        <p:spPr>
          <a:xfrm>
            <a:off x="1752945" y="2432089"/>
            <a:ext cx="3929063" cy="2031325"/>
          </a:xfrm>
          <a:prstGeom prst="rect">
            <a:avLst/>
          </a:prstGeom>
          <a:noFill/>
        </p:spPr>
        <p:txBody>
          <a:bodyPr wrap="square" rtlCol="0">
            <a:spAutoFit/>
          </a:bodyPr>
          <a:lstStyle/>
          <a:p>
            <a:r>
              <a:rPr lang="en-US" b="1" spc="300">
                <a:solidFill>
                  <a:schemeClr val="accent2"/>
                </a:solidFill>
              </a:rPr>
              <a:t>VALUE</a:t>
            </a:r>
          </a:p>
          <a:p>
            <a:r>
              <a:rPr lang="en-US"/>
              <a:t>Look for plans with affordable premiums, copays, deductibles and maximum out-of-pocket costs</a:t>
            </a:r>
          </a:p>
          <a:p>
            <a:endParaRPr lang="en-US"/>
          </a:p>
          <a:p>
            <a:r>
              <a:rPr lang="en-US"/>
              <a:t>Look for plans with Part B givebacks and allowances</a:t>
            </a:r>
          </a:p>
        </p:txBody>
      </p:sp>
      <p:sp>
        <p:nvSpPr>
          <p:cNvPr id="10" name="TextBox 9">
            <a:extLst>
              <a:ext uri="{FF2B5EF4-FFF2-40B4-BE49-F238E27FC236}">
                <a16:creationId xmlns:a16="http://schemas.microsoft.com/office/drawing/2014/main" id="{2D4B016B-16AF-2B83-B346-DC00D38A34BA}"/>
              </a:ext>
            </a:extLst>
          </p:cNvPr>
          <p:cNvSpPr txBox="1"/>
          <p:nvPr/>
        </p:nvSpPr>
        <p:spPr>
          <a:xfrm>
            <a:off x="1752945" y="4743150"/>
            <a:ext cx="3929063" cy="1200329"/>
          </a:xfrm>
          <a:prstGeom prst="rect">
            <a:avLst/>
          </a:prstGeom>
          <a:noFill/>
        </p:spPr>
        <p:txBody>
          <a:bodyPr wrap="square" rtlCol="0">
            <a:spAutoFit/>
          </a:bodyPr>
          <a:lstStyle/>
          <a:p>
            <a:r>
              <a:rPr lang="en-US" b="1" spc="300">
                <a:solidFill>
                  <a:schemeClr val="accent2"/>
                </a:solidFill>
              </a:rPr>
              <a:t>EXTRA BENEFITS</a:t>
            </a:r>
          </a:p>
          <a:p>
            <a:r>
              <a:rPr lang="en-US"/>
              <a:t>Look for plans with dental, vision and hearing coverage plus fitness, over-the-counter and transportation benefits</a:t>
            </a:r>
          </a:p>
        </p:txBody>
      </p:sp>
      <p:sp>
        <p:nvSpPr>
          <p:cNvPr id="11" name="TextBox 10">
            <a:extLst>
              <a:ext uri="{FF2B5EF4-FFF2-40B4-BE49-F238E27FC236}">
                <a16:creationId xmlns:a16="http://schemas.microsoft.com/office/drawing/2014/main" id="{DF2738ED-A1A0-BC4C-F806-CD0FB49BB386}"/>
              </a:ext>
            </a:extLst>
          </p:cNvPr>
          <p:cNvSpPr txBox="1"/>
          <p:nvPr/>
        </p:nvSpPr>
        <p:spPr>
          <a:xfrm>
            <a:off x="7869506" y="2449858"/>
            <a:ext cx="3929063" cy="1477328"/>
          </a:xfrm>
          <a:prstGeom prst="rect">
            <a:avLst/>
          </a:prstGeom>
          <a:noFill/>
        </p:spPr>
        <p:txBody>
          <a:bodyPr wrap="square" rtlCol="0">
            <a:spAutoFit/>
          </a:bodyPr>
          <a:lstStyle/>
          <a:p>
            <a:r>
              <a:rPr lang="en-US" b="1" spc="300">
                <a:solidFill>
                  <a:schemeClr val="accent2"/>
                </a:solidFill>
              </a:rPr>
              <a:t>EXPERIENCE</a:t>
            </a:r>
          </a:p>
          <a:p>
            <a:r>
              <a:rPr lang="en-US"/>
              <a:t>Talk about Humana’s track record with customer service plus the ease of using Humana’s plans and digital tools like </a:t>
            </a:r>
            <a:r>
              <a:rPr lang="en-US" err="1"/>
              <a:t>MyHumana</a:t>
            </a:r>
            <a:r>
              <a:rPr lang="en-US"/>
              <a:t> and Go365</a:t>
            </a:r>
          </a:p>
        </p:txBody>
      </p:sp>
      <p:sp>
        <p:nvSpPr>
          <p:cNvPr id="12" name="TextBox 11">
            <a:extLst>
              <a:ext uri="{FF2B5EF4-FFF2-40B4-BE49-F238E27FC236}">
                <a16:creationId xmlns:a16="http://schemas.microsoft.com/office/drawing/2014/main" id="{2BE85AF7-1F5D-C6B2-5B1A-5D1DE6AB226D}"/>
              </a:ext>
            </a:extLst>
          </p:cNvPr>
          <p:cNvSpPr txBox="1"/>
          <p:nvPr/>
        </p:nvSpPr>
        <p:spPr>
          <a:xfrm>
            <a:off x="7869506" y="4743150"/>
            <a:ext cx="3929063" cy="1477328"/>
          </a:xfrm>
          <a:prstGeom prst="rect">
            <a:avLst/>
          </a:prstGeom>
          <a:noFill/>
        </p:spPr>
        <p:txBody>
          <a:bodyPr wrap="square" rtlCol="0">
            <a:spAutoFit/>
          </a:bodyPr>
          <a:lstStyle/>
          <a:p>
            <a:r>
              <a:rPr lang="en-US" b="1" spc="300">
                <a:solidFill>
                  <a:schemeClr val="accent2"/>
                </a:solidFill>
              </a:rPr>
              <a:t>PROVIDERS</a:t>
            </a:r>
          </a:p>
          <a:p>
            <a:r>
              <a:rPr lang="en-US"/>
              <a:t>Use Humana’s Find a Doctor tool with Care Highlight® ratings to find in-network doctors who meet their selection criteria</a:t>
            </a:r>
          </a:p>
        </p:txBody>
      </p:sp>
      <p:pic>
        <p:nvPicPr>
          <p:cNvPr id="15" name="Picture Placeholder 86">
            <a:extLst>
              <a:ext uri="{FF2B5EF4-FFF2-40B4-BE49-F238E27FC236}">
                <a16:creationId xmlns:a16="http://schemas.microsoft.com/office/drawing/2014/main" id="{51D1B81E-4C80-2A48-8AE3-EB2BE2571CFB}"/>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6835696" y="2522297"/>
            <a:ext cx="924274" cy="924275"/>
          </a:xfrm>
          <a:prstGeom prst="rect">
            <a:avLst/>
          </a:prstGeom>
        </p:spPr>
      </p:pic>
      <p:pic>
        <p:nvPicPr>
          <p:cNvPr id="16" name="Picture Placeholder 142">
            <a:extLst>
              <a:ext uri="{FF2B5EF4-FFF2-40B4-BE49-F238E27FC236}">
                <a16:creationId xmlns:a16="http://schemas.microsoft.com/office/drawing/2014/main" id="{58E6EEDC-FAD8-DC7E-4FA6-A778A2BBBB03}"/>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6835697" y="4824412"/>
            <a:ext cx="924273" cy="924274"/>
          </a:xfrm>
          <a:prstGeom prst="rect">
            <a:avLst/>
          </a:prstGeom>
        </p:spPr>
      </p:pic>
      <p:pic>
        <p:nvPicPr>
          <p:cNvPr id="17" name="Picture Placeholder 98">
            <a:extLst>
              <a:ext uri="{FF2B5EF4-FFF2-40B4-BE49-F238E27FC236}">
                <a16:creationId xmlns:a16="http://schemas.microsoft.com/office/drawing/2014/main" id="{F930AC99-A514-82CE-A5DF-012E0203B743}"/>
              </a:ext>
            </a:extLst>
          </p:cNvPr>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717336" y="4743149"/>
            <a:ext cx="884722" cy="884723"/>
          </a:xfrm>
          <a:prstGeom prst="rect">
            <a:avLst/>
          </a:prstGeom>
        </p:spPr>
      </p:pic>
      <p:pic>
        <p:nvPicPr>
          <p:cNvPr id="18" name="Picture Placeholder 108">
            <a:extLst>
              <a:ext uri="{FF2B5EF4-FFF2-40B4-BE49-F238E27FC236}">
                <a16:creationId xmlns:a16="http://schemas.microsoft.com/office/drawing/2014/main" id="{A743307B-A8BD-86C0-C6BF-01DAF8DDE84C}"/>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763858" y="2449858"/>
            <a:ext cx="838200" cy="838200"/>
          </a:xfrm>
          <a:prstGeom prst="rect">
            <a:avLst/>
          </a:prstGeom>
        </p:spPr>
      </p:pic>
    </p:spTree>
    <p:extLst>
      <p:ext uri="{BB962C8B-B14F-4D97-AF65-F5344CB8AC3E}">
        <p14:creationId xmlns:p14="http://schemas.microsoft.com/office/powerpoint/2010/main" val="14315562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2">
            <a:extLst>
              <a:ext uri="{FF2B5EF4-FFF2-40B4-BE49-F238E27FC236}">
                <a16:creationId xmlns:a16="http://schemas.microsoft.com/office/drawing/2014/main" id="{9F8D942C-A302-0E39-63BB-F86246BDDC2A}"/>
              </a:ext>
            </a:extLst>
          </p:cNvPr>
          <p:cNvPicPr>
            <a:picLocks noChangeAspect="1"/>
          </p:cNvPicPr>
          <p:nvPr/>
        </p:nvPicPr>
        <p:blipFill>
          <a:blip r:embed="rId3"/>
          <a:stretch>
            <a:fillRect/>
          </a:stretch>
        </p:blipFill>
        <p:spPr>
          <a:xfrm>
            <a:off x="8886970" y="4903788"/>
            <a:ext cx="923925" cy="941244"/>
          </a:xfrm>
          <a:prstGeom prst="rect">
            <a:avLst/>
          </a:prstGeom>
        </p:spPr>
      </p:pic>
      <p:pic>
        <p:nvPicPr>
          <p:cNvPr id="5" name="Picture 5">
            <a:extLst>
              <a:ext uri="{FF2B5EF4-FFF2-40B4-BE49-F238E27FC236}">
                <a16:creationId xmlns:a16="http://schemas.microsoft.com/office/drawing/2014/main" id="{5DE9B16E-A147-AB41-55AF-0E282B0B6AFB}"/>
              </a:ext>
            </a:extLst>
          </p:cNvPr>
          <p:cNvPicPr>
            <a:picLocks noChangeAspect="1"/>
          </p:cNvPicPr>
          <p:nvPr/>
        </p:nvPicPr>
        <p:blipFill>
          <a:blip r:embed="rId4"/>
          <a:stretch>
            <a:fillRect/>
          </a:stretch>
        </p:blipFill>
        <p:spPr>
          <a:xfrm>
            <a:off x="10086207" y="4905836"/>
            <a:ext cx="917780" cy="942361"/>
          </a:xfrm>
          <a:prstGeom prst="rect">
            <a:avLst/>
          </a:prstGeom>
        </p:spPr>
      </p:pic>
      <p:sp>
        <p:nvSpPr>
          <p:cNvPr id="2" name="Title 1">
            <a:extLst>
              <a:ext uri="{FF2B5EF4-FFF2-40B4-BE49-F238E27FC236}">
                <a16:creationId xmlns:a16="http://schemas.microsoft.com/office/drawing/2014/main" id="{B715E19C-73EF-814C-9438-8DC6737051AF}"/>
              </a:ext>
            </a:extLst>
          </p:cNvPr>
          <p:cNvSpPr>
            <a:spLocks noGrp="1"/>
          </p:cNvSpPr>
          <p:nvPr>
            <p:ph type="title"/>
          </p:nvPr>
        </p:nvSpPr>
        <p:spPr/>
        <p:txBody>
          <a:bodyPr/>
          <a:lstStyle/>
          <a:p>
            <a:r>
              <a:rPr lang="en-US"/>
              <a:t>Simplify the shopping experience</a:t>
            </a:r>
          </a:p>
        </p:txBody>
      </p:sp>
      <p:sp>
        <p:nvSpPr>
          <p:cNvPr id="10" name="TextBox 9">
            <a:extLst>
              <a:ext uri="{FF2B5EF4-FFF2-40B4-BE49-F238E27FC236}">
                <a16:creationId xmlns:a16="http://schemas.microsoft.com/office/drawing/2014/main" id="{BB311298-2FAE-9A7F-94E7-D82995E69157}"/>
              </a:ext>
            </a:extLst>
          </p:cNvPr>
          <p:cNvSpPr txBox="1"/>
          <p:nvPr/>
        </p:nvSpPr>
        <p:spPr>
          <a:xfrm>
            <a:off x="8712987" y="5864199"/>
            <a:ext cx="1257300" cy="523220"/>
          </a:xfrm>
          <a:prstGeom prst="rect">
            <a:avLst/>
          </a:prstGeom>
          <a:noFill/>
        </p:spPr>
        <p:txBody>
          <a:bodyPr wrap="square" rtlCol="0">
            <a:spAutoFit/>
          </a:bodyPr>
          <a:lstStyle/>
          <a:p>
            <a:pPr algn="ctr"/>
            <a:r>
              <a:rPr lang="en-US" sz="1400"/>
              <a:t>MRC order</a:t>
            </a:r>
          </a:p>
          <a:p>
            <a:pPr algn="ctr"/>
            <a:r>
              <a:rPr lang="en-US" sz="1400"/>
              <a:t>Career agents</a:t>
            </a:r>
          </a:p>
        </p:txBody>
      </p:sp>
      <p:sp>
        <p:nvSpPr>
          <p:cNvPr id="11" name="TextBox 10">
            <a:extLst>
              <a:ext uri="{FF2B5EF4-FFF2-40B4-BE49-F238E27FC236}">
                <a16:creationId xmlns:a16="http://schemas.microsoft.com/office/drawing/2014/main" id="{077D1400-4B6A-E6F2-E2FD-0782ADD43BBE}"/>
              </a:ext>
            </a:extLst>
          </p:cNvPr>
          <p:cNvSpPr txBox="1"/>
          <p:nvPr/>
        </p:nvSpPr>
        <p:spPr>
          <a:xfrm>
            <a:off x="9927424" y="5864199"/>
            <a:ext cx="1257300" cy="523220"/>
          </a:xfrm>
          <a:prstGeom prst="rect">
            <a:avLst/>
          </a:prstGeom>
          <a:noFill/>
        </p:spPr>
        <p:txBody>
          <a:bodyPr wrap="square" rtlCol="0">
            <a:spAutoFit/>
          </a:bodyPr>
          <a:lstStyle/>
          <a:p>
            <a:pPr algn="ctr"/>
            <a:r>
              <a:rPr lang="en-US" sz="1400"/>
              <a:t>MRC order</a:t>
            </a:r>
          </a:p>
          <a:p>
            <a:pPr algn="ctr"/>
            <a:r>
              <a:rPr lang="en-US" sz="1400"/>
              <a:t>Partner agents</a:t>
            </a:r>
          </a:p>
        </p:txBody>
      </p:sp>
      <p:sp>
        <p:nvSpPr>
          <p:cNvPr id="12" name="TextBox 11">
            <a:extLst>
              <a:ext uri="{FF2B5EF4-FFF2-40B4-BE49-F238E27FC236}">
                <a16:creationId xmlns:a16="http://schemas.microsoft.com/office/drawing/2014/main" id="{C8D9B43C-D83F-5783-67BF-A3FA38DBDD0F}"/>
              </a:ext>
            </a:extLst>
          </p:cNvPr>
          <p:cNvSpPr txBox="1"/>
          <p:nvPr/>
        </p:nvSpPr>
        <p:spPr>
          <a:xfrm>
            <a:off x="8453143" y="4105674"/>
            <a:ext cx="1524000" cy="307777"/>
          </a:xfrm>
          <a:prstGeom prst="rect">
            <a:avLst/>
          </a:prstGeom>
          <a:noFill/>
        </p:spPr>
        <p:txBody>
          <a:bodyPr wrap="square" rtlCol="0">
            <a:spAutoFit/>
          </a:bodyPr>
          <a:lstStyle/>
          <a:p>
            <a:pPr algn="ctr"/>
            <a:r>
              <a:rPr lang="en-US" sz="1400"/>
              <a:t>DMM send</a:t>
            </a:r>
          </a:p>
        </p:txBody>
      </p:sp>
      <p:sp>
        <p:nvSpPr>
          <p:cNvPr id="15" name="TextBox 14">
            <a:extLst>
              <a:ext uri="{FF2B5EF4-FFF2-40B4-BE49-F238E27FC236}">
                <a16:creationId xmlns:a16="http://schemas.microsoft.com/office/drawing/2014/main" id="{55AF89C0-0844-E43A-843D-19ECE83C3F47}"/>
              </a:ext>
            </a:extLst>
          </p:cNvPr>
          <p:cNvSpPr txBox="1"/>
          <p:nvPr/>
        </p:nvSpPr>
        <p:spPr>
          <a:xfrm>
            <a:off x="4859283" y="1742355"/>
            <a:ext cx="5386039" cy="707886"/>
          </a:xfrm>
          <a:prstGeom prst="rect">
            <a:avLst/>
          </a:prstGeom>
          <a:noFill/>
        </p:spPr>
        <p:txBody>
          <a:bodyPr wrap="square" rtlCol="0">
            <a:spAutoFit/>
          </a:bodyPr>
          <a:lstStyle/>
          <a:p>
            <a:pPr marL="342900" lvl="0" indent="-342900">
              <a:buFont typeface="Arial" panose="020B0604020202020204" pitchFamily="34" charset="0"/>
              <a:buChar char="•"/>
            </a:pPr>
            <a:r>
              <a:rPr lang="en-US" sz="2000"/>
              <a:t>Plans that work with their unique situation</a:t>
            </a:r>
          </a:p>
          <a:p>
            <a:pPr marL="342900" lvl="0" indent="-342900">
              <a:buFont typeface="Arial" panose="020B0604020202020204" pitchFamily="34" charset="0"/>
              <a:buChar char="•"/>
            </a:pPr>
            <a:r>
              <a:rPr lang="en-US" sz="2000"/>
              <a:t>Plans that meet their needs and wants</a:t>
            </a:r>
          </a:p>
        </p:txBody>
      </p:sp>
      <p:sp>
        <p:nvSpPr>
          <p:cNvPr id="16" name="TextBox 15">
            <a:extLst>
              <a:ext uri="{FF2B5EF4-FFF2-40B4-BE49-F238E27FC236}">
                <a16:creationId xmlns:a16="http://schemas.microsoft.com/office/drawing/2014/main" id="{0DB675FD-46D3-EFEB-A20C-6D0853159AE6}"/>
              </a:ext>
            </a:extLst>
          </p:cNvPr>
          <p:cNvSpPr txBox="1"/>
          <p:nvPr/>
        </p:nvSpPr>
        <p:spPr>
          <a:xfrm>
            <a:off x="4859283" y="3257336"/>
            <a:ext cx="5386039" cy="707886"/>
          </a:xfrm>
          <a:prstGeom prst="rect">
            <a:avLst/>
          </a:prstGeom>
          <a:noFill/>
        </p:spPr>
        <p:txBody>
          <a:bodyPr wrap="square" rtlCol="0">
            <a:spAutoFit/>
          </a:bodyPr>
          <a:lstStyle/>
          <a:p>
            <a:pPr marL="342900" lvl="0" indent="-342900">
              <a:buFont typeface="Arial" panose="020B0604020202020204" pitchFamily="34" charset="0"/>
              <a:buChar char="•"/>
            </a:pPr>
            <a:r>
              <a:rPr lang="en-US" sz="2000"/>
              <a:t>Digital Marketing Materials</a:t>
            </a:r>
          </a:p>
          <a:p>
            <a:pPr marL="342900" lvl="0" indent="-342900">
              <a:buFont typeface="Arial" panose="020B0604020202020204" pitchFamily="34" charset="0"/>
              <a:buChar char="•"/>
            </a:pPr>
            <a:r>
              <a:rPr lang="en-US" sz="2000"/>
              <a:t>Enrollment Hub</a:t>
            </a:r>
          </a:p>
        </p:txBody>
      </p:sp>
      <p:sp>
        <p:nvSpPr>
          <p:cNvPr id="17" name="TextBox 16">
            <a:extLst>
              <a:ext uri="{FF2B5EF4-FFF2-40B4-BE49-F238E27FC236}">
                <a16:creationId xmlns:a16="http://schemas.microsoft.com/office/drawing/2014/main" id="{9046FAFA-9721-46B6-41CE-32818117ABA8}"/>
              </a:ext>
            </a:extLst>
          </p:cNvPr>
          <p:cNvSpPr txBox="1"/>
          <p:nvPr/>
        </p:nvSpPr>
        <p:spPr>
          <a:xfrm>
            <a:off x="4859283" y="5198056"/>
            <a:ext cx="5386039" cy="400110"/>
          </a:xfrm>
          <a:prstGeom prst="rect">
            <a:avLst/>
          </a:prstGeom>
          <a:noFill/>
        </p:spPr>
        <p:txBody>
          <a:bodyPr wrap="square" rtlCol="0">
            <a:spAutoFit/>
          </a:bodyPr>
          <a:lstStyle/>
          <a:p>
            <a:pPr marL="342900" lvl="0" indent="-342900">
              <a:buFont typeface="Arial" panose="020B0604020202020204" pitchFamily="34" charset="0"/>
              <a:buChar char="•"/>
            </a:pPr>
            <a:r>
              <a:rPr lang="en-US" sz="2000"/>
              <a:t>Hand-written thank-you note</a:t>
            </a:r>
          </a:p>
        </p:txBody>
      </p:sp>
      <p:sp>
        <p:nvSpPr>
          <p:cNvPr id="20" name="TextBox 19">
            <a:extLst>
              <a:ext uri="{FF2B5EF4-FFF2-40B4-BE49-F238E27FC236}">
                <a16:creationId xmlns:a16="http://schemas.microsoft.com/office/drawing/2014/main" id="{FC5EEE73-E2E8-C3C5-EA63-3018278E7A8C}"/>
              </a:ext>
            </a:extLst>
          </p:cNvPr>
          <p:cNvSpPr txBox="1"/>
          <p:nvPr/>
        </p:nvSpPr>
        <p:spPr>
          <a:xfrm>
            <a:off x="4859283" y="1209849"/>
            <a:ext cx="2473434" cy="430887"/>
          </a:xfrm>
          <a:prstGeom prst="rect">
            <a:avLst/>
          </a:prstGeom>
          <a:noFill/>
        </p:spPr>
        <p:txBody>
          <a:bodyPr wrap="none" rtlCol="0">
            <a:spAutoFit/>
          </a:bodyPr>
          <a:lstStyle/>
          <a:p>
            <a:r>
              <a:rPr lang="en-US" sz="2200" b="1">
                <a:solidFill>
                  <a:schemeClr val="accent2"/>
                </a:solidFill>
              </a:rPr>
              <a:t>Narrow the options</a:t>
            </a:r>
          </a:p>
        </p:txBody>
      </p:sp>
      <p:sp>
        <p:nvSpPr>
          <p:cNvPr id="21" name="TextBox 20">
            <a:extLst>
              <a:ext uri="{FF2B5EF4-FFF2-40B4-BE49-F238E27FC236}">
                <a16:creationId xmlns:a16="http://schemas.microsoft.com/office/drawing/2014/main" id="{8C28A4A4-E432-D69F-992C-BFC69E11A3FF}"/>
              </a:ext>
            </a:extLst>
          </p:cNvPr>
          <p:cNvSpPr txBox="1"/>
          <p:nvPr/>
        </p:nvSpPr>
        <p:spPr>
          <a:xfrm>
            <a:off x="4859283" y="2716306"/>
            <a:ext cx="2067041" cy="430887"/>
          </a:xfrm>
          <a:prstGeom prst="rect">
            <a:avLst/>
          </a:prstGeom>
          <a:noFill/>
        </p:spPr>
        <p:txBody>
          <a:bodyPr wrap="none" rtlCol="0">
            <a:spAutoFit/>
          </a:bodyPr>
          <a:lstStyle/>
          <a:p>
            <a:r>
              <a:rPr lang="en-US" sz="2200" b="1">
                <a:solidFill>
                  <a:schemeClr val="accent2"/>
                </a:solidFill>
              </a:rPr>
              <a:t>Use online tools</a:t>
            </a:r>
          </a:p>
        </p:txBody>
      </p:sp>
      <p:sp>
        <p:nvSpPr>
          <p:cNvPr id="22" name="TextBox 21">
            <a:extLst>
              <a:ext uri="{FF2B5EF4-FFF2-40B4-BE49-F238E27FC236}">
                <a16:creationId xmlns:a16="http://schemas.microsoft.com/office/drawing/2014/main" id="{E452A7EA-5368-C1F6-4DDC-E72C7CC21065}"/>
              </a:ext>
            </a:extLst>
          </p:cNvPr>
          <p:cNvSpPr txBox="1"/>
          <p:nvPr/>
        </p:nvSpPr>
        <p:spPr>
          <a:xfrm>
            <a:off x="4859283" y="4576954"/>
            <a:ext cx="2209836" cy="430887"/>
          </a:xfrm>
          <a:prstGeom prst="rect">
            <a:avLst/>
          </a:prstGeom>
          <a:noFill/>
        </p:spPr>
        <p:txBody>
          <a:bodyPr wrap="none" rtlCol="0">
            <a:spAutoFit/>
          </a:bodyPr>
          <a:lstStyle/>
          <a:p>
            <a:r>
              <a:rPr lang="en-US" sz="2200" b="1">
                <a:solidFill>
                  <a:schemeClr val="accent2"/>
                </a:solidFill>
              </a:rPr>
              <a:t>Go the extra mile</a:t>
            </a:r>
          </a:p>
        </p:txBody>
      </p:sp>
      <p:pic>
        <p:nvPicPr>
          <p:cNvPr id="23" name="Picture 22">
            <a:extLst>
              <a:ext uri="{FF2B5EF4-FFF2-40B4-BE49-F238E27FC236}">
                <a16:creationId xmlns:a16="http://schemas.microsoft.com/office/drawing/2014/main" id="{CACDD2CA-113F-9B10-8C6C-5D75C3A878AF}"/>
              </a:ext>
            </a:extLst>
          </p:cNvPr>
          <p:cNvPicPr>
            <a:picLocks noChangeAspect="1"/>
          </p:cNvPicPr>
          <p:nvPr/>
        </p:nvPicPr>
        <p:blipFill>
          <a:blip r:embed="rId5"/>
          <a:stretch>
            <a:fillRect/>
          </a:stretch>
        </p:blipFill>
        <p:spPr>
          <a:xfrm>
            <a:off x="1182928" y="1886872"/>
            <a:ext cx="3029845" cy="3120969"/>
          </a:xfrm>
          <a:prstGeom prst="rect">
            <a:avLst/>
          </a:prstGeom>
        </p:spPr>
      </p:pic>
      <p:pic>
        <p:nvPicPr>
          <p:cNvPr id="13" name="Picture 12">
            <a:extLst>
              <a:ext uri="{FF2B5EF4-FFF2-40B4-BE49-F238E27FC236}">
                <a16:creationId xmlns:a16="http://schemas.microsoft.com/office/drawing/2014/main" id="{E00AAB64-B410-2A57-3C5D-AE4B06333931}"/>
              </a:ext>
            </a:extLst>
          </p:cNvPr>
          <p:cNvPicPr>
            <a:picLocks noChangeAspect="1"/>
          </p:cNvPicPr>
          <p:nvPr/>
        </p:nvPicPr>
        <p:blipFill>
          <a:blip r:embed="rId3"/>
          <a:stretch>
            <a:fillRect/>
          </a:stretch>
        </p:blipFill>
        <p:spPr>
          <a:xfrm>
            <a:off x="8748424" y="3114242"/>
            <a:ext cx="923925" cy="941244"/>
          </a:xfrm>
          <a:prstGeom prst="rect">
            <a:avLst/>
          </a:prstGeom>
        </p:spPr>
      </p:pic>
    </p:spTree>
    <p:extLst>
      <p:ext uri="{BB962C8B-B14F-4D97-AF65-F5344CB8AC3E}">
        <p14:creationId xmlns:p14="http://schemas.microsoft.com/office/powerpoint/2010/main" val="31538881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F14D5F-9514-D976-759B-52659B6E3ABC}"/>
              </a:ext>
            </a:extLst>
          </p:cNvPr>
          <p:cNvSpPr>
            <a:spLocks noGrp="1"/>
          </p:cNvSpPr>
          <p:nvPr>
            <p:ph type="title"/>
          </p:nvPr>
        </p:nvSpPr>
        <p:spPr/>
        <p:txBody>
          <a:bodyPr/>
          <a:lstStyle/>
          <a:p>
            <a:r>
              <a:rPr lang="en-US"/>
              <a:t>Did you know?</a:t>
            </a:r>
          </a:p>
        </p:txBody>
      </p:sp>
      <p:pic>
        <p:nvPicPr>
          <p:cNvPr id="5" name="Picture 4">
            <a:extLst>
              <a:ext uri="{FF2B5EF4-FFF2-40B4-BE49-F238E27FC236}">
                <a16:creationId xmlns:a16="http://schemas.microsoft.com/office/drawing/2014/main" id="{AE0C4B5E-2A62-2918-9C84-361E26D5FBE9}"/>
              </a:ext>
            </a:extLst>
          </p:cNvPr>
          <p:cNvPicPr>
            <a:picLocks noChangeAspect="1"/>
          </p:cNvPicPr>
          <p:nvPr/>
        </p:nvPicPr>
        <p:blipFill>
          <a:blip r:embed="rId3"/>
          <a:stretch>
            <a:fillRect/>
          </a:stretch>
        </p:blipFill>
        <p:spPr>
          <a:xfrm>
            <a:off x="498803" y="1366774"/>
            <a:ext cx="2733815" cy="2267066"/>
          </a:xfrm>
          <a:prstGeom prst="rect">
            <a:avLst/>
          </a:prstGeom>
        </p:spPr>
      </p:pic>
      <p:sp>
        <p:nvSpPr>
          <p:cNvPr id="7" name="TextBox 6">
            <a:extLst>
              <a:ext uri="{FF2B5EF4-FFF2-40B4-BE49-F238E27FC236}">
                <a16:creationId xmlns:a16="http://schemas.microsoft.com/office/drawing/2014/main" id="{D0F97704-A364-67B7-A2D1-BE1502440844}"/>
              </a:ext>
            </a:extLst>
          </p:cNvPr>
          <p:cNvSpPr txBox="1"/>
          <p:nvPr/>
        </p:nvSpPr>
        <p:spPr>
          <a:xfrm>
            <a:off x="342900" y="3633840"/>
            <a:ext cx="3045619" cy="830997"/>
          </a:xfrm>
          <a:prstGeom prst="rect">
            <a:avLst/>
          </a:prstGeom>
          <a:noFill/>
        </p:spPr>
        <p:txBody>
          <a:bodyPr wrap="square" lIns="91440" tIns="45720" rIns="91440" bIns="45720" anchor="t">
            <a:spAutoFit/>
          </a:bodyPr>
          <a:lstStyle/>
          <a:p>
            <a:pPr algn="ctr"/>
            <a:r>
              <a:rPr lang="en-US" sz="1600"/>
              <a:t>2023</a:t>
            </a:r>
          </a:p>
          <a:p>
            <a:pPr algn="ctr"/>
            <a:r>
              <a:rPr lang="en-US" sz="1600"/>
              <a:t>Best Company for Medicare Advantage Plan Overall Rating</a:t>
            </a:r>
            <a:r>
              <a:rPr lang="en-US" sz="1600" baseline="30000"/>
              <a:t>14</a:t>
            </a:r>
          </a:p>
        </p:txBody>
      </p:sp>
      <p:pic>
        <p:nvPicPr>
          <p:cNvPr id="14" name="Picture 13" descr="A picture containing logo&#10;&#10;Description automatically generated">
            <a:extLst>
              <a:ext uri="{FF2B5EF4-FFF2-40B4-BE49-F238E27FC236}">
                <a16:creationId xmlns:a16="http://schemas.microsoft.com/office/drawing/2014/main" id="{31C73AEE-7042-B73D-E78A-00F17C3CCDC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815525" y="748378"/>
            <a:ext cx="2877672" cy="2945725"/>
          </a:xfrm>
          <a:prstGeom prst="rect">
            <a:avLst/>
          </a:prstGeom>
        </p:spPr>
      </p:pic>
      <p:sp>
        <p:nvSpPr>
          <p:cNvPr id="15" name="TextBox 14">
            <a:extLst>
              <a:ext uri="{FF2B5EF4-FFF2-40B4-BE49-F238E27FC236}">
                <a16:creationId xmlns:a16="http://schemas.microsoft.com/office/drawing/2014/main" id="{B6E141B6-43D4-6C90-5565-277B5B94805A}"/>
              </a:ext>
            </a:extLst>
          </p:cNvPr>
          <p:cNvSpPr txBox="1"/>
          <p:nvPr/>
        </p:nvSpPr>
        <p:spPr>
          <a:xfrm>
            <a:off x="8594718" y="3429449"/>
            <a:ext cx="3319285" cy="2739211"/>
          </a:xfrm>
          <a:prstGeom prst="rect">
            <a:avLst/>
          </a:prstGeom>
          <a:noFill/>
        </p:spPr>
        <p:txBody>
          <a:bodyPr wrap="square" lIns="91440" tIns="45720" rIns="91440" bIns="45720" rtlCol="0" anchor="t">
            <a:spAutoFit/>
          </a:bodyPr>
          <a:lstStyle/>
          <a:p>
            <a:pPr algn="ctr"/>
            <a:r>
              <a:rPr lang="en-US" sz="1600"/>
              <a:t>2023 Star Ratings</a:t>
            </a:r>
            <a:r>
              <a:rPr lang="en-US" sz="1600" baseline="30000"/>
              <a:t>16</a:t>
            </a:r>
          </a:p>
          <a:p>
            <a:pPr algn="ctr"/>
            <a:r>
              <a:rPr lang="en-US" sz="1600"/>
              <a:t>3 5-star rated plans</a:t>
            </a:r>
            <a:br>
              <a:rPr lang="en-US" sz="1600"/>
            </a:br>
            <a:r>
              <a:rPr lang="en-US" sz="1200"/>
              <a:t>H0292 Humana Health Plan of </a:t>
            </a:r>
            <a:endParaRPr lang="en-US" sz="1200">
              <a:cs typeface="Calibri"/>
            </a:endParaRPr>
          </a:p>
          <a:p>
            <a:pPr algn="ctr"/>
            <a:r>
              <a:rPr lang="en-US" sz="1200"/>
              <a:t>Ohio, Inc. (KY HMO)</a:t>
            </a:r>
            <a:endParaRPr lang="en-US" sz="1200">
              <a:cs typeface="Calibri"/>
            </a:endParaRPr>
          </a:p>
          <a:p>
            <a:pPr algn="ctr"/>
            <a:r>
              <a:rPr lang="en-US" sz="1200">
                <a:cs typeface="Calibri"/>
              </a:rPr>
              <a:t>H1951 Humana Health Benefit Plan of Louisiana, Inc. (LA HMO)</a:t>
            </a:r>
          </a:p>
          <a:p>
            <a:pPr algn="ctr"/>
            <a:r>
              <a:rPr lang="en-US" sz="1200">
                <a:cs typeface="Calibri"/>
              </a:rPr>
              <a:t>H4461 Cariten Health Plan Inc. (TN HMO)</a:t>
            </a:r>
          </a:p>
          <a:p>
            <a:pPr algn="ctr"/>
            <a:endParaRPr lang="en-US" sz="1600"/>
          </a:p>
          <a:p>
            <a:pPr algn="ctr"/>
            <a:r>
              <a:rPr lang="en-US" sz="1600"/>
              <a:t>96% of MA members in contracts rated 4-stars or above</a:t>
            </a:r>
            <a:endParaRPr lang="en-US" sz="1600">
              <a:cs typeface="Calibri"/>
            </a:endParaRPr>
          </a:p>
          <a:p>
            <a:pPr algn="ctr"/>
            <a:r>
              <a:rPr lang="en-US" sz="1600"/>
              <a:t>66% in contracts rated 4.5-stars or more</a:t>
            </a:r>
            <a:endParaRPr lang="en-US" sz="1600">
              <a:cs typeface="Calibri" panose="020F0502020204030204"/>
            </a:endParaRPr>
          </a:p>
        </p:txBody>
      </p:sp>
      <p:pic>
        <p:nvPicPr>
          <p:cNvPr id="6" name="Picture 5">
            <a:extLst>
              <a:ext uri="{FF2B5EF4-FFF2-40B4-BE49-F238E27FC236}">
                <a16:creationId xmlns:a16="http://schemas.microsoft.com/office/drawing/2014/main" id="{58BD4A85-A61F-1022-A88E-AC1B79B55307}"/>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l="55007"/>
          <a:stretch/>
        </p:blipFill>
        <p:spPr>
          <a:xfrm>
            <a:off x="4440335" y="1867125"/>
            <a:ext cx="3621966" cy="1819545"/>
          </a:xfrm>
          <a:prstGeom prst="rect">
            <a:avLst/>
          </a:prstGeom>
        </p:spPr>
      </p:pic>
    </p:spTree>
    <p:extLst>
      <p:ext uri="{BB962C8B-B14F-4D97-AF65-F5344CB8AC3E}">
        <p14:creationId xmlns:p14="http://schemas.microsoft.com/office/powerpoint/2010/main" val="41176208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BC6706-0442-767D-E918-19F148EEF646}"/>
              </a:ext>
            </a:extLst>
          </p:cNvPr>
          <p:cNvSpPr>
            <a:spLocks noGrp="1"/>
          </p:cNvSpPr>
          <p:nvPr>
            <p:ph type="title"/>
          </p:nvPr>
        </p:nvSpPr>
        <p:spPr/>
        <p:txBody>
          <a:bodyPr/>
          <a:lstStyle/>
          <a:p>
            <a:r>
              <a:rPr lang="en-US"/>
              <a:t>What veterans may want from a Medicare plan</a:t>
            </a:r>
            <a:r>
              <a:rPr lang="en-US" baseline="30000"/>
              <a:t>1</a:t>
            </a:r>
          </a:p>
        </p:txBody>
      </p:sp>
      <p:sp>
        <p:nvSpPr>
          <p:cNvPr id="120" name="TextBox 119">
            <a:extLst>
              <a:ext uri="{FF2B5EF4-FFF2-40B4-BE49-F238E27FC236}">
                <a16:creationId xmlns:a16="http://schemas.microsoft.com/office/drawing/2014/main" id="{46B3D7CD-6ADF-36C9-555B-7F9FEFE909B8}"/>
              </a:ext>
            </a:extLst>
          </p:cNvPr>
          <p:cNvSpPr txBox="1"/>
          <p:nvPr/>
        </p:nvSpPr>
        <p:spPr>
          <a:xfrm>
            <a:off x="1010178" y="2659442"/>
            <a:ext cx="2244436" cy="646331"/>
          </a:xfrm>
          <a:prstGeom prst="rect">
            <a:avLst/>
          </a:prstGeom>
          <a:noFill/>
        </p:spPr>
        <p:txBody>
          <a:bodyPr wrap="square" rtlCol="0">
            <a:spAutoFit/>
          </a:bodyPr>
          <a:lstStyle/>
          <a:p>
            <a:pPr algn="ctr"/>
            <a:r>
              <a:rPr lang="en-US"/>
              <a:t>Easily accessible care outside the VA</a:t>
            </a:r>
          </a:p>
        </p:txBody>
      </p:sp>
      <p:sp>
        <p:nvSpPr>
          <p:cNvPr id="121" name="TextBox 120">
            <a:extLst>
              <a:ext uri="{FF2B5EF4-FFF2-40B4-BE49-F238E27FC236}">
                <a16:creationId xmlns:a16="http://schemas.microsoft.com/office/drawing/2014/main" id="{AE280FB7-43E3-FC7D-2972-48E3F6C04B62}"/>
              </a:ext>
            </a:extLst>
          </p:cNvPr>
          <p:cNvSpPr txBox="1"/>
          <p:nvPr/>
        </p:nvSpPr>
        <p:spPr>
          <a:xfrm>
            <a:off x="3613338" y="2659442"/>
            <a:ext cx="2244436" cy="646331"/>
          </a:xfrm>
          <a:prstGeom prst="rect">
            <a:avLst/>
          </a:prstGeom>
          <a:noFill/>
        </p:spPr>
        <p:txBody>
          <a:bodyPr wrap="square" rtlCol="0">
            <a:spAutoFit/>
          </a:bodyPr>
          <a:lstStyle/>
          <a:p>
            <a:pPr algn="ctr"/>
            <a:r>
              <a:rPr lang="en-US"/>
              <a:t>Routine dental coverage</a:t>
            </a:r>
          </a:p>
        </p:txBody>
      </p:sp>
      <p:sp>
        <p:nvSpPr>
          <p:cNvPr id="122" name="TextBox 121">
            <a:extLst>
              <a:ext uri="{FF2B5EF4-FFF2-40B4-BE49-F238E27FC236}">
                <a16:creationId xmlns:a16="http://schemas.microsoft.com/office/drawing/2014/main" id="{30EBE87D-EB76-1B20-7A5D-2B66BAF152BD}"/>
              </a:ext>
            </a:extLst>
          </p:cNvPr>
          <p:cNvSpPr txBox="1"/>
          <p:nvPr/>
        </p:nvSpPr>
        <p:spPr>
          <a:xfrm>
            <a:off x="6294654" y="2659442"/>
            <a:ext cx="2244436" cy="646331"/>
          </a:xfrm>
          <a:prstGeom prst="rect">
            <a:avLst/>
          </a:prstGeom>
          <a:noFill/>
        </p:spPr>
        <p:txBody>
          <a:bodyPr wrap="square" rtlCol="0">
            <a:spAutoFit/>
          </a:bodyPr>
          <a:lstStyle/>
          <a:p>
            <a:pPr algn="ctr"/>
            <a:r>
              <a:rPr lang="en-US"/>
              <a:t>Routine vision coverage</a:t>
            </a:r>
          </a:p>
        </p:txBody>
      </p:sp>
      <p:sp>
        <p:nvSpPr>
          <p:cNvPr id="123" name="TextBox 122">
            <a:extLst>
              <a:ext uri="{FF2B5EF4-FFF2-40B4-BE49-F238E27FC236}">
                <a16:creationId xmlns:a16="http://schemas.microsoft.com/office/drawing/2014/main" id="{9C9D9D40-D375-BCE2-B25E-C3ACE90FA1FB}"/>
              </a:ext>
            </a:extLst>
          </p:cNvPr>
          <p:cNvSpPr txBox="1"/>
          <p:nvPr/>
        </p:nvSpPr>
        <p:spPr>
          <a:xfrm>
            <a:off x="8874370" y="2659442"/>
            <a:ext cx="2244436" cy="646331"/>
          </a:xfrm>
          <a:prstGeom prst="rect">
            <a:avLst/>
          </a:prstGeom>
          <a:noFill/>
        </p:spPr>
        <p:txBody>
          <a:bodyPr wrap="square" rtlCol="0">
            <a:spAutoFit/>
          </a:bodyPr>
          <a:lstStyle/>
          <a:p>
            <a:pPr algn="ctr"/>
            <a:r>
              <a:rPr lang="en-US"/>
              <a:t>Hearing </a:t>
            </a:r>
          </a:p>
          <a:p>
            <a:pPr algn="ctr"/>
            <a:r>
              <a:rPr lang="en-US"/>
              <a:t>coverage</a:t>
            </a:r>
          </a:p>
        </p:txBody>
      </p:sp>
      <p:sp>
        <p:nvSpPr>
          <p:cNvPr id="124" name="TextBox 123">
            <a:extLst>
              <a:ext uri="{FF2B5EF4-FFF2-40B4-BE49-F238E27FC236}">
                <a16:creationId xmlns:a16="http://schemas.microsoft.com/office/drawing/2014/main" id="{A3E8D4AC-A539-FC6A-2747-DC667686E4BD}"/>
              </a:ext>
            </a:extLst>
          </p:cNvPr>
          <p:cNvSpPr txBox="1"/>
          <p:nvPr/>
        </p:nvSpPr>
        <p:spPr>
          <a:xfrm>
            <a:off x="1010178" y="4778635"/>
            <a:ext cx="2244436" cy="646331"/>
          </a:xfrm>
          <a:prstGeom prst="rect">
            <a:avLst/>
          </a:prstGeom>
          <a:noFill/>
        </p:spPr>
        <p:txBody>
          <a:bodyPr wrap="square" rtlCol="0">
            <a:spAutoFit/>
          </a:bodyPr>
          <a:lstStyle/>
          <a:p>
            <a:pPr algn="ctr"/>
            <a:r>
              <a:rPr lang="en-US"/>
              <a:t>Fitness</a:t>
            </a:r>
          </a:p>
          <a:p>
            <a:pPr algn="ctr"/>
            <a:r>
              <a:rPr lang="en-US"/>
              <a:t>benefits</a:t>
            </a:r>
          </a:p>
        </p:txBody>
      </p:sp>
      <p:sp>
        <p:nvSpPr>
          <p:cNvPr id="125" name="TextBox 124">
            <a:extLst>
              <a:ext uri="{FF2B5EF4-FFF2-40B4-BE49-F238E27FC236}">
                <a16:creationId xmlns:a16="http://schemas.microsoft.com/office/drawing/2014/main" id="{292F6B9C-E474-4B28-7B87-132904CE6142}"/>
              </a:ext>
            </a:extLst>
          </p:cNvPr>
          <p:cNvSpPr txBox="1"/>
          <p:nvPr/>
        </p:nvSpPr>
        <p:spPr>
          <a:xfrm>
            <a:off x="3613338" y="4778635"/>
            <a:ext cx="2244436" cy="646331"/>
          </a:xfrm>
          <a:prstGeom prst="rect">
            <a:avLst/>
          </a:prstGeom>
          <a:noFill/>
        </p:spPr>
        <p:txBody>
          <a:bodyPr wrap="square" rtlCol="0">
            <a:spAutoFit/>
          </a:bodyPr>
          <a:lstStyle/>
          <a:p>
            <a:pPr algn="ctr"/>
            <a:r>
              <a:rPr lang="en-US"/>
              <a:t>Part B </a:t>
            </a:r>
          </a:p>
          <a:p>
            <a:pPr algn="ctr"/>
            <a:r>
              <a:rPr lang="en-US"/>
              <a:t>giveback</a:t>
            </a:r>
          </a:p>
        </p:txBody>
      </p:sp>
      <p:sp>
        <p:nvSpPr>
          <p:cNvPr id="126" name="TextBox 125">
            <a:extLst>
              <a:ext uri="{FF2B5EF4-FFF2-40B4-BE49-F238E27FC236}">
                <a16:creationId xmlns:a16="http://schemas.microsoft.com/office/drawing/2014/main" id="{4C476450-CB00-B1F3-F601-431808BAF0DA}"/>
              </a:ext>
            </a:extLst>
          </p:cNvPr>
          <p:cNvSpPr txBox="1"/>
          <p:nvPr/>
        </p:nvSpPr>
        <p:spPr>
          <a:xfrm>
            <a:off x="6294654" y="4778635"/>
            <a:ext cx="2244436" cy="646331"/>
          </a:xfrm>
          <a:prstGeom prst="rect">
            <a:avLst/>
          </a:prstGeom>
          <a:noFill/>
        </p:spPr>
        <p:txBody>
          <a:bodyPr wrap="square" rtlCol="0">
            <a:spAutoFit/>
          </a:bodyPr>
          <a:lstStyle/>
          <a:p>
            <a:pPr algn="ctr"/>
            <a:r>
              <a:rPr lang="en-US"/>
              <a:t>Over-the-counter </a:t>
            </a:r>
          </a:p>
          <a:p>
            <a:pPr algn="ctr"/>
            <a:r>
              <a:rPr lang="en-US"/>
              <a:t>(OTC) allowance</a:t>
            </a:r>
          </a:p>
        </p:txBody>
      </p:sp>
      <p:sp>
        <p:nvSpPr>
          <p:cNvPr id="127" name="TextBox 126">
            <a:extLst>
              <a:ext uri="{FF2B5EF4-FFF2-40B4-BE49-F238E27FC236}">
                <a16:creationId xmlns:a16="http://schemas.microsoft.com/office/drawing/2014/main" id="{2903FC31-E641-8BC1-791E-B64AED38A449}"/>
              </a:ext>
            </a:extLst>
          </p:cNvPr>
          <p:cNvSpPr txBox="1"/>
          <p:nvPr/>
        </p:nvSpPr>
        <p:spPr>
          <a:xfrm>
            <a:off x="8874370" y="4778635"/>
            <a:ext cx="2244436" cy="923330"/>
          </a:xfrm>
          <a:prstGeom prst="rect">
            <a:avLst/>
          </a:prstGeom>
          <a:noFill/>
        </p:spPr>
        <p:txBody>
          <a:bodyPr wrap="square" rtlCol="0">
            <a:spAutoFit/>
          </a:bodyPr>
          <a:lstStyle/>
          <a:p>
            <a:pPr algn="ctr"/>
            <a:r>
              <a:rPr lang="en-US"/>
              <a:t>Plan that complements their VA care</a:t>
            </a:r>
          </a:p>
        </p:txBody>
      </p:sp>
      <p:grpSp>
        <p:nvGrpSpPr>
          <p:cNvPr id="128" name="Group 58" title="Shoe icon">
            <a:extLst>
              <a:ext uri="{FF2B5EF4-FFF2-40B4-BE49-F238E27FC236}">
                <a16:creationId xmlns:a16="http://schemas.microsoft.com/office/drawing/2014/main" id="{304C17A5-E90A-E31A-8C8A-1FC678F0AA78}"/>
              </a:ext>
            </a:extLst>
          </p:cNvPr>
          <p:cNvGrpSpPr>
            <a:grpSpLocks noChangeAspect="1"/>
          </p:cNvGrpSpPr>
          <p:nvPr/>
        </p:nvGrpSpPr>
        <p:grpSpPr bwMode="auto">
          <a:xfrm>
            <a:off x="1685109" y="4051541"/>
            <a:ext cx="894574" cy="458923"/>
            <a:chOff x="7352" y="1480"/>
            <a:chExt cx="692" cy="355"/>
          </a:xfrm>
          <a:solidFill>
            <a:schemeClr val="accent1"/>
          </a:solidFill>
        </p:grpSpPr>
        <p:sp>
          <p:nvSpPr>
            <p:cNvPr id="129" name="Freeform 59">
              <a:extLst>
                <a:ext uri="{FF2B5EF4-FFF2-40B4-BE49-F238E27FC236}">
                  <a16:creationId xmlns:a16="http://schemas.microsoft.com/office/drawing/2014/main" id="{9C10212D-3170-6AD9-C72C-A02DEC279567}"/>
                </a:ext>
              </a:extLst>
            </p:cNvPr>
            <p:cNvSpPr>
              <a:spLocks noEditPoints="1"/>
            </p:cNvSpPr>
            <p:nvPr/>
          </p:nvSpPr>
          <p:spPr bwMode="auto">
            <a:xfrm>
              <a:off x="7352" y="1480"/>
              <a:ext cx="692" cy="355"/>
            </a:xfrm>
            <a:custGeom>
              <a:avLst/>
              <a:gdLst>
                <a:gd name="T0" fmla="*/ 106 w 233"/>
                <a:gd name="T1" fmla="*/ 114 h 119"/>
                <a:gd name="T2" fmla="*/ 0 w 233"/>
                <a:gd name="T3" fmla="*/ 95 h 119"/>
                <a:gd name="T4" fmla="*/ 12 w 233"/>
                <a:gd name="T5" fmla="*/ 62 h 119"/>
                <a:gd name="T6" fmla="*/ 12 w 233"/>
                <a:gd name="T7" fmla="*/ 25 h 119"/>
                <a:gd name="T8" fmla="*/ 31 w 233"/>
                <a:gd name="T9" fmla="*/ 21 h 119"/>
                <a:gd name="T10" fmla="*/ 39 w 233"/>
                <a:gd name="T11" fmla="*/ 30 h 119"/>
                <a:gd name="T12" fmla="*/ 81 w 233"/>
                <a:gd name="T13" fmla="*/ 28 h 119"/>
                <a:gd name="T14" fmla="*/ 70 w 233"/>
                <a:gd name="T15" fmla="*/ 6 h 119"/>
                <a:gd name="T16" fmla="*/ 85 w 233"/>
                <a:gd name="T17" fmla="*/ 6 h 119"/>
                <a:gd name="T18" fmla="*/ 148 w 233"/>
                <a:gd name="T19" fmla="*/ 50 h 119"/>
                <a:gd name="T20" fmla="*/ 228 w 233"/>
                <a:gd name="T21" fmla="*/ 77 h 119"/>
                <a:gd name="T22" fmla="*/ 177 w 233"/>
                <a:gd name="T23" fmla="*/ 115 h 119"/>
                <a:gd name="T24" fmla="*/ 107 w 233"/>
                <a:gd name="T25" fmla="*/ 107 h 119"/>
                <a:gd name="T26" fmla="*/ 176 w 233"/>
                <a:gd name="T27" fmla="*/ 108 h 119"/>
                <a:gd name="T28" fmla="*/ 222 w 233"/>
                <a:gd name="T29" fmla="*/ 80 h 119"/>
                <a:gd name="T30" fmla="*/ 200 w 233"/>
                <a:gd name="T31" fmla="*/ 76 h 119"/>
                <a:gd name="T32" fmla="*/ 121 w 233"/>
                <a:gd name="T33" fmla="*/ 41 h 119"/>
                <a:gd name="T34" fmla="*/ 76 w 233"/>
                <a:gd name="T35" fmla="*/ 8 h 119"/>
                <a:gd name="T36" fmla="*/ 87 w 233"/>
                <a:gd name="T37" fmla="*/ 30 h 119"/>
                <a:gd name="T38" fmla="*/ 34 w 233"/>
                <a:gd name="T39" fmla="*/ 34 h 119"/>
                <a:gd name="T40" fmla="*/ 19 w 233"/>
                <a:gd name="T41" fmla="*/ 28 h 119"/>
                <a:gd name="T42" fmla="*/ 18 w 233"/>
                <a:gd name="T43" fmla="*/ 65 h 119"/>
                <a:gd name="T44" fmla="*/ 14 w 233"/>
                <a:gd name="T45" fmla="*/ 82 h 119"/>
                <a:gd name="T46" fmla="*/ 8 w 233"/>
                <a:gd name="T47" fmla="*/ 98 h 119"/>
                <a:gd name="T48" fmla="*/ 107 w 233"/>
                <a:gd name="T49" fmla="*/ 107 h 119"/>
                <a:gd name="T50" fmla="*/ 222 w 233"/>
                <a:gd name="T51" fmla="*/ 79 h 119"/>
                <a:gd name="T52" fmla="*/ 222 w 233"/>
                <a:gd name="T53" fmla="*/ 79 h 119"/>
                <a:gd name="T54" fmla="*/ 222 w 233"/>
                <a:gd name="T55" fmla="*/ 79 h 119"/>
                <a:gd name="T56" fmla="*/ 222 w 233"/>
                <a:gd name="T57" fmla="*/ 79 h 119"/>
                <a:gd name="T58" fmla="*/ 222 w 233"/>
                <a:gd name="T59" fmla="*/ 79 h 119"/>
                <a:gd name="T60" fmla="*/ 222 w 233"/>
                <a:gd name="T61" fmla="*/ 79 h 119"/>
                <a:gd name="T62" fmla="*/ 222 w 233"/>
                <a:gd name="T63" fmla="*/ 79 h 119"/>
                <a:gd name="T64" fmla="*/ 222 w 233"/>
                <a:gd name="T65" fmla="*/ 7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3" h="119">
                  <a:moveTo>
                    <a:pt x="135" y="119"/>
                  </a:moveTo>
                  <a:cubicBezTo>
                    <a:pt x="117" y="119"/>
                    <a:pt x="109" y="116"/>
                    <a:pt x="106" y="114"/>
                  </a:cubicBezTo>
                  <a:cubicBezTo>
                    <a:pt x="51" y="117"/>
                    <a:pt x="15" y="114"/>
                    <a:pt x="3" y="103"/>
                  </a:cubicBezTo>
                  <a:cubicBezTo>
                    <a:pt x="0" y="100"/>
                    <a:pt x="0" y="97"/>
                    <a:pt x="0" y="95"/>
                  </a:cubicBezTo>
                  <a:cubicBezTo>
                    <a:pt x="0" y="85"/>
                    <a:pt x="6" y="80"/>
                    <a:pt x="9" y="77"/>
                  </a:cubicBezTo>
                  <a:cubicBezTo>
                    <a:pt x="8" y="71"/>
                    <a:pt x="10" y="67"/>
                    <a:pt x="12" y="62"/>
                  </a:cubicBezTo>
                  <a:cubicBezTo>
                    <a:pt x="13" y="58"/>
                    <a:pt x="15" y="54"/>
                    <a:pt x="14" y="48"/>
                  </a:cubicBezTo>
                  <a:cubicBezTo>
                    <a:pt x="13" y="38"/>
                    <a:pt x="12" y="30"/>
                    <a:pt x="12" y="25"/>
                  </a:cubicBezTo>
                  <a:cubicBezTo>
                    <a:pt x="12" y="23"/>
                    <a:pt x="13" y="22"/>
                    <a:pt x="15" y="21"/>
                  </a:cubicBezTo>
                  <a:cubicBezTo>
                    <a:pt x="31" y="21"/>
                    <a:pt x="31" y="21"/>
                    <a:pt x="31" y="21"/>
                  </a:cubicBezTo>
                  <a:cubicBezTo>
                    <a:pt x="32" y="21"/>
                    <a:pt x="33" y="21"/>
                    <a:pt x="33" y="22"/>
                  </a:cubicBezTo>
                  <a:cubicBezTo>
                    <a:pt x="36" y="25"/>
                    <a:pt x="38" y="28"/>
                    <a:pt x="39" y="30"/>
                  </a:cubicBezTo>
                  <a:cubicBezTo>
                    <a:pt x="43" y="35"/>
                    <a:pt x="44" y="36"/>
                    <a:pt x="61" y="33"/>
                  </a:cubicBezTo>
                  <a:cubicBezTo>
                    <a:pt x="78" y="31"/>
                    <a:pt x="80" y="29"/>
                    <a:pt x="81" y="28"/>
                  </a:cubicBezTo>
                  <a:cubicBezTo>
                    <a:pt x="81" y="28"/>
                    <a:pt x="81" y="26"/>
                    <a:pt x="75" y="20"/>
                  </a:cubicBezTo>
                  <a:cubicBezTo>
                    <a:pt x="70" y="15"/>
                    <a:pt x="68" y="10"/>
                    <a:pt x="70" y="6"/>
                  </a:cubicBezTo>
                  <a:cubicBezTo>
                    <a:pt x="70" y="3"/>
                    <a:pt x="72" y="2"/>
                    <a:pt x="74" y="1"/>
                  </a:cubicBezTo>
                  <a:cubicBezTo>
                    <a:pt x="78" y="0"/>
                    <a:pt x="82" y="2"/>
                    <a:pt x="85" y="6"/>
                  </a:cubicBezTo>
                  <a:cubicBezTo>
                    <a:pt x="101" y="23"/>
                    <a:pt x="113" y="29"/>
                    <a:pt x="124" y="35"/>
                  </a:cubicBezTo>
                  <a:cubicBezTo>
                    <a:pt x="132" y="39"/>
                    <a:pt x="140" y="43"/>
                    <a:pt x="148" y="50"/>
                  </a:cubicBezTo>
                  <a:cubicBezTo>
                    <a:pt x="169" y="67"/>
                    <a:pt x="178" y="71"/>
                    <a:pt x="200" y="70"/>
                  </a:cubicBezTo>
                  <a:cubicBezTo>
                    <a:pt x="222" y="68"/>
                    <a:pt x="227" y="74"/>
                    <a:pt x="228" y="77"/>
                  </a:cubicBezTo>
                  <a:cubicBezTo>
                    <a:pt x="233" y="83"/>
                    <a:pt x="232" y="88"/>
                    <a:pt x="231" y="92"/>
                  </a:cubicBezTo>
                  <a:cubicBezTo>
                    <a:pt x="227" y="102"/>
                    <a:pt x="209" y="110"/>
                    <a:pt x="177" y="115"/>
                  </a:cubicBezTo>
                  <a:cubicBezTo>
                    <a:pt x="159" y="118"/>
                    <a:pt x="145" y="119"/>
                    <a:pt x="135" y="119"/>
                  </a:cubicBezTo>
                  <a:close/>
                  <a:moveTo>
                    <a:pt x="107" y="107"/>
                  </a:moveTo>
                  <a:cubicBezTo>
                    <a:pt x="108" y="107"/>
                    <a:pt x="108" y="107"/>
                    <a:pt x="109" y="108"/>
                  </a:cubicBezTo>
                  <a:cubicBezTo>
                    <a:pt x="109" y="108"/>
                    <a:pt x="121" y="117"/>
                    <a:pt x="176" y="108"/>
                  </a:cubicBezTo>
                  <a:cubicBezTo>
                    <a:pt x="214" y="102"/>
                    <a:pt x="223" y="94"/>
                    <a:pt x="224" y="89"/>
                  </a:cubicBezTo>
                  <a:cubicBezTo>
                    <a:pt x="225" y="87"/>
                    <a:pt x="225" y="84"/>
                    <a:pt x="222" y="80"/>
                  </a:cubicBezTo>
                  <a:cubicBezTo>
                    <a:pt x="222" y="80"/>
                    <a:pt x="222" y="80"/>
                    <a:pt x="222" y="79"/>
                  </a:cubicBezTo>
                  <a:cubicBezTo>
                    <a:pt x="221" y="79"/>
                    <a:pt x="218" y="75"/>
                    <a:pt x="200" y="76"/>
                  </a:cubicBezTo>
                  <a:cubicBezTo>
                    <a:pt x="175" y="78"/>
                    <a:pt x="164" y="72"/>
                    <a:pt x="144" y="55"/>
                  </a:cubicBezTo>
                  <a:cubicBezTo>
                    <a:pt x="136" y="49"/>
                    <a:pt x="129" y="45"/>
                    <a:pt x="121" y="41"/>
                  </a:cubicBezTo>
                  <a:cubicBezTo>
                    <a:pt x="109" y="35"/>
                    <a:pt x="97" y="29"/>
                    <a:pt x="80" y="11"/>
                  </a:cubicBezTo>
                  <a:cubicBezTo>
                    <a:pt x="78" y="8"/>
                    <a:pt x="76" y="8"/>
                    <a:pt x="76" y="8"/>
                  </a:cubicBezTo>
                  <a:cubicBezTo>
                    <a:pt x="76" y="8"/>
                    <a:pt x="76" y="11"/>
                    <a:pt x="80" y="16"/>
                  </a:cubicBezTo>
                  <a:cubicBezTo>
                    <a:pt x="85" y="20"/>
                    <a:pt x="89" y="25"/>
                    <a:pt x="87" y="30"/>
                  </a:cubicBezTo>
                  <a:cubicBezTo>
                    <a:pt x="85" y="35"/>
                    <a:pt x="79" y="38"/>
                    <a:pt x="62" y="40"/>
                  </a:cubicBezTo>
                  <a:cubicBezTo>
                    <a:pt x="42" y="43"/>
                    <a:pt x="39" y="42"/>
                    <a:pt x="34" y="34"/>
                  </a:cubicBezTo>
                  <a:cubicBezTo>
                    <a:pt x="33" y="32"/>
                    <a:pt x="31" y="30"/>
                    <a:pt x="29" y="27"/>
                  </a:cubicBezTo>
                  <a:cubicBezTo>
                    <a:pt x="19" y="28"/>
                    <a:pt x="19" y="28"/>
                    <a:pt x="19" y="28"/>
                  </a:cubicBezTo>
                  <a:cubicBezTo>
                    <a:pt x="19" y="33"/>
                    <a:pt x="20" y="39"/>
                    <a:pt x="21" y="47"/>
                  </a:cubicBezTo>
                  <a:cubicBezTo>
                    <a:pt x="22" y="55"/>
                    <a:pt x="20" y="60"/>
                    <a:pt x="18" y="65"/>
                  </a:cubicBezTo>
                  <a:cubicBezTo>
                    <a:pt x="16" y="69"/>
                    <a:pt x="15" y="73"/>
                    <a:pt x="16" y="78"/>
                  </a:cubicBezTo>
                  <a:cubicBezTo>
                    <a:pt x="17" y="79"/>
                    <a:pt x="16" y="81"/>
                    <a:pt x="14" y="82"/>
                  </a:cubicBezTo>
                  <a:cubicBezTo>
                    <a:pt x="14" y="82"/>
                    <a:pt x="6" y="86"/>
                    <a:pt x="6" y="95"/>
                  </a:cubicBezTo>
                  <a:cubicBezTo>
                    <a:pt x="6" y="96"/>
                    <a:pt x="6" y="97"/>
                    <a:pt x="8" y="98"/>
                  </a:cubicBezTo>
                  <a:cubicBezTo>
                    <a:pt x="12" y="102"/>
                    <a:pt x="29" y="112"/>
                    <a:pt x="106" y="107"/>
                  </a:cubicBezTo>
                  <a:cubicBezTo>
                    <a:pt x="107" y="107"/>
                    <a:pt x="107" y="107"/>
                    <a:pt x="107" y="107"/>
                  </a:cubicBezTo>
                  <a:close/>
                  <a:moveTo>
                    <a:pt x="222" y="79"/>
                  </a:moveTo>
                  <a:cubicBezTo>
                    <a:pt x="222" y="79"/>
                    <a:pt x="222" y="79"/>
                    <a:pt x="222" y="79"/>
                  </a:cubicBezTo>
                  <a:close/>
                  <a:moveTo>
                    <a:pt x="222" y="79"/>
                  </a:moveTo>
                  <a:cubicBezTo>
                    <a:pt x="222" y="79"/>
                    <a:pt x="222" y="79"/>
                    <a:pt x="222" y="79"/>
                  </a:cubicBezTo>
                  <a:cubicBezTo>
                    <a:pt x="222" y="79"/>
                    <a:pt x="222" y="79"/>
                    <a:pt x="222" y="79"/>
                  </a:cubicBezTo>
                  <a:close/>
                  <a:moveTo>
                    <a:pt x="222" y="79"/>
                  </a:moveTo>
                  <a:cubicBezTo>
                    <a:pt x="222" y="79"/>
                    <a:pt x="222" y="79"/>
                    <a:pt x="222" y="79"/>
                  </a:cubicBezTo>
                  <a:cubicBezTo>
                    <a:pt x="222" y="79"/>
                    <a:pt x="222" y="79"/>
                    <a:pt x="222" y="79"/>
                  </a:cubicBezTo>
                  <a:close/>
                  <a:moveTo>
                    <a:pt x="222" y="79"/>
                  </a:moveTo>
                  <a:cubicBezTo>
                    <a:pt x="222" y="79"/>
                    <a:pt x="222" y="79"/>
                    <a:pt x="222" y="79"/>
                  </a:cubicBezTo>
                  <a:cubicBezTo>
                    <a:pt x="222" y="79"/>
                    <a:pt x="222" y="79"/>
                    <a:pt x="222" y="79"/>
                  </a:cubicBezTo>
                  <a:close/>
                  <a:moveTo>
                    <a:pt x="222" y="79"/>
                  </a:moveTo>
                  <a:cubicBezTo>
                    <a:pt x="222" y="79"/>
                    <a:pt x="222" y="79"/>
                    <a:pt x="222" y="79"/>
                  </a:cubicBezTo>
                  <a:cubicBezTo>
                    <a:pt x="222" y="79"/>
                    <a:pt x="222" y="79"/>
                    <a:pt x="222" y="79"/>
                  </a:cubicBezTo>
                  <a:close/>
                  <a:moveTo>
                    <a:pt x="222" y="79"/>
                  </a:moveTo>
                  <a:cubicBezTo>
                    <a:pt x="222" y="79"/>
                    <a:pt x="222" y="79"/>
                    <a:pt x="222" y="79"/>
                  </a:cubicBezTo>
                  <a:cubicBezTo>
                    <a:pt x="222" y="79"/>
                    <a:pt x="222" y="79"/>
                    <a:pt x="222"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30" name="Freeform 60">
              <a:extLst>
                <a:ext uri="{FF2B5EF4-FFF2-40B4-BE49-F238E27FC236}">
                  <a16:creationId xmlns:a16="http://schemas.microsoft.com/office/drawing/2014/main" id="{00BC7E79-681F-6C66-92C2-4F94BBD55378}"/>
                </a:ext>
              </a:extLst>
            </p:cNvPr>
            <p:cNvSpPr>
              <a:spLocks noEditPoints="1"/>
            </p:cNvSpPr>
            <p:nvPr/>
          </p:nvSpPr>
          <p:spPr bwMode="auto">
            <a:xfrm>
              <a:off x="7379" y="1692"/>
              <a:ext cx="659" cy="86"/>
            </a:xfrm>
            <a:custGeom>
              <a:avLst/>
              <a:gdLst>
                <a:gd name="T0" fmla="*/ 146 w 222"/>
                <a:gd name="T1" fmla="*/ 29 h 29"/>
                <a:gd name="T2" fmla="*/ 55 w 222"/>
                <a:gd name="T3" fmla="*/ 17 h 29"/>
                <a:gd name="T4" fmla="*/ 46 w 222"/>
                <a:gd name="T5" fmla="*/ 15 h 29"/>
                <a:gd name="T6" fmla="*/ 5 w 222"/>
                <a:gd name="T7" fmla="*/ 11 h 29"/>
                <a:gd name="T8" fmla="*/ 1 w 222"/>
                <a:gd name="T9" fmla="*/ 9 h 29"/>
                <a:gd name="T10" fmla="*/ 3 w 222"/>
                <a:gd name="T11" fmla="*/ 5 h 29"/>
                <a:gd name="T12" fmla="*/ 47 w 222"/>
                <a:gd name="T13" fmla="*/ 8 h 29"/>
                <a:gd name="T14" fmla="*/ 57 w 222"/>
                <a:gd name="T15" fmla="*/ 11 h 29"/>
                <a:gd name="T16" fmla="*/ 170 w 222"/>
                <a:gd name="T17" fmla="*/ 22 h 29"/>
                <a:gd name="T18" fmla="*/ 215 w 222"/>
                <a:gd name="T19" fmla="*/ 11 h 29"/>
                <a:gd name="T20" fmla="*/ 217 w 222"/>
                <a:gd name="T21" fmla="*/ 8 h 29"/>
                <a:gd name="T22" fmla="*/ 221 w 222"/>
                <a:gd name="T23" fmla="*/ 10 h 29"/>
                <a:gd name="T24" fmla="*/ 220 w 222"/>
                <a:gd name="T25" fmla="*/ 15 h 29"/>
                <a:gd name="T26" fmla="*/ 171 w 222"/>
                <a:gd name="T27" fmla="*/ 28 h 29"/>
                <a:gd name="T28" fmla="*/ 146 w 222"/>
                <a:gd name="T29" fmla="*/ 29 h 29"/>
                <a:gd name="T30" fmla="*/ 215 w 222"/>
                <a:gd name="T31" fmla="*/ 12 h 29"/>
                <a:gd name="T32" fmla="*/ 215 w 222"/>
                <a:gd name="T33" fmla="*/ 12 h 29"/>
                <a:gd name="T34" fmla="*/ 215 w 222"/>
                <a:gd name="T35" fmla="*/ 12 h 29"/>
                <a:gd name="T36" fmla="*/ 215 w 222"/>
                <a:gd name="T37" fmla="*/ 12 h 29"/>
                <a:gd name="T38" fmla="*/ 215 w 222"/>
                <a:gd name="T39" fmla="*/ 12 h 29"/>
                <a:gd name="T40" fmla="*/ 215 w 222"/>
                <a:gd name="T41"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2" h="29">
                  <a:moveTo>
                    <a:pt x="146" y="29"/>
                  </a:moveTo>
                  <a:cubicBezTo>
                    <a:pt x="108" y="29"/>
                    <a:pt x="78" y="22"/>
                    <a:pt x="55" y="17"/>
                  </a:cubicBezTo>
                  <a:cubicBezTo>
                    <a:pt x="46" y="15"/>
                    <a:pt x="46" y="15"/>
                    <a:pt x="46" y="15"/>
                  </a:cubicBezTo>
                  <a:cubicBezTo>
                    <a:pt x="24" y="10"/>
                    <a:pt x="14" y="7"/>
                    <a:pt x="5" y="11"/>
                  </a:cubicBezTo>
                  <a:cubicBezTo>
                    <a:pt x="4" y="12"/>
                    <a:pt x="2" y="11"/>
                    <a:pt x="1" y="9"/>
                  </a:cubicBezTo>
                  <a:cubicBezTo>
                    <a:pt x="0" y="8"/>
                    <a:pt x="1" y="6"/>
                    <a:pt x="3" y="5"/>
                  </a:cubicBezTo>
                  <a:cubicBezTo>
                    <a:pt x="13" y="0"/>
                    <a:pt x="24" y="3"/>
                    <a:pt x="47" y="8"/>
                  </a:cubicBezTo>
                  <a:cubicBezTo>
                    <a:pt x="57" y="11"/>
                    <a:pt x="57" y="11"/>
                    <a:pt x="57" y="11"/>
                  </a:cubicBezTo>
                  <a:cubicBezTo>
                    <a:pt x="84" y="17"/>
                    <a:pt x="121" y="25"/>
                    <a:pt x="170" y="22"/>
                  </a:cubicBezTo>
                  <a:cubicBezTo>
                    <a:pt x="209" y="19"/>
                    <a:pt x="214" y="12"/>
                    <a:pt x="215" y="11"/>
                  </a:cubicBezTo>
                  <a:cubicBezTo>
                    <a:pt x="215" y="10"/>
                    <a:pt x="216" y="8"/>
                    <a:pt x="217" y="8"/>
                  </a:cubicBezTo>
                  <a:cubicBezTo>
                    <a:pt x="219" y="7"/>
                    <a:pt x="221" y="8"/>
                    <a:pt x="221" y="10"/>
                  </a:cubicBezTo>
                  <a:cubicBezTo>
                    <a:pt x="222" y="11"/>
                    <a:pt x="222" y="13"/>
                    <a:pt x="220" y="15"/>
                  </a:cubicBezTo>
                  <a:cubicBezTo>
                    <a:pt x="216" y="22"/>
                    <a:pt x="199" y="26"/>
                    <a:pt x="171" y="28"/>
                  </a:cubicBezTo>
                  <a:cubicBezTo>
                    <a:pt x="162" y="29"/>
                    <a:pt x="154" y="29"/>
                    <a:pt x="146" y="29"/>
                  </a:cubicBezTo>
                  <a:close/>
                  <a:moveTo>
                    <a:pt x="215" y="12"/>
                  </a:moveTo>
                  <a:cubicBezTo>
                    <a:pt x="215" y="12"/>
                    <a:pt x="215" y="12"/>
                    <a:pt x="215" y="12"/>
                  </a:cubicBezTo>
                  <a:cubicBezTo>
                    <a:pt x="215" y="12"/>
                    <a:pt x="215" y="12"/>
                    <a:pt x="215" y="12"/>
                  </a:cubicBezTo>
                  <a:close/>
                  <a:moveTo>
                    <a:pt x="215" y="12"/>
                  </a:moveTo>
                  <a:cubicBezTo>
                    <a:pt x="215" y="12"/>
                    <a:pt x="215" y="12"/>
                    <a:pt x="215" y="12"/>
                  </a:cubicBezTo>
                  <a:cubicBezTo>
                    <a:pt x="215" y="12"/>
                    <a:pt x="215" y="12"/>
                    <a:pt x="21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31" name="Freeform 61">
              <a:extLst>
                <a:ext uri="{FF2B5EF4-FFF2-40B4-BE49-F238E27FC236}">
                  <a16:creationId xmlns:a16="http://schemas.microsoft.com/office/drawing/2014/main" id="{20D4D291-1652-C6B2-DBB0-5CB4379C4B98}"/>
                </a:ext>
              </a:extLst>
            </p:cNvPr>
            <p:cNvSpPr>
              <a:spLocks/>
            </p:cNvSpPr>
            <p:nvPr/>
          </p:nvSpPr>
          <p:spPr bwMode="auto">
            <a:xfrm>
              <a:off x="7661" y="1581"/>
              <a:ext cx="65" cy="48"/>
            </a:xfrm>
            <a:custGeom>
              <a:avLst/>
              <a:gdLst>
                <a:gd name="T0" fmla="*/ 4 w 22"/>
                <a:gd name="T1" fmla="*/ 16 h 16"/>
                <a:gd name="T2" fmla="*/ 0 w 22"/>
                <a:gd name="T3" fmla="*/ 14 h 16"/>
                <a:gd name="T4" fmla="*/ 3 w 22"/>
                <a:gd name="T5" fmla="*/ 10 h 16"/>
                <a:gd name="T6" fmla="*/ 15 w 22"/>
                <a:gd name="T7" fmla="*/ 2 h 16"/>
                <a:gd name="T8" fmla="*/ 20 w 22"/>
                <a:gd name="T9" fmla="*/ 1 h 16"/>
                <a:gd name="T10" fmla="*/ 21 w 22"/>
                <a:gd name="T11" fmla="*/ 5 h 16"/>
                <a:gd name="T12" fmla="*/ 4 w 22"/>
                <a:gd name="T13" fmla="*/ 16 h 16"/>
                <a:gd name="T14" fmla="*/ 4 w 2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4" y="16"/>
                  </a:moveTo>
                  <a:cubicBezTo>
                    <a:pt x="2" y="16"/>
                    <a:pt x="1" y="15"/>
                    <a:pt x="0" y="14"/>
                  </a:cubicBezTo>
                  <a:cubicBezTo>
                    <a:pt x="0" y="12"/>
                    <a:pt x="1" y="10"/>
                    <a:pt x="3" y="10"/>
                  </a:cubicBezTo>
                  <a:cubicBezTo>
                    <a:pt x="10" y="8"/>
                    <a:pt x="15" y="2"/>
                    <a:pt x="15" y="2"/>
                  </a:cubicBezTo>
                  <a:cubicBezTo>
                    <a:pt x="16" y="0"/>
                    <a:pt x="18" y="0"/>
                    <a:pt x="20" y="1"/>
                  </a:cubicBezTo>
                  <a:cubicBezTo>
                    <a:pt x="21" y="2"/>
                    <a:pt x="22" y="4"/>
                    <a:pt x="21" y="5"/>
                  </a:cubicBezTo>
                  <a:cubicBezTo>
                    <a:pt x="20" y="6"/>
                    <a:pt x="15" y="15"/>
                    <a:pt x="4" y="16"/>
                  </a:cubicBezTo>
                  <a:cubicBezTo>
                    <a:pt x="4" y="16"/>
                    <a:pt x="4" y="16"/>
                    <a:pt x="4"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32" name="Freeform 62">
              <a:extLst>
                <a:ext uri="{FF2B5EF4-FFF2-40B4-BE49-F238E27FC236}">
                  <a16:creationId xmlns:a16="http://schemas.microsoft.com/office/drawing/2014/main" id="{73E178C9-E1C2-5097-92ED-1004B109CFE2}"/>
                </a:ext>
              </a:extLst>
            </p:cNvPr>
            <p:cNvSpPr>
              <a:spLocks/>
            </p:cNvSpPr>
            <p:nvPr/>
          </p:nvSpPr>
          <p:spPr bwMode="auto">
            <a:xfrm>
              <a:off x="7708" y="1608"/>
              <a:ext cx="66" cy="51"/>
            </a:xfrm>
            <a:custGeom>
              <a:avLst/>
              <a:gdLst>
                <a:gd name="T0" fmla="*/ 4 w 22"/>
                <a:gd name="T1" fmla="*/ 17 h 17"/>
                <a:gd name="T2" fmla="*/ 1 w 22"/>
                <a:gd name="T3" fmla="*/ 14 h 17"/>
                <a:gd name="T4" fmla="*/ 3 w 22"/>
                <a:gd name="T5" fmla="*/ 10 h 17"/>
                <a:gd name="T6" fmla="*/ 15 w 22"/>
                <a:gd name="T7" fmla="*/ 2 h 17"/>
                <a:gd name="T8" fmla="*/ 20 w 22"/>
                <a:gd name="T9" fmla="*/ 1 h 17"/>
                <a:gd name="T10" fmla="*/ 21 w 22"/>
                <a:gd name="T11" fmla="*/ 6 h 17"/>
                <a:gd name="T12" fmla="*/ 5 w 22"/>
                <a:gd name="T13" fmla="*/ 17 h 17"/>
                <a:gd name="T14" fmla="*/ 4 w 22"/>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7">
                  <a:moveTo>
                    <a:pt x="4" y="17"/>
                  </a:moveTo>
                  <a:cubicBezTo>
                    <a:pt x="2" y="17"/>
                    <a:pt x="1" y="16"/>
                    <a:pt x="1" y="14"/>
                  </a:cubicBezTo>
                  <a:cubicBezTo>
                    <a:pt x="0" y="12"/>
                    <a:pt x="2" y="11"/>
                    <a:pt x="3" y="10"/>
                  </a:cubicBezTo>
                  <a:cubicBezTo>
                    <a:pt x="11" y="9"/>
                    <a:pt x="15" y="2"/>
                    <a:pt x="15" y="2"/>
                  </a:cubicBezTo>
                  <a:cubicBezTo>
                    <a:pt x="16" y="1"/>
                    <a:pt x="18" y="0"/>
                    <a:pt x="20" y="1"/>
                  </a:cubicBezTo>
                  <a:cubicBezTo>
                    <a:pt x="22" y="2"/>
                    <a:pt x="22" y="4"/>
                    <a:pt x="21" y="6"/>
                  </a:cubicBezTo>
                  <a:cubicBezTo>
                    <a:pt x="21" y="6"/>
                    <a:pt x="15" y="15"/>
                    <a:pt x="5" y="17"/>
                  </a:cubicBezTo>
                  <a:cubicBezTo>
                    <a:pt x="4" y="17"/>
                    <a:pt x="4" y="17"/>
                    <a:pt x="4"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33" name="Freeform 63">
              <a:extLst>
                <a:ext uri="{FF2B5EF4-FFF2-40B4-BE49-F238E27FC236}">
                  <a16:creationId xmlns:a16="http://schemas.microsoft.com/office/drawing/2014/main" id="{DA156A88-A2CF-7B50-6DEC-2620D64445B8}"/>
                </a:ext>
              </a:extLst>
            </p:cNvPr>
            <p:cNvSpPr>
              <a:spLocks/>
            </p:cNvSpPr>
            <p:nvPr/>
          </p:nvSpPr>
          <p:spPr bwMode="auto">
            <a:xfrm>
              <a:off x="7753" y="1644"/>
              <a:ext cx="62" cy="48"/>
            </a:xfrm>
            <a:custGeom>
              <a:avLst/>
              <a:gdLst>
                <a:gd name="T0" fmla="*/ 3 w 21"/>
                <a:gd name="T1" fmla="*/ 16 h 16"/>
                <a:gd name="T2" fmla="*/ 0 w 21"/>
                <a:gd name="T3" fmla="*/ 14 h 16"/>
                <a:gd name="T4" fmla="*/ 3 w 21"/>
                <a:gd name="T5" fmla="*/ 10 h 16"/>
                <a:gd name="T6" fmla="*/ 15 w 21"/>
                <a:gd name="T7" fmla="*/ 2 h 16"/>
                <a:gd name="T8" fmla="*/ 19 w 21"/>
                <a:gd name="T9" fmla="*/ 1 h 16"/>
                <a:gd name="T10" fmla="*/ 20 w 21"/>
                <a:gd name="T11" fmla="*/ 5 h 16"/>
                <a:gd name="T12" fmla="*/ 4 w 21"/>
                <a:gd name="T13" fmla="*/ 16 h 16"/>
                <a:gd name="T14" fmla="*/ 3 w 21"/>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6">
                  <a:moveTo>
                    <a:pt x="3" y="16"/>
                  </a:moveTo>
                  <a:cubicBezTo>
                    <a:pt x="2" y="16"/>
                    <a:pt x="0" y="15"/>
                    <a:pt x="0" y="14"/>
                  </a:cubicBezTo>
                  <a:cubicBezTo>
                    <a:pt x="0" y="12"/>
                    <a:pt x="1" y="10"/>
                    <a:pt x="3" y="10"/>
                  </a:cubicBezTo>
                  <a:cubicBezTo>
                    <a:pt x="10" y="8"/>
                    <a:pt x="14" y="2"/>
                    <a:pt x="15" y="2"/>
                  </a:cubicBezTo>
                  <a:cubicBezTo>
                    <a:pt x="16" y="0"/>
                    <a:pt x="18" y="0"/>
                    <a:pt x="19" y="1"/>
                  </a:cubicBezTo>
                  <a:cubicBezTo>
                    <a:pt x="21" y="2"/>
                    <a:pt x="21" y="4"/>
                    <a:pt x="20" y="5"/>
                  </a:cubicBezTo>
                  <a:cubicBezTo>
                    <a:pt x="20" y="6"/>
                    <a:pt x="14" y="14"/>
                    <a:pt x="4" y="16"/>
                  </a:cubicBezTo>
                  <a:cubicBezTo>
                    <a:pt x="4" y="16"/>
                    <a:pt x="3" y="16"/>
                    <a:pt x="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134" name="Group 375" title="Cash icon">
            <a:extLst>
              <a:ext uri="{FF2B5EF4-FFF2-40B4-BE49-F238E27FC236}">
                <a16:creationId xmlns:a16="http://schemas.microsoft.com/office/drawing/2014/main" id="{405DD717-5381-6077-00D7-1288491B3DB8}"/>
              </a:ext>
            </a:extLst>
          </p:cNvPr>
          <p:cNvGrpSpPr>
            <a:grpSpLocks noChangeAspect="1"/>
          </p:cNvGrpSpPr>
          <p:nvPr/>
        </p:nvGrpSpPr>
        <p:grpSpPr bwMode="auto">
          <a:xfrm>
            <a:off x="7012891" y="3993368"/>
            <a:ext cx="807962" cy="575268"/>
            <a:chOff x="1676" y="4599"/>
            <a:chExt cx="625" cy="445"/>
          </a:xfrm>
          <a:solidFill>
            <a:schemeClr val="accent1"/>
          </a:solidFill>
        </p:grpSpPr>
        <p:sp>
          <p:nvSpPr>
            <p:cNvPr id="135" name="Freeform 376">
              <a:extLst>
                <a:ext uri="{FF2B5EF4-FFF2-40B4-BE49-F238E27FC236}">
                  <a16:creationId xmlns:a16="http://schemas.microsoft.com/office/drawing/2014/main" id="{845D183E-88B5-4AB4-42BA-2F4088C17BAC}"/>
                </a:ext>
              </a:extLst>
            </p:cNvPr>
            <p:cNvSpPr>
              <a:spLocks noEditPoints="1"/>
            </p:cNvSpPr>
            <p:nvPr/>
          </p:nvSpPr>
          <p:spPr bwMode="auto">
            <a:xfrm>
              <a:off x="1676" y="4682"/>
              <a:ext cx="625" cy="362"/>
            </a:xfrm>
            <a:custGeom>
              <a:avLst/>
              <a:gdLst>
                <a:gd name="T0" fmla="*/ 207 w 211"/>
                <a:gd name="T1" fmla="*/ 122 h 122"/>
                <a:gd name="T2" fmla="*/ 3 w 211"/>
                <a:gd name="T3" fmla="*/ 122 h 122"/>
                <a:gd name="T4" fmla="*/ 0 w 211"/>
                <a:gd name="T5" fmla="*/ 119 h 122"/>
                <a:gd name="T6" fmla="*/ 0 w 211"/>
                <a:gd name="T7" fmla="*/ 3 h 122"/>
                <a:gd name="T8" fmla="*/ 3 w 211"/>
                <a:gd name="T9" fmla="*/ 0 h 122"/>
                <a:gd name="T10" fmla="*/ 186 w 211"/>
                <a:gd name="T11" fmla="*/ 0 h 122"/>
                <a:gd name="T12" fmla="*/ 211 w 211"/>
                <a:gd name="T13" fmla="*/ 24 h 122"/>
                <a:gd name="T14" fmla="*/ 211 w 211"/>
                <a:gd name="T15" fmla="*/ 119 h 122"/>
                <a:gd name="T16" fmla="*/ 207 w 211"/>
                <a:gd name="T17" fmla="*/ 122 h 122"/>
                <a:gd name="T18" fmla="*/ 7 w 211"/>
                <a:gd name="T19" fmla="*/ 115 h 122"/>
                <a:gd name="T20" fmla="*/ 204 w 211"/>
                <a:gd name="T21" fmla="*/ 115 h 122"/>
                <a:gd name="T22" fmla="*/ 204 w 211"/>
                <a:gd name="T23" fmla="*/ 24 h 122"/>
                <a:gd name="T24" fmla="*/ 186 w 211"/>
                <a:gd name="T25" fmla="*/ 6 h 122"/>
                <a:gd name="T26" fmla="*/ 7 w 211"/>
                <a:gd name="T27" fmla="*/ 6 h 122"/>
                <a:gd name="T28" fmla="*/ 7 w 211"/>
                <a:gd name="T29" fmla="*/ 115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1" h="122">
                  <a:moveTo>
                    <a:pt x="207" y="122"/>
                  </a:moveTo>
                  <a:cubicBezTo>
                    <a:pt x="3" y="122"/>
                    <a:pt x="3" y="122"/>
                    <a:pt x="3" y="122"/>
                  </a:cubicBezTo>
                  <a:cubicBezTo>
                    <a:pt x="1" y="122"/>
                    <a:pt x="0" y="121"/>
                    <a:pt x="0" y="119"/>
                  </a:cubicBezTo>
                  <a:cubicBezTo>
                    <a:pt x="0" y="3"/>
                    <a:pt x="0" y="3"/>
                    <a:pt x="0" y="3"/>
                  </a:cubicBezTo>
                  <a:cubicBezTo>
                    <a:pt x="0" y="1"/>
                    <a:pt x="1" y="0"/>
                    <a:pt x="3" y="0"/>
                  </a:cubicBezTo>
                  <a:cubicBezTo>
                    <a:pt x="186" y="0"/>
                    <a:pt x="186" y="0"/>
                    <a:pt x="186" y="0"/>
                  </a:cubicBezTo>
                  <a:cubicBezTo>
                    <a:pt x="200" y="0"/>
                    <a:pt x="211" y="11"/>
                    <a:pt x="211" y="24"/>
                  </a:cubicBezTo>
                  <a:cubicBezTo>
                    <a:pt x="211" y="119"/>
                    <a:pt x="211" y="119"/>
                    <a:pt x="211" y="119"/>
                  </a:cubicBezTo>
                  <a:cubicBezTo>
                    <a:pt x="211" y="121"/>
                    <a:pt x="209" y="122"/>
                    <a:pt x="207" y="122"/>
                  </a:cubicBezTo>
                  <a:close/>
                  <a:moveTo>
                    <a:pt x="7" y="115"/>
                  </a:moveTo>
                  <a:cubicBezTo>
                    <a:pt x="204" y="115"/>
                    <a:pt x="204" y="115"/>
                    <a:pt x="204" y="115"/>
                  </a:cubicBezTo>
                  <a:cubicBezTo>
                    <a:pt x="204" y="24"/>
                    <a:pt x="204" y="24"/>
                    <a:pt x="204" y="24"/>
                  </a:cubicBezTo>
                  <a:cubicBezTo>
                    <a:pt x="204" y="14"/>
                    <a:pt x="196" y="6"/>
                    <a:pt x="186" y="6"/>
                  </a:cubicBezTo>
                  <a:cubicBezTo>
                    <a:pt x="7" y="6"/>
                    <a:pt x="7" y="6"/>
                    <a:pt x="7" y="6"/>
                  </a:cubicBezTo>
                  <a:lnTo>
                    <a:pt x="7"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36" name="Freeform 377">
              <a:extLst>
                <a:ext uri="{FF2B5EF4-FFF2-40B4-BE49-F238E27FC236}">
                  <a16:creationId xmlns:a16="http://schemas.microsoft.com/office/drawing/2014/main" id="{3C73D9D0-D8FD-3540-BEF5-253D8163CB7A}"/>
                </a:ext>
              </a:extLst>
            </p:cNvPr>
            <p:cNvSpPr>
              <a:spLocks/>
            </p:cNvSpPr>
            <p:nvPr/>
          </p:nvSpPr>
          <p:spPr bwMode="auto">
            <a:xfrm>
              <a:off x="1714" y="4641"/>
              <a:ext cx="545" cy="20"/>
            </a:xfrm>
            <a:custGeom>
              <a:avLst/>
              <a:gdLst>
                <a:gd name="T0" fmla="*/ 181 w 184"/>
                <a:gd name="T1" fmla="*/ 7 h 7"/>
                <a:gd name="T2" fmla="*/ 4 w 184"/>
                <a:gd name="T3" fmla="*/ 7 h 7"/>
                <a:gd name="T4" fmla="*/ 0 w 184"/>
                <a:gd name="T5" fmla="*/ 3 h 7"/>
                <a:gd name="T6" fmla="*/ 4 w 184"/>
                <a:gd name="T7" fmla="*/ 0 h 7"/>
                <a:gd name="T8" fmla="*/ 181 w 184"/>
                <a:gd name="T9" fmla="*/ 0 h 7"/>
                <a:gd name="T10" fmla="*/ 184 w 184"/>
                <a:gd name="T11" fmla="*/ 3 h 7"/>
                <a:gd name="T12" fmla="*/ 181 w 184"/>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184" h="7">
                  <a:moveTo>
                    <a:pt x="181" y="7"/>
                  </a:moveTo>
                  <a:cubicBezTo>
                    <a:pt x="4" y="7"/>
                    <a:pt x="4" y="7"/>
                    <a:pt x="4" y="7"/>
                  </a:cubicBezTo>
                  <a:cubicBezTo>
                    <a:pt x="2" y="7"/>
                    <a:pt x="0" y="5"/>
                    <a:pt x="0" y="3"/>
                  </a:cubicBezTo>
                  <a:cubicBezTo>
                    <a:pt x="0" y="2"/>
                    <a:pt x="2" y="0"/>
                    <a:pt x="4" y="0"/>
                  </a:cubicBezTo>
                  <a:cubicBezTo>
                    <a:pt x="181" y="0"/>
                    <a:pt x="181" y="0"/>
                    <a:pt x="181" y="0"/>
                  </a:cubicBezTo>
                  <a:cubicBezTo>
                    <a:pt x="182" y="0"/>
                    <a:pt x="184" y="2"/>
                    <a:pt x="184" y="3"/>
                  </a:cubicBezTo>
                  <a:cubicBezTo>
                    <a:pt x="184" y="5"/>
                    <a:pt x="182" y="7"/>
                    <a:pt x="18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37" name="Freeform 378">
              <a:extLst>
                <a:ext uri="{FF2B5EF4-FFF2-40B4-BE49-F238E27FC236}">
                  <a16:creationId xmlns:a16="http://schemas.microsoft.com/office/drawing/2014/main" id="{3815B874-C144-802F-90C5-B7715C341B5E}"/>
                </a:ext>
              </a:extLst>
            </p:cNvPr>
            <p:cNvSpPr>
              <a:spLocks/>
            </p:cNvSpPr>
            <p:nvPr/>
          </p:nvSpPr>
          <p:spPr bwMode="auto">
            <a:xfrm>
              <a:off x="1756" y="4599"/>
              <a:ext cx="462" cy="21"/>
            </a:xfrm>
            <a:custGeom>
              <a:avLst/>
              <a:gdLst>
                <a:gd name="T0" fmla="*/ 153 w 156"/>
                <a:gd name="T1" fmla="*/ 7 h 7"/>
                <a:gd name="T2" fmla="*/ 3 w 156"/>
                <a:gd name="T3" fmla="*/ 7 h 7"/>
                <a:gd name="T4" fmla="*/ 0 w 156"/>
                <a:gd name="T5" fmla="*/ 4 h 7"/>
                <a:gd name="T6" fmla="*/ 3 w 156"/>
                <a:gd name="T7" fmla="*/ 0 h 7"/>
                <a:gd name="T8" fmla="*/ 153 w 156"/>
                <a:gd name="T9" fmla="*/ 0 h 7"/>
                <a:gd name="T10" fmla="*/ 156 w 156"/>
                <a:gd name="T11" fmla="*/ 4 h 7"/>
                <a:gd name="T12" fmla="*/ 153 w 156"/>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156" h="7">
                  <a:moveTo>
                    <a:pt x="153" y="7"/>
                  </a:moveTo>
                  <a:cubicBezTo>
                    <a:pt x="3" y="7"/>
                    <a:pt x="3" y="7"/>
                    <a:pt x="3" y="7"/>
                  </a:cubicBezTo>
                  <a:cubicBezTo>
                    <a:pt x="1" y="7"/>
                    <a:pt x="0" y="6"/>
                    <a:pt x="0" y="4"/>
                  </a:cubicBezTo>
                  <a:cubicBezTo>
                    <a:pt x="0" y="2"/>
                    <a:pt x="1" y="0"/>
                    <a:pt x="3" y="0"/>
                  </a:cubicBezTo>
                  <a:cubicBezTo>
                    <a:pt x="153" y="0"/>
                    <a:pt x="153" y="0"/>
                    <a:pt x="153" y="0"/>
                  </a:cubicBezTo>
                  <a:cubicBezTo>
                    <a:pt x="155" y="0"/>
                    <a:pt x="156" y="2"/>
                    <a:pt x="156" y="4"/>
                  </a:cubicBezTo>
                  <a:cubicBezTo>
                    <a:pt x="156" y="6"/>
                    <a:pt x="155" y="7"/>
                    <a:pt x="15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38" name="Freeform 379">
              <a:extLst>
                <a:ext uri="{FF2B5EF4-FFF2-40B4-BE49-F238E27FC236}">
                  <a16:creationId xmlns:a16="http://schemas.microsoft.com/office/drawing/2014/main" id="{00892617-5B86-13DE-CE6B-77BE801DB72A}"/>
                </a:ext>
              </a:extLst>
            </p:cNvPr>
            <p:cNvSpPr>
              <a:spLocks/>
            </p:cNvSpPr>
            <p:nvPr/>
          </p:nvSpPr>
          <p:spPr bwMode="auto">
            <a:xfrm>
              <a:off x="1714" y="4721"/>
              <a:ext cx="101" cy="100"/>
            </a:xfrm>
            <a:custGeom>
              <a:avLst/>
              <a:gdLst>
                <a:gd name="T0" fmla="*/ 4 w 34"/>
                <a:gd name="T1" fmla="*/ 34 h 34"/>
                <a:gd name="T2" fmla="*/ 0 w 34"/>
                <a:gd name="T3" fmla="*/ 31 h 34"/>
                <a:gd name="T4" fmla="*/ 0 w 34"/>
                <a:gd name="T5" fmla="*/ 17 h 34"/>
                <a:gd name="T6" fmla="*/ 4 w 34"/>
                <a:gd name="T7" fmla="*/ 14 h 34"/>
                <a:gd name="T8" fmla="*/ 14 w 34"/>
                <a:gd name="T9" fmla="*/ 4 h 34"/>
                <a:gd name="T10" fmla="*/ 17 w 34"/>
                <a:gd name="T11" fmla="*/ 0 h 34"/>
                <a:gd name="T12" fmla="*/ 31 w 34"/>
                <a:gd name="T13" fmla="*/ 0 h 34"/>
                <a:gd name="T14" fmla="*/ 34 w 34"/>
                <a:gd name="T15" fmla="*/ 4 h 34"/>
                <a:gd name="T16" fmla="*/ 31 w 34"/>
                <a:gd name="T17" fmla="*/ 7 h 34"/>
                <a:gd name="T18" fmla="*/ 20 w 34"/>
                <a:gd name="T19" fmla="*/ 7 h 34"/>
                <a:gd name="T20" fmla="*/ 7 w 34"/>
                <a:gd name="T21" fmla="*/ 20 h 34"/>
                <a:gd name="T22" fmla="*/ 7 w 34"/>
                <a:gd name="T23" fmla="*/ 31 h 34"/>
                <a:gd name="T24" fmla="*/ 4 w 34"/>
                <a:gd name="T25"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4" y="34"/>
                  </a:moveTo>
                  <a:cubicBezTo>
                    <a:pt x="2" y="34"/>
                    <a:pt x="0" y="33"/>
                    <a:pt x="0" y="31"/>
                  </a:cubicBezTo>
                  <a:cubicBezTo>
                    <a:pt x="0" y="17"/>
                    <a:pt x="0" y="17"/>
                    <a:pt x="0" y="17"/>
                  </a:cubicBezTo>
                  <a:cubicBezTo>
                    <a:pt x="0" y="15"/>
                    <a:pt x="2" y="14"/>
                    <a:pt x="4" y="14"/>
                  </a:cubicBezTo>
                  <a:cubicBezTo>
                    <a:pt x="9" y="14"/>
                    <a:pt x="14" y="9"/>
                    <a:pt x="14" y="4"/>
                  </a:cubicBezTo>
                  <a:cubicBezTo>
                    <a:pt x="14" y="2"/>
                    <a:pt x="15" y="0"/>
                    <a:pt x="17" y="0"/>
                  </a:cubicBezTo>
                  <a:cubicBezTo>
                    <a:pt x="31" y="0"/>
                    <a:pt x="31" y="0"/>
                    <a:pt x="31" y="0"/>
                  </a:cubicBezTo>
                  <a:cubicBezTo>
                    <a:pt x="33" y="0"/>
                    <a:pt x="34" y="2"/>
                    <a:pt x="34" y="4"/>
                  </a:cubicBezTo>
                  <a:cubicBezTo>
                    <a:pt x="34" y="6"/>
                    <a:pt x="33" y="7"/>
                    <a:pt x="31" y="7"/>
                  </a:cubicBezTo>
                  <a:cubicBezTo>
                    <a:pt x="20" y="7"/>
                    <a:pt x="20" y="7"/>
                    <a:pt x="20" y="7"/>
                  </a:cubicBezTo>
                  <a:cubicBezTo>
                    <a:pt x="19" y="14"/>
                    <a:pt x="14" y="19"/>
                    <a:pt x="7" y="20"/>
                  </a:cubicBezTo>
                  <a:cubicBezTo>
                    <a:pt x="7" y="31"/>
                    <a:pt x="7" y="31"/>
                    <a:pt x="7" y="31"/>
                  </a:cubicBezTo>
                  <a:cubicBezTo>
                    <a:pt x="7" y="33"/>
                    <a:pt x="6" y="34"/>
                    <a:pt x="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39" name="Freeform 380">
              <a:extLst>
                <a:ext uri="{FF2B5EF4-FFF2-40B4-BE49-F238E27FC236}">
                  <a16:creationId xmlns:a16="http://schemas.microsoft.com/office/drawing/2014/main" id="{3B1AFA9E-2F72-0012-28E5-DB1954F5B3B7}"/>
                </a:ext>
              </a:extLst>
            </p:cNvPr>
            <p:cNvSpPr>
              <a:spLocks/>
            </p:cNvSpPr>
            <p:nvPr/>
          </p:nvSpPr>
          <p:spPr bwMode="auto">
            <a:xfrm>
              <a:off x="2159" y="4902"/>
              <a:ext cx="100" cy="100"/>
            </a:xfrm>
            <a:custGeom>
              <a:avLst/>
              <a:gdLst>
                <a:gd name="T0" fmla="*/ 17 w 34"/>
                <a:gd name="T1" fmla="*/ 34 h 34"/>
                <a:gd name="T2" fmla="*/ 3 w 34"/>
                <a:gd name="T3" fmla="*/ 34 h 34"/>
                <a:gd name="T4" fmla="*/ 0 w 34"/>
                <a:gd name="T5" fmla="*/ 31 h 34"/>
                <a:gd name="T6" fmla="*/ 3 w 34"/>
                <a:gd name="T7" fmla="*/ 28 h 34"/>
                <a:gd name="T8" fmla="*/ 14 w 34"/>
                <a:gd name="T9" fmla="*/ 28 h 34"/>
                <a:gd name="T10" fmla="*/ 27 w 34"/>
                <a:gd name="T11" fmla="*/ 14 h 34"/>
                <a:gd name="T12" fmla="*/ 27 w 34"/>
                <a:gd name="T13" fmla="*/ 4 h 34"/>
                <a:gd name="T14" fmla="*/ 31 w 34"/>
                <a:gd name="T15" fmla="*/ 0 h 34"/>
                <a:gd name="T16" fmla="*/ 34 w 34"/>
                <a:gd name="T17" fmla="*/ 4 h 34"/>
                <a:gd name="T18" fmla="*/ 34 w 34"/>
                <a:gd name="T19" fmla="*/ 17 h 34"/>
                <a:gd name="T20" fmla="*/ 31 w 34"/>
                <a:gd name="T21" fmla="*/ 21 h 34"/>
                <a:gd name="T22" fmla="*/ 20 w 34"/>
                <a:gd name="T23" fmla="*/ 31 h 34"/>
                <a:gd name="T24" fmla="*/ 17 w 34"/>
                <a:gd name="T25"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17" y="34"/>
                  </a:moveTo>
                  <a:cubicBezTo>
                    <a:pt x="3" y="34"/>
                    <a:pt x="3" y="34"/>
                    <a:pt x="3" y="34"/>
                  </a:cubicBezTo>
                  <a:cubicBezTo>
                    <a:pt x="1" y="34"/>
                    <a:pt x="0" y="33"/>
                    <a:pt x="0" y="31"/>
                  </a:cubicBezTo>
                  <a:cubicBezTo>
                    <a:pt x="0" y="29"/>
                    <a:pt x="1" y="28"/>
                    <a:pt x="3" y="28"/>
                  </a:cubicBezTo>
                  <a:cubicBezTo>
                    <a:pt x="14" y="28"/>
                    <a:pt x="14" y="28"/>
                    <a:pt x="14" y="28"/>
                  </a:cubicBezTo>
                  <a:cubicBezTo>
                    <a:pt x="15" y="21"/>
                    <a:pt x="21" y="16"/>
                    <a:pt x="27" y="14"/>
                  </a:cubicBezTo>
                  <a:cubicBezTo>
                    <a:pt x="27" y="4"/>
                    <a:pt x="27" y="4"/>
                    <a:pt x="27" y="4"/>
                  </a:cubicBezTo>
                  <a:cubicBezTo>
                    <a:pt x="27" y="2"/>
                    <a:pt x="29" y="0"/>
                    <a:pt x="31" y="0"/>
                  </a:cubicBezTo>
                  <a:cubicBezTo>
                    <a:pt x="32" y="0"/>
                    <a:pt x="34" y="2"/>
                    <a:pt x="34" y="4"/>
                  </a:cubicBezTo>
                  <a:cubicBezTo>
                    <a:pt x="34" y="17"/>
                    <a:pt x="34" y="17"/>
                    <a:pt x="34" y="17"/>
                  </a:cubicBezTo>
                  <a:cubicBezTo>
                    <a:pt x="34" y="19"/>
                    <a:pt x="32" y="21"/>
                    <a:pt x="31" y="21"/>
                  </a:cubicBezTo>
                  <a:cubicBezTo>
                    <a:pt x="25" y="21"/>
                    <a:pt x="20" y="25"/>
                    <a:pt x="20" y="31"/>
                  </a:cubicBezTo>
                  <a:cubicBezTo>
                    <a:pt x="20" y="33"/>
                    <a:pt x="19" y="34"/>
                    <a:pt x="17"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40" name="Freeform 381">
              <a:extLst>
                <a:ext uri="{FF2B5EF4-FFF2-40B4-BE49-F238E27FC236}">
                  <a16:creationId xmlns:a16="http://schemas.microsoft.com/office/drawing/2014/main" id="{BF4C34BA-BD73-E73E-A191-8601B2E16847}"/>
                </a:ext>
              </a:extLst>
            </p:cNvPr>
            <p:cNvSpPr>
              <a:spLocks/>
            </p:cNvSpPr>
            <p:nvPr/>
          </p:nvSpPr>
          <p:spPr bwMode="auto">
            <a:xfrm>
              <a:off x="2159" y="4721"/>
              <a:ext cx="100" cy="100"/>
            </a:xfrm>
            <a:custGeom>
              <a:avLst/>
              <a:gdLst>
                <a:gd name="T0" fmla="*/ 31 w 34"/>
                <a:gd name="T1" fmla="*/ 34 h 34"/>
                <a:gd name="T2" fmla="*/ 27 w 34"/>
                <a:gd name="T3" fmla="*/ 31 h 34"/>
                <a:gd name="T4" fmla="*/ 27 w 34"/>
                <a:gd name="T5" fmla="*/ 20 h 34"/>
                <a:gd name="T6" fmla="*/ 14 w 34"/>
                <a:gd name="T7" fmla="*/ 7 h 34"/>
                <a:gd name="T8" fmla="*/ 3 w 34"/>
                <a:gd name="T9" fmla="*/ 7 h 34"/>
                <a:gd name="T10" fmla="*/ 0 w 34"/>
                <a:gd name="T11" fmla="*/ 4 h 34"/>
                <a:gd name="T12" fmla="*/ 3 w 34"/>
                <a:gd name="T13" fmla="*/ 0 h 34"/>
                <a:gd name="T14" fmla="*/ 17 w 34"/>
                <a:gd name="T15" fmla="*/ 0 h 34"/>
                <a:gd name="T16" fmla="*/ 20 w 34"/>
                <a:gd name="T17" fmla="*/ 4 h 34"/>
                <a:gd name="T18" fmla="*/ 31 w 34"/>
                <a:gd name="T19" fmla="*/ 14 h 34"/>
                <a:gd name="T20" fmla="*/ 34 w 34"/>
                <a:gd name="T21" fmla="*/ 17 h 34"/>
                <a:gd name="T22" fmla="*/ 34 w 34"/>
                <a:gd name="T23" fmla="*/ 31 h 34"/>
                <a:gd name="T24" fmla="*/ 31 w 34"/>
                <a:gd name="T25"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1" y="34"/>
                  </a:moveTo>
                  <a:cubicBezTo>
                    <a:pt x="29" y="34"/>
                    <a:pt x="27" y="33"/>
                    <a:pt x="27" y="31"/>
                  </a:cubicBezTo>
                  <a:cubicBezTo>
                    <a:pt x="27" y="20"/>
                    <a:pt x="27" y="20"/>
                    <a:pt x="27" y="20"/>
                  </a:cubicBezTo>
                  <a:cubicBezTo>
                    <a:pt x="21" y="19"/>
                    <a:pt x="15" y="14"/>
                    <a:pt x="14" y="7"/>
                  </a:cubicBezTo>
                  <a:cubicBezTo>
                    <a:pt x="3" y="7"/>
                    <a:pt x="3" y="7"/>
                    <a:pt x="3" y="7"/>
                  </a:cubicBezTo>
                  <a:cubicBezTo>
                    <a:pt x="1" y="7"/>
                    <a:pt x="0" y="6"/>
                    <a:pt x="0" y="4"/>
                  </a:cubicBezTo>
                  <a:cubicBezTo>
                    <a:pt x="0" y="2"/>
                    <a:pt x="1" y="0"/>
                    <a:pt x="3" y="0"/>
                  </a:cubicBezTo>
                  <a:cubicBezTo>
                    <a:pt x="17" y="0"/>
                    <a:pt x="17" y="0"/>
                    <a:pt x="17" y="0"/>
                  </a:cubicBezTo>
                  <a:cubicBezTo>
                    <a:pt x="19" y="0"/>
                    <a:pt x="20" y="2"/>
                    <a:pt x="20" y="4"/>
                  </a:cubicBezTo>
                  <a:cubicBezTo>
                    <a:pt x="20" y="9"/>
                    <a:pt x="25" y="14"/>
                    <a:pt x="31" y="14"/>
                  </a:cubicBezTo>
                  <a:cubicBezTo>
                    <a:pt x="32" y="14"/>
                    <a:pt x="34" y="15"/>
                    <a:pt x="34" y="17"/>
                  </a:cubicBezTo>
                  <a:cubicBezTo>
                    <a:pt x="34" y="31"/>
                    <a:pt x="34" y="31"/>
                    <a:pt x="34" y="31"/>
                  </a:cubicBezTo>
                  <a:cubicBezTo>
                    <a:pt x="34" y="33"/>
                    <a:pt x="32" y="34"/>
                    <a:pt x="3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41" name="Freeform 382">
              <a:extLst>
                <a:ext uri="{FF2B5EF4-FFF2-40B4-BE49-F238E27FC236}">
                  <a16:creationId xmlns:a16="http://schemas.microsoft.com/office/drawing/2014/main" id="{1542830B-7BFA-5A7D-9ACD-3BBE9C7FF249}"/>
                </a:ext>
              </a:extLst>
            </p:cNvPr>
            <p:cNvSpPr>
              <a:spLocks/>
            </p:cNvSpPr>
            <p:nvPr/>
          </p:nvSpPr>
          <p:spPr bwMode="auto">
            <a:xfrm>
              <a:off x="1714" y="4902"/>
              <a:ext cx="101" cy="100"/>
            </a:xfrm>
            <a:custGeom>
              <a:avLst/>
              <a:gdLst>
                <a:gd name="T0" fmla="*/ 31 w 34"/>
                <a:gd name="T1" fmla="*/ 34 h 34"/>
                <a:gd name="T2" fmla="*/ 17 w 34"/>
                <a:gd name="T3" fmla="*/ 34 h 34"/>
                <a:gd name="T4" fmla="*/ 14 w 34"/>
                <a:gd name="T5" fmla="*/ 31 h 34"/>
                <a:gd name="T6" fmla="*/ 4 w 34"/>
                <a:gd name="T7" fmla="*/ 21 h 34"/>
                <a:gd name="T8" fmla="*/ 0 w 34"/>
                <a:gd name="T9" fmla="*/ 17 h 34"/>
                <a:gd name="T10" fmla="*/ 0 w 34"/>
                <a:gd name="T11" fmla="*/ 4 h 34"/>
                <a:gd name="T12" fmla="*/ 4 w 34"/>
                <a:gd name="T13" fmla="*/ 0 h 34"/>
                <a:gd name="T14" fmla="*/ 7 w 34"/>
                <a:gd name="T15" fmla="*/ 4 h 34"/>
                <a:gd name="T16" fmla="*/ 7 w 34"/>
                <a:gd name="T17" fmla="*/ 14 h 34"/>
                <a:gd name="T18" fmla="*/ 20 w 34"/>
                <a:gd name="T19" fmla="*/ 28 h 34"/>
                <a:gd name="T20" fmla="*/ 31 w 34"/>
                <a:gd name="T21" fmla="*/ 28 h 34"/>
                <a:gd name="T22" fmla="*/ 34 w 34"/>
                <a:gd name="T23" fmla="*/ 31 h 34"/>
                <a:gd name="T24" fmla="*/ 31 w 34"/>
                <a:gd name="T25"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1" y="34"/>
                  </a:moveTo>
                  <a:cubicBezTo>
                    <a:pt x="17" y="34"/>
                    <a:pt x="17" y="34"/>
                    <a:pt x="17" y="34"/>
                  </a:cubicBezTo>
                  <a:cubicBezTo>
                    <a:pt x="15" y="34"/>
                    <a:pt x="14" y="33"/>
                    <a:pt x="14" y="31"/>
                  </a:cubicBezTo>
                  <a:cubicBezTo>
                    <a:pt x="14" y="25"/>
                    <a:pt x="9" y="21"/>
                    <a:pt x="4" y="21"/>
                  </a:cubicBezTo>
                  <a:cubicBezTo>
                    <a:pt x="2" y="21"/>
                    <a:pt x="0" y="19"/>
                    <a:pt x="0" y="17"/>
                  </a:cubicBezTo>
                  <a:cubicBezTo>
                    <a:pt x="0" y="4"/>
                    <a:pt x="0" y="4"/>
                    <a:pt x="0" y="4"/>
                  </a:cubicBezTo>
                  <a:cubicBezTo>
                    <a:pt x="0" y="2"/>
                    <a:pt x="2" y="0"/>
                    <a:pt x="4" y="0"/>
                  </a:cubicBezTo>
                  <a:cubicBezTo>
                    <a:pt x="6" y="0"/>
                    <a:pt x="7" y="2"/>
                    <a:pt x="7" y="4"/>
                  </a:cubicBezTo>
                  <a:cubicBezTo>
                    <a:pt x="7" y="14"/>
                    <a:pt x="7" y="14"/>
                    <a:pt x="7" y="14"/>
                  </a:cubicBezTo>
                  <a:cubicBezTo>
                    <a:pt x="14" y="16"/>
                    <a:pt x="19" y="21"/>
                    <a:pt x="20" y="28"/>
                  </a:cubicBezTo>
                  <a:cubicBezTo>
                    <a:pt x="31" y="28"/>
                    <a:pt x="31" y="28"/>
                    <a:pt x="31" y="28"/>
                  </a:cubicBezTo>
                  <a:cubicBezTo>
                    <a:pt x="33" y="28"/>
                    <a:pt x="34" y="29"/>
                    <a:pt x="34" y="31"/>
                  </a:cubicBezTo>
                  <a:cubicBezTo>
                    <a:pt x="34" y="33"/>
                    <a:pt x="33" y="34"/>
                    <a:pt x="3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42" name="Freeform 383">
              <a:extLst>
                <a:ext uri="{FF2B5EF4-FFF2-40B4-BE49-F238E27FC236}">
                  <a16:creationId xmlns:a16="http://schemas.microsoft.com/office/drawing/2014/main" id="{45F6A4C4-A8D0-2498-C262-F5942A05532B}"/>
                </a:ext>
              </a:extLst>
            </p:cNvPr>
            <p:cNvSpPr>
              <a:spLocks/>
            </p:cNvSpPr>
            <p:nvPr/>
          </p:nvSpPr>
          <p:spPr bwMode="auto">
            <a:xfrm>
              <a:off x="1916" y="4750"/>
              <a:ext cx="142" cy="223"/>
            </a:xfrm>
            <a:custGeom>
              <a:avLst/>
              <a:gdLst>
                <a:gd name="T0" fmla="*/ 24 w 48"/>
                <a:gd name="T1" fmla="*/ 75 h 75"/>
                <a:gd name="T2" fmla="*/ 0 w 48"/>
                <a:gd name="T3" fmla="*/ 55 h 75"/>
                <a:gd name="T4" fmla="*/ 4 w 48"/>
                <a:gd name="T5" fmla="*/ 51 h 75"/>
                <a:gd name="T6" fmla="*/ 7 w 48"/>
                <a:gd name="T7" fmla="*/ 55 h 75"/>
                <a:gd name="T8" fmla="*/ 24 w 48"/>
                <a:gd name="T9" fmla="*/ 68 h 75"/>
                <a:gd name="T10" fmla="*/ 41 w 48"/>
                <a:gd name="T11" fmla="*/ 55 h 75"/>
                <a:gd name="T12" fmla="*/ 24 w 48"/>
                <a:gd name="T13" fmla="*/ 41 h 75"/>
                <a:gd name="T14" fmla="*/ 0 w 48"/>
                <a:gd name="T15" fmla="*/ 21 h 75"/>
                <a:gd name="T16" fmla="*/ 24 w 48"/>
                <a:gd name="T17" fmla="*/ 0 h 75"/>
                <a:gd name="T18" fmla="*/ 48 w 48"/>
                <a:gd name="T19" fmla="*/ 21 h 75"/>
                <a:gd name="T20" fmla="*/ 45 w 48"/>
                <a:gd name="T21" fmla="*/ 24 h 75"/>
                <a:gd name="T22" fmla="*/ 41 w 48"/>
                <a:gd name="T23" fmla="*/ 21 h 75"/>
                <a:gd name="T24" fmla="*/ 24 w 48"/>
                <a:gd name="T25" fmla="*/ 7 h 75"/>
                <a:gd name="T26" fmla="*/ 7 w 48"/>
                <a:gd name="T27" fmla="*/ 21 h 75"/>
                <a:gd name="T28" fmla="*/ 24 w 48"/>
                <a:gd name="T29" fmla="*/ 34 h 75"/>
                <a:gd name="T30" fmla="*/ 48 w 48"/>
                <a:gd name="T31" fmla="*/ 55 h 75"/>
                <a:gd name="T32" fmla="*/ 24 w 48"/>
                <a:gd name="T33"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8" h="75">
                  <a:moveTo>
                    <a:pt x="24" y="75"/>
                  </a:moveTo>
                  <a:cubicBezTo>
                    <a:pt x="11" y="75"/>
                    <a:pt x="0" y="66"/>
                    <a:pt x="0" y="55"/>
                  </a:cubicBezTo>
                  <a:cubicBezTo>
                    <a:pt x="0" y="53"/>
                    <a:pt x="2" y="51"/>
                    <a:pt x="4" y="51"/>
                  </a:cubicBezTo>
                  <a:cubicBezTo>
                    <a:pt x="6" y="51"/>
                    <a:pt x="7" y="53"/>
                    <a:pt x="7" y="55"/>
                  </a:cubicBezTo>
                  <a:cubicBezTo>
                    <a:pt x="7" y="62"/>
                    <a:pt x="15" y="68"/>
                    <a:pt x="24" y="68"/>
                  </a:cubicBezTo>
                  <a:cubicBezTo>
                    <a:pt x="34" y="68"/>
                    <a:pt x="41" y="62"/>
                    <a:pt x="41" y="55"/>
                  </a:cubicBezTo>
                  <a:cubicBezTo>
                    <a:pt x="41" y="47"/>
                    <a:pt x="34" y="41"/>
                    <a:pt x="24" y="41"/>
                  </a:cubicBezTo>
                  <a:cubicBezTo>
                    <a:pt x="11" y="41"/>
                    <a:pt x="0" y="32"/>
                    <a:pt x="0" y="21"/>
                  </a:cubicBezTo>
                  <a:cubicBezTo>
                    <a:pt x="0" y="10"/>
                    <a:pt x="11" y="0"/>
                    <a:pt x="24" y="0"/>
                  </a:cubicBezTo>
                  <a:cubicBezTo>
                    <a:pt x="37" y="0"/>
                    <a:pt x="48" y="10"/>
                    <a:pt x="48" y="21"/>
                  </a:cubicBezTo>
                  <a:cubicBezTo>
                    <a:pt x="48" y="23"/>
                    <a:pt x="46" y="24"/>
                    <a:pt x="45" y="24"/>
                  </a:cubicBezTo>
                  <a:cubicBezTo>
                    <a:pt x="43" y="24"/>
                    <a:pt x="41" y="23"/>
                    <a:pt x="41" y="21"/>
                  </a:cubicBezTo>
                  <a:cubicBezTo>
                    <a:pt x="41" y="13"/>
                    <a:pt x="34" y="7"/>
                    <a:pt x="24" y="7"/>
                  </a:cubicBezTo>
                  <a:cubicBezTo>
                    <a:pt x="15" y="7"/>
                    <a:pt x="7" y="13"/>
                    <a:pt x="7" y="21"/>
                  </a:cubicBezTo>
                  <a:cubicBezTo>
                    <a:pt x="7" y="28"/>
                    <a:pt x="15" y="34"/>
                    <a:pt x="24" y="34"/>
                  </a:cubicBezTo>
                  <a:cubicBezTo>
                    <a:pt x="37" y="34"/>
                    <a:pt x="48" y="44"/>
                    <a:pt x="48" y="55"/>
                  </a:cubicBezTo>
                  <a:cubicBezTo>
                    <a:pt x="48" y="66"/>
                    <a:pt x="37" y="75"/>
                    <a:pt x="24"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43" name="Freeform 384">
              <a:extLst>
                <a:ext uri="{FF2B5EF4-FFF2-40B4-BE49-F238E27FC236}">
                  <a16:creationId xmlns:a16="http://schemas.microsoft.com/office/drawing/2014/main" id="{13E61E8B-40FF-103C-928E-8B4E453990D2}"/>
                </a:ext>
              </a:extLst>
            </p:cNvPr>
            <p:cNvSpPr>
              <a:spLocks/>
            </p:cNvSpPr>
            <p:nvPr/>
          </p:nvSpPr>
          <p:spPr bwMode="auto">
            <a:xfrm>
              <a:off x="1978" y="4732"/>
              <a:ext cx="21" cy="262"/>
            </a:xfrm>
            <a:custGeom>
              <a:avLst/>
              <a:gdLst>
                <a:gd name="T0" fmla="*/ 3 w 7"/>
                <a:gd name="T1" fmla="*/ 88 h 88"/>
                <a:gd name="T2" fmla="*/ 0 w 7"/>
                <a:gd name="T3" fmla="*/ 85 h 88"/>
                <a:gd name="T4" fmla="*/ 0 w 7"/>
                <a:gd name="T5" fmla="*/ 3 h 88"/>
                <a:gd name="T6" fmla="*/ 3 w 7"/>
                <a:gd name="T7" fmla="*/ 0 h 88"/>
                <a:gd name="T8" fmla="*/ 7 w 7"/>
                <a:gd name="T9" fmla="*/ 3 h 88"/>
                <a:gd name="T10" fmla="*/ 7 w 7"/>
                <a:gd name="T11" fmla="*/ 85 h 88"/>
                <a:gd name="T12" fmla="*/ 3 w 7"/>
                <a:gd name="T13" fmla="*/ 88 h 88"/>
              </a:gdLst>
              <a:ahLst/>
              <a:cxnLst>
                <a:cxn ang="0">
                  <a:pos x="T0" y="T1"/>
                </a:cxn>
                <a:cxn ang="0">
                  <a:pos x="T2" y="T3"/>
                </a:cxn>
                <a:cxn ang="0">
                  <a:pos x="T4" y="T5"/>
                </a:cxn>
                <a:cxn ang="0">
                  <a:pos x="T6" y="T7"/>
                </a:cxn>
                <a:cxn ang="0">
                  <a:pos x="T8" y="T9"/>
                </a:cxn>
                <a:cxn ang="0">
                  <a:pos x="T10" y="T11"/>
                </a:cxn>
                <a:cxn ang="0">
                  <a:pos x="T12" y="T13"/>
                </a:cxn>
              </a:cxnLst>
              <a:rect l="0" t="0" r="r" b="b"/>
              <a:pathLst>
                <a:path w="7" h="88">
                  <a:moveTo>
                    <a:pt x="3" y="88"/>
                  </a:moveTo>
                  <a:cubicBezTo>
                    <a:pt x="1" y="88"/>
                    <a:pt x="0" y="87"/>
                    <a:pt x="0" y="85"/>
                  </a:cubicBezTo>
                  <a:cubicBezTo>
                    <a:pt x="0" y="3"/>
                    <a:pt x="0" y="3"/>
                    <a:pt x="0" y="3"/>
                  </a:cubicBezTo>
                  <a:cubicBezTo>
                    <a:pt x="0" y="1"/>
                    <a:pt x="1" y="0"/>
                    <a:pt x="3" y="0"/>
                  </a:cubicBezTo>
                  <a:cubicBezTo>
                    <a:pt x="5" y="0"/>
                    <a:pt x="7" y="1"/>
                    <a:pt x="7" y="3"/>
                  </a:cubicBezTo>
                  <a:cubicBezTo>
                    <a:pt x="7" y="85"/>
                    <a:pt x="7" y="85"/>
                    <a:pt x="7" y="85"/>
                  </a:cubicBezTo>
                  <a:cubicBezTo>
                    <a:pt x="7" y="87"/>
                    <a:pt x="5" y="88"/>
                    <a:pt x="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144" name="Group 356" title="Tooth icon">
            <a:extLst>
              <a:ext uri="{FF2B5EF4-FFF2-40B4-BE49-F238E27FC236}">
                <a16:creationId xmlns:a16="http://schemas.microsoft.com/office/drawing/2014/main" id="{BDC8946A-5C0D-6C0F-0B1D-816F9E280A10}"/>
              </a:ext>
            </a:extLst>
          </p:cNvPr>
          <p:cNvGrpSpPr>
            <a:grpSpLocks noChangeAspect="1"/>
          </p:cNvGrpSpPr>
          <p:nvPr/>
        </p:nvGrpSpPr>
        <p:grpSpPr bwMode="auto">
          <a:xfrm>
            <a:off x="4449215" y="1667703"/>
            <a:ext cx="572682" cy="716177"/>
            <a:chOff x="1774" y="5585"/>
            <a:chExt cx="443" cy="554"/>
          </a:xfrm>
          <a:solidFill>
            <a:schemeClr val="accent1"/>
          </a:solidFill>
        </p:grpSpPr>
        <p:sp>
          <p:nvSpPr>
            <p:cNvPr id="145" name="Freeform 357">
              <a:extLst>
                <a:ext uri="{FF2B5EF4-FFF2-40B4-BE49-F238E27FC236}">
                  <a16:creationId xmlns:a16="http://schemas.microsoft.com/office/drawing/2014/main" id="{C09738FD-238A-DF58-AC35-1265E68047BF}"/>
                </a:ext>
              </a:extLst>
            </p:cNvPr>
            <p:cNvSpPr>
              <a:spLocks noEditPoints="1"/>
            </p:cNvSpPr>
            <p:nvPr/>
          </p:nvSpPr>
          <p:spPr bwMode="auto">
            <a:xfrm>
              <a:off x="1774" y="5585"/>
              <a:ext cx="443" cy="554"/>
            </a:xfrm>
            <a:custGeom>
              <a:avLst/>
              <a:gdLst>
                <a:gd name="T0" fmla="*/ 54 w 146"/>
                <a:gd name="T1" fmla="*/ 181 h 183"/>
                <a:gd name="T2" fmla="*/ 34 w 146"/>
                <a:gd name="T3" fmla="*/ 167 h 183"/>
                <a:gd name="T4" fmla="*/ 27 w 146"/>
                <a:gd name="T5" fmla="*/ 134 h 183"/>
                <a:gd name="T6" fmla="*/ 20 w 146"/>
                <a:gd name="T7" fmla="*/ 98 h 183"/>
                <a:gd name="T8" fmla="*/ 1 w 146"/>
                <a:gd name="T9" fmla="*/ 48 h 183"/>
                <a:gd name="T10" fmla="*/ 20 w 146"/>
                <a:gd name="T11" fmla="*/ 10 h 183"/>
                <a:gd name="T12" fmla="*/ 59 w 146"/>
                <a:gd name="T13" fmla="*/ 12 h 183"/>
                <a:gd name="T14" fmla="*/ 62 w 146"/>
                <a:gd name="T15" fmla="*/ 13 h 183"/>
                <a:gd name="T16" fmla="*/ 73 w 146"/>
                <a:gd name="T17" fmla="*/ 16 h 183"/>
                <a:gd name="T18" fmla="*/ 86 w 146"/>
                <a:gd name="T19" fmla="*/ 13 h 183"/>
                <a:gd name="T20" fmla="*/ 87 w 146"/>
                <a:gd name="T21" fmla="*/ 12 h 183"/>
                <a:gd name="T22" fmla="*/ 126 w 146"/>
                <a:gd name="T23" fmla="*/ 10 h 183"/>
                <a:gd name="T24" fmla="*/ 145 w 146"/>
                <a:gd name="T25" fmla="*/ 47 h 183"/>
                <a:gd name="T26" fmla="*/ 145 w 146"/>
                <a:gd name="T27" fmla="*/ 48 h 183"/>
                <a:gd name="T28" fmla="*/ 126 w 146"/>
                <a:gd name="T29" fmla="*/ 98 h 183"/>
                <a:gd name="T30" fmla="*/ 119 w 146"/>
                <a:gd name="T31" fmla="*/ 134 h 183"/>
                <a:gd name="T32" fmla="*/ 112 w 146"/>
                <a:gd name="T33" fmla="*/ 167 h 183"/>
                <a:gd name="T34" fmla="*/ 89 w 146"/>
                <a:gd name="T35" fmla="*/ 181 h 183"/>
                <a:gd name="T36" fmla="*/ 84 w 146"/>
                <a:gd name="T37" fmla="*/ 144 h 183"/>
                <a:gd name="T38" fmla="*/ 75 w 146"/>
                <a:gd name="T39" fmla="*/ 94 h 183"/>
                <a:gd name="T40" fmla="*/ 73 w 146"/>
                <a:gd name="T41" fmla="*/ 93 h 183"/>
                <a:gd name="T42" fmla="*/ 72 w 146"/>
                <a:gd name="T43" fmla="*/ 94 h 183"/>
                <a:gd name="T44" fmla="*/ 63 w 146"/>
                <a:gd name="T45" fmla="*/ 144 h 183"/>
                <a:gd name="T46" fmla="*/ 57 w 146"/>
                <a:gd name="T47" fmla="*/ 181 h 183"/>
                <a:gd name="T48" fmla="*/ 54 w 146"/>
                <a:gd name="T49" fmla="*/ 181 h 183"/>
                <a:gd name="T50" fmla="*/ 36 w 146"/>
                <a:gd name="T51" fmla="*/ 13 h 183"/>
                <a:gd name="T52" fmla="*/ 24 w 146"/>
                <a:gd name="T53" fmla="*/ 16 h 183"/>
                <a:gd name="T54" fmla="*/ 9 w 146"/>
                <a:gd name="T55" fmla="*/ 48 h 183"/>
                <a:gd name="T56" fmla="*/ 26 w 146"/>
                <a:gd name="T57" fmla="*/ 93 h 183"/>
                <a:gd name="T58" fmla="*/ 35 w 146"/>
                <a:gd name="T59" fmla="*/ 134 h 183"/>
                <a:gd name="T60" fmla="*/ 39 w 146"/>
                <a:gd name="T61" fmla="*/ 162 h 183"/>
                <a:gd name="T62" fmla="*/ 54 w 146"/>
                <a:gd name="T63" fmla="*/ 174 h 183"/>
                <a:gd name="T64" fmla="*/ 56 w 146"/>
                <a:gd name="T65" fmla="*/ 145 h 183"/>
                <a:gd name="T66" fmla="*/ 66 w 146"/>
                <a:gd name="T67" fmla="*/ 89 h 183"/>
                <a:gd name="T68" fmla="*/ 73 w 146"/>
                <a:gd name="T69" fmla="*/ 86 h 183"/>
                <a:gd name="T70" fmla="*/ 80 w 146"/>
                <a:gd name="T71" fmla="*/ 89 h 183"/>
                <a:gd name="T72" fmla="*/ 91 w 146"/>
                <a:gd name="T73" fmla="*/ 145 h 183"/>
                <a:gd name="T74" fmla="*/ 92 w 146"/>
                <a:gd name="T75" fmla="*/ 174 h 183"/>
                <a:gd name="T76" fmla="*/ 107 w 146"/>
                <a:gd name="T77" fmla="*/ 162 h 183"/>
                <a:gd name="T78" fmla="*/ 112 w 146"/>
                <a:gd name="T79" fmla="*/ 134 h 183"/>
                <a:gd name="T80" fmla="*/ 121 w 146"/>
                <a:gd name="T81" fmla="*/ 93 h 183"/>
                <a:gd name="T82" fmla="*/ 138 w 146"/>
                <a:gd name="T83" fmla="*/ 48 h 183"/>
                <a:gd name="T84" fmla="*/ 123 w 146"/>
                <a:gd name="T85" fmla="*/ 16 h 183"/>
                <a:gd name="T86" fmla="*/ 90 w 146"/>
                <a:gd name="T87" fmla="*/ 18 h 183"/>
                <a:gd name="T88" fmla="*/ 89 w 146"/>
                <a:gd name="T89" fmla="*/ 19 h 183"/>
                <a:gd name="T90" fmla="*/ 73 w 146"/>
                <a:gd name="T91" fmla="*/ 23 h 183"/>
                <a:gd name="T92" fmla="*/ 59 w 146"/>
                <a:gd name="T93" fmla="*/ 20 h 183"/>
                <a:gd name="T94" fmla="*/ 56 w 146"/>
                <a:gd name="T95" fmla="*/ 19 h 183"/>
                <a:gd name="T96" fmla="*/ 56 w 146"/>
                <a:gd name="T97" fmla="*/ 18 h 183"/>
                <a:gd name="T98" fmla="*/ 36 w 146"/>
                <a:gd name="T99" fmla="*/ 1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6" h="183">
                  <a:moveTo>
                    <a:pt x="54" y="181"/>
                  </a:moveTo>
                  <a:cubicBezTo>
                    <a:pt x="50" y="181"/>
                    <a:pt x="44" y="177"/>
                    <a:pt x="34" y="167"/>
                  </a:cubicBezTo>
                  <a:cubicBezTo>
                    <a:pt x="27" y="160"/>
                    <a:pt x="27" y="147"/>
                    <a:pt x="27" y="134"/>
                  </a:cubicBezTo>
                  <a:cubicBezTo>
                    <a:pt x="28" y="120"/>
                    <a:pt x="28" y="106"/>
                    <a:pt x="20" y="98"/>
                  </a:cubicBezTo>
                  <a:cubicBezTo>
                    <a:pt x="8" y="84"/>
                    <a:pt x="0" y="63"/>
                    <a:pt x="1" y="48"/>
                  </a:cubicBezTo>
                  <a:cubicBezTo>
                    <a:pt x="3" y="28"/>
                    <a:pt x="9" y="16"/>
                    <a:pt x="20" y="10"/>
                  </a:cubicBezTo>
                  <a:cubicBezTo>
                    <a:pt x="37" y="1"/>
                    <a:pt x="57" y="11"/>
                    <a:pt x="59" y="12"/>
                  </a:cubicBezTo>
                  <a:cubicBezTo>
                    <a:pt x="60" y="12"/>
                    <a:pt x="61" y="13"/>
                    <a:pt x="62" y="13"/>
                  </a:cubicBezTo>
                  <a:cubicBezTo>
                    <a:pt x="65" y="15"/>
                    <a:pt x="68" y="16"/>
                    <a:pt x="73" y="16"/>
                  </a:cubicBezTo>
                  <a:cubicBezTo>
                    <a:pt x="80" y="16"/>
                    <a:pt x="82" y="14"/>
                    <a:pt x="86" y="13"/>
                  </a:cubicBezTo>
                  <a:cubicBezTo>
                    <a:pt x="87" y="12"/>
                    <a:pt x="87" y="12"/>
                    <a:pt x="87" y="12"/>
                  </a:cubicBezTo>
                  <a:cubicBezTo>
                    <a:pt x="88" y="12"/>
                    <a:pt x="109" y="0"/>
                    <a:pt x="126" y="10"/>
                  </a:cubicBezTo>
                  <a:cubicBezTo>
                    <a:pt x="137" y="16"/>
                    <a:pt x="144" y="28"/>
                    <a:pt x="145" y="47"/>
                  </a:cubicBezTo>
                  <a:cubicBezTo>
                    <a:pt x="145" y="48"/>
                    <a:pt x="145" y="48"/>
                    <a:pt x="145" y="48"/>
                  </a:cubicBezTo>
                  <a:cubicBezTo>
                    <a:pt x="146" y="63"/>
                    <a:pt x="139" y="84"/>
                    <a:pt x="126" y="98"/>
                  </a:cubicBezTo>
                  <a:cubicBezTo>
                    <a:pt x="119" y="106"/>
                    <a:pt x="119" y="120"/>
                    <a:pt x="119" y="134"/>
                  </a:cubicBezTo>
                  <a:cubicBezTo>
                    <a:pt x="119" y="147"/>
                    <a:pt x="120" y="160"/>
                    <a:pt x="112" y="167"/>
                  </a:cubicBezTo>
                  <a:cubicBezTo>
                    <a:pt x="100" y="178"/>
                    <a:pt x="95" y="183"/>
                    <a:pt x="89" y="181"/>
                  </a:cubicBezTo>
                  <a:cubicBezTo>
                    <a:pt x="83" y="178"/>
                    <a:pt x="83" y="168"/>
                    <a:pt x="84" y="144"/>
                  </a:cubicBezTo>
                  <a:cubicBezTo>
                    <a:pt x="84" y="116"/>
                    <a:pt x="79" y="98"/>
                    <a:pt x="75" y="94"/>
                  </a:cubicBezTo>
                  <a:cubicBezTo>
                    <a:pt x="74" y="93"/>
                    <a:pt x="74" y="93"/>
                    <a:pt x="73" y="93"/>
                  </a:cubicBezTo>
                  <a:cubicBezTo>
                    <a:pt x="73" y="93"/>
                    <a:pt x="72" y="93"/>
                    <a:pt x="72" y="94"/>
                  </a:cubicBezTo>
                  <a:cubicBezTo>
                    <a:pt x="67" y="98"/>
                    <a:pt x="62" y="116"/>
                    <a:pt x="63" y="144"/>
                  </a:cubicBezTo>
                  <a:cubicBezTo>
                    <a:pt x="63" y="168"/>
                    <a:pt x="63" y="178"/>
                    <a:pt x="57" y="181"/>
                  </a:cubicBezTo>
                  <a:cubicBezTo>
                    <a:pt x="56" y="181"/>
                    <a:pt x="55" y="181"/>
                    <a:pt x="54" y="181"/>
                  </a:cubicBezTo>
                  <a:close/>
                  <a:moveTo>
                    <a:pt x="36" y="13"/>
                  </a:moveTo>
                  <a:cubicBezTo>
                    <a:pt x="32" y="13"/>
                    <a:pt x="28" y="14"/>
                    <a:pt x="24" y="16"/>
                  </a:cubicBezTo>
                  <a:cubicBezTo>
                    <a:pt x="15" y="21"/>
                    <a:pt x="10" y="32"/>
                    <a:pt x="9" y="48"/>
                  </a:cubicBezTo>
                  <a:cubicBezTo>
                    <a:pt x="8" y="62"/>
                    <a:pt x="15" y="80"/>
                    <a:pt x="26" y="93"/>
                  </a:cubicBezTo>
                  <a:cubicBezTo>
                    <a:pt x="35" y="103"/>
                    <a:pt x="35" y="120"/>
                    <a:pt x="35" y="134"/>
                  </a:cubicBezTo>
                  <a:cubicBezTo>
                    <a:pt x="34" y="146"/>
                    <a:pt x="34" y="157"/>
                    <a:pt x="39" y="162"/>
                  </a:cubicBezTo>
                  <a:cubicBezTo>
                    <a:pt x="42" y="165"/>
                    <a:pt x="51" y="173"/>
                    <a:pt x="54" y="174"/>
                  </a:cubicBezTo>
                  <a:cubicBezTo>
                    <a:pt x="56" y="171"/>
                    <a:pt x="56" y="157"/>
                    <a:pt x="56" y="145"/>
                  </a:cubicBezTo>
                  <a:cubicBezTo>
                    <a:pt x="55" y="123"/>
                    <a:pt x="58" y="97"/>
                    <a:pt x="66" y="89"/>
                  </a:cubicBezTo>
                  <a:cubicBezTo>
                    <a:pt x="69" y="86"/>
                    <a:pt x="72" y="86"/>
                    <a:pt x="73" y="86"/>
                  </a:cubicBezTo>
                  <a:cubicBezTo>
                    <a:pt x="75" y="86"/>
                    <a:pt x="77" y="86"/>
                    <a:pt x="80" y="89"/>
                  </a:cubicBezTo>
                  <a:cubicBezTo>
                    <a:pt x="89" y="97"/>
                    <a:pt x="91" y="123"/>
                    <a:pt x="91" y="145"/>
                  </a:cubicBezTo>
                  <a:cubicBezTo>
                    <a:pt x="91" y="157"/>
                    <a:pt x="91" y="171"/>
                    <a:pt x="92" y="174"/>
                  </a:cubicBezTo>
                  <a:cubicBezTo>
                    <a:pt x="95" y="173"/>
                    <a:pt x="104" y="165"/>
                    <a:pt x="107" y="162"/>
                  </a:cubicBezTo>
                  <a:cubicBezTo>
                    <a:pt x="112" y="157"/>
                    <a:pt x="112" y="146"/>
                    <a:pt x="112" y="134"/>
                  </a:cubicBezTo>
                  <a:cubicBezTo>
                    <a:pt x="112" y="120"/>
                    <a:pt x="111" y="103"/>
                    <a:pt x="121" y="93"/>
                  </a:cubicBezTo>
                  <a:cubicBezTo>
                    <a:pt x="132" y="80"/>
                    <a:pt x="139" y="62"/>
                    <a:pt x="138" y="48"/>
                  </a:cubicBezTo>
                  <a:cubicBezTo>
                    <a:pt x="136" y="32"/>
                    <a:pt x="131" y="21"/>
                    <a:pt x="123" y="16"/>
                  </a:cubicBezTo>
                  <a:cubicBezTo>
                    <a:pt x="109" y="9"/>
                    <a:pt x="91" y="18"/>
                    <a:pt x="90" y="18"/>
                  </a:cubicBezTo>
                  <a:cubicBezTo>
                    <a:pt x="89" y="19"/>
                    <a:pt x="89" y="19"/>
                    <a:pt x="89" y="19"/>
                  </a:cubicBezTo>
                  <a:cubicBezTo>
                    <a:pt x="85" y="21"/>
                    <a:pt x="82" y="23"/>
                    <a:pt x="73" y="23"/>
                  </a:cubicBezTo>
                  <a:cubicBezTo>
                    <a:pt x="66" y="23"/>
                    <a:pt x="63" y="21"/>
                    <a:pt x="59" y="20"/>
                  </a:cubicBezTo>
                  <a:cubicBezTo>
                    <a:pt x="58" y="19"/>
                    <a:pt x="57" y="19"/>
                    <a:pt x="56" y="19"/>
                  </a:cubicBezTo>
                  <a:cubicBezTo>
                    <a:pt x="56" y="19"/>
                    <a:pt x="56" y="19"/>
                    <a:pt x="56" y="18"/>
                  </a:cubicBezTo>
                  <a:cubicBezTo>
                    <a:pt x="56" y="18"/>
                    <a:pt x="46" y="13"/>
                    <a:pt x="3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46" name="Freeform 358">
              <a:extLst>
                <a:ext uri="{FF2B5EF4-FFF2-40B4-BE49-F238E27FC236}">
                  <a16:creationId xmlns:a16="http://schemas.microsoft.com/office/drawing/2014/main" id="{904C8A4D-0F84-6215-E6B8-2CA04ABBC797}"/>
                </a:ext>
              </a:extLst>
            </p:cNvPr>
            <p:cNvSpPr>
              <a:spLocks/>
            </p:cNvSpPr>
            <p:nvPr/>
          </p:nvSpPr>
          <p:spPr bwMode="auto">
            <a:xfrm>
              <a:off x="1908" y="5642"/>
              <a:ext cx="185" cy="64"/>
            </a:xfrm>
            <a:custGeom>
              <a:avLst/>
              <a:gdLst>
                <a:gd name="T0" fmla="*/ 32 w 61"/>
                <a:gd name="T1" fmla="*/ 21 h 21"/>
                <a:gd name="T2" fmla="*/ 24 w 61"/>
                <a:gd name="T3" fmla="*/ 18 h 21"/>
                <a:gd name="T4" fmla="*/ 6 w 61"/>
                <a:gd name="T5" fmla="*/ 13 h 21"/>
                <a:gd name="T6" fmla="*/ 1 w 61"/>
                <a:gd name="T7" fmla="*/ 11 h 21"/>
                <a:gd name="T8" fmla="*/ 3 w 61"/>
                <a:gd name="T9" fmla="*/ 6 h 21"/>
                <a:gd name="T10" fmla="*/ 29 w 61"/>
                <a:gd name="T11" fmla="*/ 12 h 21"/>
                <a:gd name="T12" fmla="*/ 33 w 61"/>
                <a:gd name="T13" fmla="*/ 13 h 21"/>
                <a:gd name="T14" fmla="*/ 58 w 61"/>
                <a:gd name="T15" fmla="*/ 10 h 21"/>
                <a:gd name="T16" fmla="*/ 60 w 61"/>
                <a:gd name="T17" fmla="*/ 15 h 21"/>
                <a:gd name="T18" fmla="*/ 55 w 61"/>
                <a:gd name="T19" fmla="*/ 16 h 21"/>
                <a:gd name="T20" fmla="*/ 36 w 61"/>
                <a:gd name="T21" fmla="*/ 20 h 21"/>
                <a:gd name="T22" fmla="*/ 32 w 61"/>
                <a:gd name="T2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 h="21">
                  <a:moveTo>
                    <a:pt x="32" y="21"/>
                  </a:moveTo>
                  <a:cubicBezTo>
                    <a:pt x="29" y="21"/>
                    <a:pt x="27" y="20"/>
                    <a:pt x="24" y="18"/>
                  </a:cubicBezTo>
                  <a:cubicBezTo>
                    <a:pt x="14" y="9"/>
                    <a:pt x="6" y="13"/>
                    <a:pt x="6" y="13"/>
                  </a:cubicBezTo>
                  <a:cubicBezTo>
                    <a:pt x="4" y="13"/>
                    <a:pt x="2" y="13"/>
                    <a:pt x="1" y="11"/>
                  </a:cubicBezTo>
                  <a:cubicBezTo>
                    <a:pt x="0" y="9"/>
                    <a:pt x="1" y="7"/>
                    <a:pt x="3" y="6"/>
                  </a:cubicBezTo>
                  <a:cubicBezTo>
                    <a:pt x="4" y="6"/>
                    <a:pt x="15" y="0"/>
                    <a:pt x="29" y="12"/>
                  </a:cubicBezTo>
                  <a:cubicBezTo>
                    <a:pt x="30" y="13"/>
                    <a:pt x="32" y="14"/>
                    <a:pt x="33" y="13"/>
                  </a:cubicBezTo>
                  <a:cubicBezTo>
                    <a:pt x="45" y="8"/>
                    <a:pt x="54" y="7"/>
                    <a:pt x="58" y="10"/>
                  </a:cubicBezTo>
                  <a:cubicBezTo>
                    <a:pt x="60" y="11"/>
                    <a:pt x="61" y="13"/>
                    <a:pt x="60" y="15"/>
                  </a:cubicBezTo>
                  <a:cubicBezTo>
                    <a:pt x="59" y="17"/>
                    <a:pt x="57" y="18"/>
                    <a:pt x="55" y="16"/>
                  </a:cubicBezTo>
                  <a:cubicBezTo>
                    <a:pt x="53" y="15"/>
                    <a:pt x="47" y="16"/>
                    <a:pt x="36" y="20"/>
                  </a:cubicBezTo>
                  <a:cubicBezTo>
                    <a:pt x="35" y="20"/>
                    <a:pt x="33" y="21"/>
                    <a:pt x="3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147" name="Group 350" title="Eye icon">
            <a:extLst>
              <a:ext uri="{FF2B5EF4-FFF2-40B4-BE49-F238E27FC236}">
                <a16:creationId xmlns:a16="http://schemas.microsoft.com/office/drawing/2014/main" id="{59F93719-297C-7AA4-8171-57EB0D3A7917}"/>
              </a:ext>
            </a:extLst>
          </p:cNvPr>
          <p:cNvGrpSpPr>
            <a:grpSpLocks noChangeAspect="1"/>
          </p:cNvGrpSpPr>
          <p:nvPr/>
        </p:nvGrpSpPr>
        <p:grpSpPr bwMode="auto">
          <a:xfrm>
            <a:off x="7020002" y="1770476"/>
            <a:ext cx="793741" cy="510630"/>
            <a:chOff x="731" y="5671"/>
            <a:chExt cx="614" cy="395"/>
          </a:xfrm>
          <a:solidFill>
            <a:schemeClr val="accent1"/>
          </a:solidFill>
        </p:grpSpPr>
        <p:sp>
          <p:nvSpPr>
            <p:cNvPr id="148" name="Freeform 351">
              <a:extLst>
                <a:ext uri="{FF2B5EF4-FFF2-40B4-BE49-F238E27FC236}">
                  <a16:creationId xmlns:a16="http://schemas.microsoft.com/office/drawing/2014/main" id="{D6C7FDC3-1B69-33F0-B386-2618C0EB2A78}"/>
                </a:ext>
              </a:extLst>
            </p:cNvPr>
            <p:cNvSpPr>
              <a:spLocks noEditPoints="1"/>
            </p:cNvSpPr>
            <p:nvPr/>
          </p:nvSpPr>
          <p:spPr bwMode="auto">
            <a:xfrm>
              <a:off x="731" y="5671"/>
              <a:ext cx="614" cy="395"/>
            </a:xfrm>
            <a:custGeom>
              <a:avLst/>
              <a:gdLst>
                <a:gd name="T0" fmla="*/ 106 w 212"/>
                <a:gd name="T1" fmla="*/ 136 h 136"/>
                <a:gd name="T2" fmla="*/ 25 w 212"/>
                <a:gd name="T3" fmla="*/ 101 h 136"/>
                <a:gd name="T4" fmla="*/ 0 w 212"/>
                <a:gd name="T5" fmla="*/ 65 h 136"/>
                <a:gd name="T6" fmla="*/ 0 w 212"/>
                <a:gd name="T7" fmla="*/ 62 h 136"/>
                <a:gd name="T8" fmla="*/ 24 w 212"/>
                <a:gd name="T9" fmla="*/ 31 h 136"/>
                <a:gd name="T10" fmla="*/ 106 w 212"/>
                <a:gd name="T11" fmla="*/ 0 h 136"/>
                <a:gd name="T12" fmla="*/ 188 w 212"/>
                <a:gd name="T13" fmla="*/ 31 h 136"/>
                <a:gd name="T14" fmla="*/ 211 w 212"/>
                <a:gd name="T15" fmla="*/ 62 h 136"/>
                <a:gd name="T16" fmla="*/ 211 w 212"/>
                <a:gd name="T17" fmla="*/ 65 h 136"/>
                <a:gd name="T18" fmla="*/ 187 w 212"/>
                <a:gd name="T19" fmla="*/ 101 h 136"/>
                <a:gd name="T20" fmla="*/ 106 w 212"/>
                <a:gd name="T21" fmla="*/ 136 h 136"/>
                <a:gd name="T22" fmla="*/ 8 w 212"/>
                <a:gd name="T23" fmla="*/ 63 h 136"/>
                <a:gd name="T24" fmla="*/ 106 w 212"/>
                <a:gd name="T25" fmla="*/ 129 h 136"/>
                <a:gd name="T26" fmla="*/ 204 w 212"/>
                <a:gd name="T27" fmla="*/ 63 h 136"/>
                <a:gd name="T28" fmla="*/ 182 w 212"/>
                <a:gd name="T29" fmla="*/ 36 h 136"/>
                <a:gd name="T30" fmla="*/ 106 w 212"/>
                <a:gd name="T31" fmla="*/ 8 h 136"/>
                <a:gd name="T32" fmla="*/ 8 w 212"/>
                <a:gd name="T33" fmla="*/ 6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2" h="136">
                  <a:moveTo>
                    <a:pt x="106" y="136"/>
                  </a:moveTo>
                  <a:cubicBezTo>
                    <a:pt x="67" y="136"/>
                    <a:pt x="40" y="117"/>
                    <a:pt x="25" y="101"/>
                  </a:cubicBezTo>
                  <a:cubicBezTo>
                    <a:pt x="8" y="83"/>
                    <a:pt x="1" y="66"/>
                    <a:pt x="0" y="65"/>
                  </a:cubicBezTo>
                  <a:cubicBezTo>
                    <a:pt x="0" y="64"/>
                    <a:pt x="0" y="63"/>
                    <a:pt x="0" y="62"/>
                  </a:cubicBezTo>
                  <a:cubicBezTo>
                    <a:pt x="1" y="61"/>
                    <a:pt x="8" y="46"/>
                    <a:pt x="24" y="31"/>
                  </a:cubicBezTo>
                  <a:cubicBezTo>
                    <a:pt x="40" y="17"/>
                    <a:pt x="67" y="0"/>
                    <a:pt x="106" y="0"/>
                  </a:cubicBezTo>
                  <a:cubicBezTo>
                    <a:pt x="146" y="0"/>
                    <a:pt x="173" y="17"/>
                    <a:pt x="188" y="31"/>
                  </a:cubicBezTo>
                  <a:cubicBezTo>
                    <a:pt x="204" y="46"/>
                    <a:pt x="211" y="61"/>
                    <a:pt x="211" y="62"/>
                  </a:cubicBezTo>
                  <a:cubicBezTo>
                    <a:pt x="212" y="63"/>
                    <a:pt x="212" y="64"/>
                    <a:pt x="211" y="65"/>
                  </a:cubicBezTo>
                  <a:cubicBezTo>
                    <a:pt x="211" y="66"/>
                    <a:pt x="203" y="83"/>
                    <a:pt x="187" y="101"/>
                  </a:cubicBezTo>
                  <a:cubicBezTo>
                    <a:pt x="171" y="117"/>
                    <a:pt x="145" y="136"/>
                    <a:pt x="106" y="136"/>
                  </a:cubicBezTo>
                  <a:close/>
                  <a:moveTo>
                    <a:pt x="8" y="63"/>
                  </a:moveTo>
                  <a:cubicBezTo>
                    <a:pt x="13" y="74"/>
                    <a:pt x="43" y="129"/>
                    <a:pt x="106" y="129"/>
                  </a:cubicBezTo>
                  <a:cubicBezTo>
                    <a:pt x="169" y="129"/>
                    <a:pt x="199" y="73"/>
                    <a:pt x="204" y="63"/>
                  </a:cubicBezTo>
                  <a:cubicBezTo>
                    <a:pt x="201" y="59"/>
                    <a:pt x="195" y="48"/>
                    <a:pt x="182" y="36"/>
                  </a:cubicBezTo>
                  <a:cubicBezTo>
                    <a:pt x="162" y="17"/>
                    <a:pt x="136" y="8"/>
                    <a:pt x="106" y="8"/>
                  </a:cubicBezTo>
                  <a:cubicBezTo>
                    <a:pt x="41" y="8"/>
                    <a:pt x="13" y="54"/>
                    <a:pt x="8"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49" name="Freeform 352">
              <a:extLst>
                <a:ext uri="{FF2B5EF4-FFF2-40B4-BE49-F238E27FC236}">
                  <a16:creationId xmlns:a16="http://schemas.microsoft.com/office/drawing/2014/main" id="{122A434A-65FA-7990-3B24-A2ABF40DF5BD}"/>
                </a:ext>
              </a:extLst>
            </p:cNvPr>
            <p:cNvSpPr>
              <a:spLocks noEditPoints="1"/>
            </p:cNvSpPr>
            <p:nvPr/>
          </p:nvSpPr>
          <p:spPr bwMode="auto">
            <a:xfrm>
              <a:off x="864" y="5680"/>
              <a:ext cx="345" cy="348"/>
            </a:xfrm>
            <a:custGeom>
              <a:avLst/>
              <a:gdLst>
                <a:gd name="T0" fmla="*/ 60 w 119"/>
                <a:gd name="T1" fmla="*/ 120 h 120"/>
                <a:gd name="T2" fmla="*/ 0 w 119"/>
                <a:gd name="T3" fmla="*/ 60 h 120"/>
                <a:gd name="T4" fmla="*/ 60 w 119"/>
                <a:gd name="T5" fmla="*/ 0 h 120"/>
                <a:gd name="T6" fmla="*/ 119 w 119"/>
                <a:gd name="T7" fmla="*/ 60 h 120"/>
                <a:gd name="T8" fmla="*/ 60 w 119"/>
                <a:gd name="T9" fmla="*/ 120 h 120"/>
                <a:gd name="T10" fmla="*/ 60 w 119"/>
                <a:gd name="T11" fmla="*/ 8 h 120"/>
                <a:gd name="T12" fmla="*/ 8 w 119"/>
                <a:gd name="T13" fmla="*/ 60 h 120"/>
                <a:gd name="T14" fmla="*/ 60 w 119"/>
                <a:gd name="T15" fmla="*/ 112 h 120"/>
                <a:gd name="T16" fmla="*/ 112 w 119"/>
                <a:gd name="T17" fmla="*/ 60 h 120"/>
                <a:gd name="T18" fmla="*/ 60 w 119"/>
                <a:gd name="T19" fmla="*/ 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120">
                  <a:moveTo>
                    <a:pt x="60" y="120"/>
                  </a:moveTo>
                  <a:cubicBezTo>
                    <a:pt x="27" y="120"/>
                    <a:pt x="0" y="93"/>
                    <a:pt x="0" y="60"/>
                  </a:cubicBezTo>
                  <a:cubicBezTo>
                    <a:pt x="0" y="27"/>
                    <a:pt x="27" y="0"/>
                    <a:pt x="60" y="0"/>
                  </a:cubicBezTo>
                  <a:cubicBezTo>
                    <a:pt x="93" y="0"/>
                    <a:pt x="119" y="27"/>
                    <a:pt x="119" y="60"/>
                  </a:cubicBezTo>
                  <a:cubicBezTo>
                    <a:pt x="119" y="93"/>
                    <a:pt x="93" y="120"/>
                    <a:pt x="60" y="120"/>
                  </a:cubicBezTo>
                  <a:close/>
                  <a:moveTo>
                    <a:pt x="60" y="8"/>
                  </a:moveTo>
                  <a:cubicBezTo>
                    <a:pt x="31" y="8"/>
                    <a:pt x="8" y="31"/>
                    <a:pt x="8" y="60"/>
                  </a:cubicBezTo>
                  <a:cubicBezTo>
                    <a:pt x="8" y="89"/>
                    <a:pt x="31" y="112"/>
                    <a:pt x="60" y="112"/>
                  </a:cubicBezTo>
                  <a:cubicBezTo>
                    <a:pt x="88" y="112"/>
                    <a:pt x="112" y="89"/>
                    <a:pt x="112" y="60"/>
                  </a:cubicBezTo>
                  <a:cubicBezTo>
                    <a:pt x="112" y="31"/>
                    <a:pt x="88" y="8"/>
                    <a:pt x="6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50" name="Freeform 353">
              <a:extLst>
                <a:ext uri="{FF2B5EF4-FFF2-40B4-BE49-F238E27FC236}">
                  <a16:creationId xmlns:a16="http://schemas.microsoft.com/office/drawing/2014/main" id="{4742E22C-1A78-0487-3C4A-209242683ABC}"/>
                </a:ext>
              </a:extLst>
            </p:cNvPr>
            <p:cNvSpPr>
              <a:spLocks noEditPoints="1"/>
            </p:cNvSpPr>
            <p:nvPr/>
          </p:nvSpPr>
          <p:spPr bwMode="auto">
            <a:xfrm>
              <a:off x="966" y="5781"/>
              <a:ext cx="141" cy="143"/>
            </a:xfrm>
            <a:custGeom>
              <a:avLst/>
              <a:gdLst>
                <a:gd name="T0" fmla="*/ 25 w 49"/>
                <a:gd name="T1" fmla="*/ 49 h 49"/>
                <a:gd name="T2" fmla="*/ 0 w 49"/>
                <a:gd name="T3" fmla="*/ 25 h 49"/>
                <a:gd name="T4" fmla="*/ 25 w 49"/>
                <a:gd name="T5" fmla="*/ 0 h 49"/>
                <a:gd name="T6" fmla="*/ 49 w 49"/>
                <a:gd name="T7" fmla="*/ 25 h 49"/>
                <a:gd name="T8" fmla="*/ 25 w 49"/>
                <a:gd name="T9" fmla="*/ 49 h 49"/>
                <a:gd name="T10" fmla="*/ 25 w 49"/>
                <a:gd name="T11" fmla="*/ 8 h 49"/>
                <a:gd name="T12" fmla="*/ 8 w 49"/>
                <a:gd name="T13" fmla="*/ 25 h 49"/>
                <a:gd name="T14" fmla="*/ 25 w 49"/>
                <a:gd name="T15" fmla="*/ 42 h 49"/>
                <a:gd name="T16" fmla="*/ 42 w 49"/>
                <a:gd name="T17" fmla="*/ 25 h 49"/>
                <a:gd name="T18" fmla="*/ 25 w 49"/>
                <a:gd name="T19"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49">
                  <a:moveTo>
                    <a:pt x="25" y="49"/>
                  </a:moveTo>
                  <a:cubicBezTo>
                    <a:pt x="11" y="49"/>
                    <a:pt x="0" y="38"/>
                    <a:pt x="0" y="25"/>
                  </a:cubicBezTo>
                  <a:cubicBezTo>
                    <a:pt x="0" y="11"/>
                    <a:pt x="11" y="0"/>
                    <a:pt x="25" y="0"/>
                  </a:cubicBezTo>
                  <a:cubicBezTo>
                    <a:pt x="38" y="0"/>
                    <a:pt x="49" y="11"/>
                    <a:pt x="49" y="25"/>
                  </a:cubicBezTo>
                  <a:cubicBezTo>
                    <a:pt x="49" y="38"/>
                    <a:pt x="38" y="49"/>
                    <a:pt x="25" y="49"/>
                  </a:cubicBezTo>
                  <a:close/>
                  <a:moveTo>
                    <a:pt x="25" y="8"/>
                  </a:moveTo>
                  <a:cubicBezTo>
                    <a:pt x="15" y="8"/>
                    <a:pt x="8" y="16"/>
                    <a:pt x="8" y="25"/>
                  </a:cubicBezTo>
                  <a:cubicBezTo>
                    <a:pt x="8" y="34"/>
                    <a:pt x="15" y="42"/>
                    <a:pt x="25" y="42"/>
                  </a:cubicBezTo>
                  <a:cubicBezTo>
                    <a:pt x="34" y="42"/>
                    <a:pt x="42" y="34"/>
                    <a:pt x="42" y="25"/>
                  </a:cubicBezTo>
                  <a:cubicBezTo>
                    <a:pt x="42" y="16"/>
                    <a:pt x="34" y="8"/>
                    <a:pt x="2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151" name="Group 344" title="Ear icon">
            <a:extLst>
              <a:ext uri="{FF2B5EF4-FFF2-40B4-BE49-F238E27FC236}">
                <a16:creationId xmlns:a16="http://schemas.microsoft.com/office/drawing/2014/main" id="{618AD5BB-CD21-DD3A-AC22-8AAA1066F3D9}"/>
              </a:ext>
            </a:extLst>
          </p:cNvPr>
          <p:cNvGrpSpPr>
            <a:grpSpLocks noChangeAspect="1"/>
          </p:cNvGrpSpPr>
          <p:nvPr/>
        </p:nvGrpSpPr>
        <p:grpSpPr bwMode="auto">
          <a:xfrm>
            <a:off x="9725114" y="1654129"/>
            <a:ext cx="542949" cy="743325"/>
            <a:chOff x="10348" y="4534"/>
            <a:chExt cx="420" cy="575"/>
          </a:xfrm>
          <a:solidFill>
            <a:schemeClr val="accent1"/>
          </a:solidFill>
        </p:grpSpPr>
        <p:sp>
          <p:nvSpPr>
            <p:cNvPr id="152" name="Freeform 345">
              <a:extLst>
                <a:ext uri="{FF2B5EF4-FFF2-40B4-BE49-F238E27FC236}">
                  <a16:creationId xmlns:a16="http://schemas.microsoft.com/office/drawing/2014/main" id="{C1CB03CA-FB23-893D-53C1-150B5CD0A24B}"/>
                </a:ext>
              </a:extLst>
            </p:cNvPr>
            <p:cNvSpPr>
              <a:spLocks/>
            </p:cNvSpPr>
            <p:nvPr/>
          </p:nvSpPr>
          <p:spPr bwMode="auto">
            <a:xfrm>
              <a:off x="10348" y="4534"/>
              <a:ext cx="420" cy="575"/>
            </a:xfrm>
            <a:custGeom>
              <a:avLst/>
              <a:gdLst>
                <a:gd name="T0" fmla="*/ 49 w 140"/>
                <a:gd name="T1" fmla="*/ 192 h 192"/>
                <a:gd name="T2" fmla="*/ 30 w 140"/>
                <a:gd name="T3" fmla="*/ 184 h 192"/>
                <a:gd name="T4" fmla="*/ 19 w 140"/>
                <a:gd name="T5" fmla="*/ 155 h 192"/>
                <a:gd name="T6" fmla="*/ 23 w 140"/>
                <a:gd name="T7" fmla="*/ 151 h 192"/>
                <a:gd name="T8" fmla="*/ 23 w 140"/>
                <a:gd name="T9" fmla="*/ 151 h 192"/>
                <a:gd name="T10" fmla="*/ 27 w 140"/>
                <a:gd name="T11" fmla="*/ 155 h 192"/>
                <a:gd name="T12" fmla="*/ 35 w 140"/>
                <a:gd name="T13" fmla="*/ 179 h 192"/>
                <a:gd name="T14" fmla="*/ 49 w 140"/>
                <a:gd name="T15" fmla="*/ 185 h 192"/>
                <a:gd name="T16" fmla="*/ 82 w 140"/>
                <a:gd name="T17" fmla="*/ 165 h 192"/>
                <a:gd name="T18" fmla="*/ 91 w 140"/>
                <a:gd name="T19" fmla="*/ 154 h 192"/>
                <a:gd name="T20" fmla="*/ 133 w 140"/>
                <a:gd name="T21" fmla="*/ 73 h 192"/>
                <a:gd name="T22" fmla="*/ 73 w 140"/>
                <a:gd name="T23" fmla="*/ 8 h 192"/>
                <a:gd name="T24" fmla="*/ 27 w 140"/>
                <a:gd name="T25" fmla="*/ 26 h 192"/>
                <a:gd name="T26" fmla="*/ 13 w 140"/>
                <a:gd name="T27" fmla="*/ 86 h 192"/>
                <a:gd name="T28" fmla="*/ 10 w 140"/>
                <a:gd name="T29" fmla="*/ 91 h 192"/>
                <a:gd name="T30" fmla="*/ 6 w 140"/>
                <a:gd name="T31" fmla="*/ 88 h 192"/>
                <a:gd name="T32" fmla="*/ 22 w 140"/>
                <a:gd name="T33" fmla="*/ 21 h 192"/>
                <a:gd name="T34" fmla="*/ 73 w 140"/>
                <a:gd name="T35" fmla="*/ 0 h 192"/>
                <a:gd name="T36" fmla="*/ 125 w 140"/>
                <a:gd name="T37" fmla="*/ 27 h 192"/>
                <a:gd name="T38" fmla="*/ 140 w 140"/>
                <a:gd name="T39" fmla="*/ 73 h 192"/>
                <a:gd name="T40" fmla="*/ 96 w 140"/>
                <a:gd name="T41" fmla="*/ 159 h 192"/>
                <a:gd name="T42" fmla="*/ 87 w 140"/>
                <a:gd name="T43" fmla="*/ 169 h 192"/>
                <a:gd name="T44" fmla="*/ 49 w 140"/>
                <a:gd name="T45" fmla="*/ 19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0" h="192">
                  <a:moveTo>
                    <a:pt x="49" y="192"/>
                  </a:moveTo>
                  <a:cubicBezTo>
                    <a:pt x="42" y="192"/>
                    <a:pt x="35" y="189"/>
                    <a:pt x="30" y="184"/>
                  </a:cubicBezTo>
                  <a:cubicBezTo>
                    <a:pt x="19" y="174"/>
                    <a:pt x="19" y="156"/>
                    <a:pt x="19" y="155"/>
                  </a:cubicBezTo>
                  <a:cubicBezTo>
                    <a:pt x="19" y="153"/>
                    <a:pt x="21" y="151"/>
                    <a:pt x="23" y="151"/>
                  </a:cubicBezTo>
                  <a:cubicBezTo>
                    <a:pt x="23" y="151"/>
                    <a:pt x="23" y="151"/>
                    <a:pt x="23" y="151"/>
                  </a:cubicBezTo>
                  <a:cubicBezTo>
                    <a:pt x="25" y="151"/>
                    <a:pt x="27" y="153"/>
                    <a:pt x="27" y="155"/>
                  </a:cubicBezTo>
                  <a:cubicBezTo>
                    <a:pt x="27" y="155"/>
                    <a:pt x="27" y="171"/>
                    <a:pt x="35" y="179"/>
                  </a:cubicBezTo>
                  <a:cubicBezTo>
                    <a:pt x="39" y="183"/>
                    <a:pt x="43" y="185"/>
                    <a:pt x="49" y="185"/>
                  </a:cubicBezTo>
                  <a:cubicBezTo>
                    <a:pt x="67" y="185"/>
                    <a:pt x="74" y="175"/>
                    <a:pt x="82" y="165"/>
                  </a:cubicBezTo>
                  <a:cubicBezTo>
                    <a:pt x="84" y="161"/>
                    <a:pt x="87" y="157"/>
                    <a:pt x="91" y="154"/>
                  </a:cubicBezTo>
                  <a:cubicBezTo>
                    <a:pt x="116" y="129"/>
                    <a:pt x="133" y="97"/>
                    <a:pt x="133" y="73"/>
                  </a:cubicBezTo>
                  <a:cubicBezTo>
                    <a:pt x="133" y="47"/>
                    <a:pt x="116" y="8"/>
                    <a:pt x="73" y="8"/>
                  </a:cubicBezTo>
                  <a:cubicBezTo>
                    <a:pt x="53" y="8"/>
                    <a:pt x="37" y="14"/>
                    <a:pt x="27" y="26"/>
                  </a:cubicBezTo>
                  <a:cubicBezTo>
                    <a:pt x="7" y="49"/>
                    <a:pt x="13" y="86"/>
                    <a:pt x="13" y="86"/>
                  </a:cubicBezTo>
                  <a:cubicBezTo>
                    <a:pt x="13" y="88"/>
                    <a:pt x="12" y="90"/>
                    <a:pt x="10" y="91"/>
                  </a:cubicBezTo>
                  <a:cubicBezTo>
                    <a:pt x="8" y="91"/>
                    <a:pt x="6" y="90"/>
                    <a:pt x="6" y="88"/>
                  </a:cubicBezTo>
                  <a:cubicBezTo>
                    <a:pt x="5" y="86"/>
                    <a:pt x="0" y="46"/>
                    <a:pt x="22" y="21"/>
                  </a:cubicBezTo>
                  <a:cubicBezTo>
                    <a:pt x="33" y="7"/>
                    <a:pt x="50" y="0"/>
                    <a:pt x="73" y="0"/>
                  </a:cubicBezTo>
                  <a:cubicBezTo>
                    <a:pt x="100" y="0"/>
                    <a:pt x="116" y="15"/>
                    <a:pt x="125" y="27"/>
                  </a:cubicBezTo>
                  <a:cubicBezTo>
                    <a:pt x="134" y="40"/>
                    <a:pt x="140" y="57"/>
                    <a:pt x="140" y="73"/>
                  </a:cubicBezTo>
                  <a:cubicBezTo>
                    <a:pt x="140" y="100"/>
                    <a:pt x="123" y="133"/>
                    <a:pt x="96" y="159"/>
                  </a:cubicBezTo>
                  <a:cubicBezTo>
                    <a:pt x="93" y="162"/>
                    <a:pt x="90" y="166"/>
                    <a:pt x="87" y="169"/>
                  </a:cubicBezTo>
                  <a:cubicBezTo>
                    <a:pt x="80" y="180"/>
                    <a:pt x="71" y="192"/>
                    <a:pt x="49" y="1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53" name="Freeform 346">
              <a:extLst>
                <a:ext uri="{FF2B5EF4-FFF2-40B4-BE49-F238E27FC236}">
                  <a16:creationId xmlns:a16="http://schemas.microsoft.com/office/drawing/2014/main" id="{9A65C4E2-8F82-03DE-FF1F-8DB5CBC4B6C5}"/>
                </a:ext>
              </a:extLst>
            </p:cNvPr>
            <p:cNvSpPr>
              <a:spLocks/>
            </p:cNvSpPr>
            <p:nvPr/>
          </p:nvSpPr>
          <p:spPr bwMode="auto">
            <a:xfrm>
              <a:off x="10450" y="4624"/>
              <a:ext cx="237" cy="341"/>
            </a:xfrm>
            <a:custGeom>
              <a:avLst/>
              <a:gdLst>
                <a:gd name="T0" fmla="*/ 20 w 79"/>
                <a:gd name="T1" fmla="*/ 114 h 114"/>
                <a:gd name="T2" fmla="*/ 17 w 79"/>
                <a:gd name="T3" fmla="*/ 114 h 114"/>
                <a:gd name="T4" fmla="*/ 5 w 79"/>
                <a:gd name="T5" fmla="*/ 98 h 114"/>
                <a:gd name="T6" fmla="*/ 8 w 79"/>
                <a:gd name="T7" fmla="*/ 85 h 114"/>
                <a:gd name="T8" fmla="*/ 12 w 79"/>
                <a:gd name="T9" fmla="*/ 73 h 114"/>
                <a:gd name="T10" fmla="*/ 5 w 79"/>
                <a:gd name="T11" fmla="*/ 59 h 114"/>
                <a:gd name="T12" fmla="*/ 0 w 79"/>
                <a:gd name="T13" fmla="*/ 46 h 114"/>
                <a:gd name="T14" fmla="*/ 38 w 79"/>
                <a:gd name="T15" fmla="*/ 0 h 114"/>
                <a:gd name="T16" fmla="*/ 79 w 79"/>
                <a:gd name="T17" fmla="*/ 46 h 114"/>
                <a:gd name="T18" fmla="*/ 72 w 79"/>
                <a:gd name="T19" fmla="*/ 66 h 114"/>
                <a:gd name="T20" fmla="*/ 67 w 79"/>
                <a:gd name="T21" fmla="*/ 67 h 114"/>
                <a:gd name="T22" fmla="*/ 66 w 79"/>
                <a:gd name="T23" fmla="*/ 62 h 114"/>
                <a:gd name="T24" fmla="*/ 71 w 79"/>
                <a:gd name="T25" fmla="*/ 46 h 114"/>
                <a:gd name="T26" fmla="*/ 38 w 79"/>
                <a:gd name="T27" fmla="*/ 7 h 114"/>
                <a:gd name="T28" fmla="*/ 7 w 79"/>
                <a:gd name="T29" fmla="*/ 46 h 114"/>
                <a:gd name="T30" fmla="*/ 11 w 79"/>
                <a:gd name="T31" fmla="*/ 54 h 114"/>
                <a:gd name="T32" fmla="*/ 19 w 79"/>
                <a:gd name="T33" fmla="*/ 73 h 114"/>
                <a:gd name="T34" fmla="*/ 15 w 79"/>
                <a:gd name="T35" fmla="*/ 89 h 114"/>
                <a:gd name="T36" fmla="*/ 12 w 79"/>
                <a:gd name="T37" fmla="*/ 98 h 114"/>
                <a:gd name="T38" fmla="*/ 19 w 79"/>
                <a:gd name="T39" fmla="*/ 107 h 114"/>
                <a:gd name="T40" fmla="*/ 29 w 79"/>
                <a:gd name="T41" fmla="*/ 100 h 114"/>
                <a:gd name="T42" fmla="*/ 34 w 79"/>
                <a:gd name="T43" fmla="*/ 99 h 114"/>
                <a:gd name="T44" fmla="*/ 35 w 79"/>
                <a:gd name="T45" fmla="*/ 104 h 114"/>
                <a:gd name="T46" fmla="*/ 20 w 79"/>
                <a:gd name="T47"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9" h="114">
                  <a:moveTo>
                    <a:pt x="20" y="114"/>
                  </a:moveTo>
                  <a:cubicBezTo>
                    <a:pt x="19" y="114"/>
                    <a:pt x="18" y="114"/>
                    <a:pt x="17" y="114"/>
                  </a:cubicBezTo>
                  <a:cubicBezTo>
                    <a:pt x="10" y="112"/>
                    <a:pt x="5" y="105"/>
                    <a:pt x="5" y="98"/>
                  </a:cubicBezTo>
                  <a:cubicBezTo>
                    <a:pt x="5" y="92"/>
                    <a:pt x="7" y="88"/>
                    <a:pt x="8" y="85"/>
                  </a:cubicBezTo>
                  <a:cubicBezTo>
                    <a:pt x="10" y="82"/>
                    <a:pt x="12" y="80"/>
                    <a:pt x="12" y="73"/>
                  </a:cubicBezTo>
                  <a:cubicBezTo>
                    <a:pt x="12" y="67"/>
                    <a:pt x="9" y="63"/>
                    <a:pt x="5" y="59"/>
                  </a:cubicBezTo>
                  <a:cubicBezTo>
                    <a:pt x="3" y="55"/>
                    <a:pt x="0" y="51"/>
                    <a:pt x="0" y="46"/>
                  </a:cubicBezTo>
                  <a:cubicBezTo>
                    <a:pt x="0" y="18"/>
                    <a:pt x="15" y="0"/>
                    <a:pt x="38" y="0"/>
                  </a:cubicBezTo>
                  <a:cubicBezTo>
                    <a:pt x="52" y="0"/>
                    <a:pt x="79" y="9"/>
                    <a:pt x="79" y="46"/>
                  </a:cubicBezTo>
                  <a:cubicBezTo>
                    <a:pt x="79" y="56"/>
                    <a:pt x="72" y="66"/>
                    <a:pt x="72" y="66"/>
                  </a:cubicBezTo>
                  <a:cubicBezTo>
                    <a:pt x="71" y="68"/>
                    <a:pt x="69" y="68"/>
                    <a:pt x="67" y="67"/>
                  </a:cubicBezTo>
                  <a:cubicBezTo>
                    <a:pt x="65" y="66"/>
                    <a:pt x="65" y="64"/>
                    <a:pt x="66" y="62"/>
                  </a:cubicBezTo>
                  <a:cubicBezTo>
                    <a:pt x="66" y="62"/>
                    <a:pt x="71" y="54"/>
                    <a:pt x="71" y="46"/>
                  </a:cubicBezTo>
                  <a:cubicBezTo>
                    <a:pt x="71" y="15"/>
                    <a:pt x="51" y="7"/>
                    <a:pt x="38" y="7"/>
                  </a:cubicBezTo>
                  <a:cubicBezTo>
                    <a:pt x="19" y="7"/>
                    <a:pt x="7" y="22"/>
                    <a:pt x="7" y="46"/>
                  </a:cubicBezTo>
                  <a:cubicBezTo>
                    <a:pt x="7" y="49"/>
                    <a:pt x="9" y="51"/>
                    <a:pt x="11" y="54"/>
                  </a:cubicBezTo>
                  <a:cubicBezTo>
                    <a:pt x="15" y="59"/>
                    <a:pt x="19" y="64"/>
                    <a:pt x="19" y="73"/>
                  </a:cubicBezTo>
                  <a:cubicBezTo>
                    <a:pt x="19" y="82"/>
                    <a:pt x="17" y="86"/>
                    <a:pt x="15" y="89"/>
                  </a:cubicBezTo>
                  <a:cubicBezTo>
                    <a:pt x="13" y="92"/>
                    <a:pt x="12" y="94"/>
                    <a:pt x="12" y="98"/>
                  </a:cubicBezTo>
                  <a:cubicBezTo>
                    <a:pt x="12" y="102"/>
                    <a:pt x="15" y="106"/>
                    <a:pt x="19" y="107"/>
                  </a:cubicBezTo>
                  <a:cubicBezTo>
                    <a:pt x="22" y="108"/>
                    <a:pt x="26" y="106"/>
                    <a:pt x="29" y="100"/>
                  </a:cubicBezTo>
                  <a:cubicBezTo>
                    <a:pt x="30" y="99"/>
                    <a:pt x="32" y="98"/>
                    <a:pt x="34" y="99"/>
                  </a:cubicBezTo>
                  <a:cubicBezTo>
                    <a:pt x="36" y="100"/>
                    <a:pt x="36" y="102"/>
                    <a:pt x="35" y="104"/>
                  </a:cubicBezTo>
                  <a:cubicBezTo>
                    <a:pt x="32" y="111"/>
                    <a:pt x="26" y="114"/>
                    <a:pt x="20"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54" name="Freeform 347">
              <a:extLst>
                <a:ext uri="{FF2B5EF4-FFF2-40B4-BE49-F238E27FC236}">
                  <a16:creationId xmlns:a16="http://schemas.microsoft.com/office/drawing/2014/main" id="{2B63FB25-62B5-4C9E-2420-46056326CA39}"/>
                </a:ext>
              </a:extLst>
            </p:cNvPr>
            <p:cNvSpPr>
              <a:spLocks/>
            </p:cNvSpPr>
            <p:nvPr/>
          </p:nvSpPr>
          <p:spPr bwMode="auto">
            <a:xfrm>
              <a:off x="10459" y="4675"/>
              <a:ext cx="129" cy="87"/>
            </a:xfrm>
            <a:custGeom>
              <a:avLst/>
              <a:gdLst>
                <a:gd name="T0" fmla="*/ 40 w 43"/>
                <a:gd name="T1" fmla="*/ 29 h 29"/>
                <a:gd name="T2" fmla="*/ 36 w 43"/>
                <a:gd name="T3" fmla="*/ 26 h 29"/>
                <a:gd name="T4" fmla="*/ 28 w 43"/>
                <a:gd name="T5" fmla="*/ 11 h 29"/>
                <a:gd name="T6" fmla="*/ 5 w 43"/>
                <a:gd name="T7" fmla="*/ 12 h 29"/>
                <a:gd name="T8" fmla="*/ 1 w 43"/>
                <a:gd name="T9" fmla="*/ 10 h 29"/>
                <a:gd name="T10" fmla="*/ 2 w 43"/>
                <a:gd name="T11" fmla="*/ 5 h 29"/>
                <a:gd name="T12" fmla="*/ 32 w 43"/>
                <a:gd name="T13" fmla="*/ 4 h 29"/>
                <a:gd name="T14" fmla="*/ 43 w 43"/>
                <a:gd name="T15" fmla="*/ 25 h 29"/>
                <a:gd name="T16" fmla="*/ 40 w 43"/>
                <a:gd name="T17" fmla="*/ 29 h 29"/>
                <a:gd name="T18" fmla="*/ 40 w 4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29">
                  <a:moveTo>
                    <a:pt x="40" y="29"/>
                  </a:moveTo>
                  <a:cubicBezTo>
                    <a:pt x="38" y="29"/>
                    <a:pt x="36" y="28"/>
                    <a:pt x="36" y="26"/>
                  </a:cubicBezTo>
                  <a:cubicBezTo>
                    <a:pt x="36" y="26"/>
                    <a:pt x="35" y="15"/>
                    <a:pt x="28" y="11"/>
                  </a:cubicBezTo>
                  <a:cubicBezTo>
                    <a:pt x="22" y="7"/>
                    <a:pt x="15" y="8"/>
                    <a:pt x="5" y="12"/>
                  </a:cubicBezTo>
                  <a:cubicBezTo>
                    <a:pt x="3" y="13"/>
                    <a:pt x="1" y="12"/>
                    <a:pt x="1" y="10"/>
                  </a:cubicBezTo>
                  <a:cubicBezTo>
                    <a:pt x="0" y="8"/>
                    <a:pt x="1" y="6"/>
                    <a:pt x="2" y="5"/>
                  </a:cubicBezTo>
                  <a:cubicBezTo>
                    <a:pt x="14" y="0"/>
                    <a:pt x="24" y="0"/>
                    <a:pt x="32" y="4"/>
                  </a:cubicBezTo>
                  <a:cubicBezTo>
                    <a:pt x="42" y="11"/>
                    <a:pt x="43" y="25"/>
                    <a:pt x="43" y="25"/>
                  </a:cubicBezTo>
                  <a:cubicBezTo>
                    <a:pt x="43" y="27"/>
                    <a:pt x="42" y="29"/>
                    <a:pt x="40" y="29"/>
                  </a:cubicBezTo>
                  <a:cubicBezTo>
                    <a:pt x="40" y="29"/>
                    <a:pt x="40" y="29"/>
                    <a:pt x="40"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155" name="Group 212" title="Plus Heart icon">
            <a:extLst>
              <a:ext uri="{FF2B5EF4-FFF2-40B4-BE49-F238E27FC236}">
                <a16:creationId xmlns:a16="http://schemas.microsoft.com/office/drawing/2014/main" id="{058C0F30-42DA-CE9D-BE47-23DD4CD52518}"/>
              </a:ext>
            </a:extLst>
          </p:cNvPr>
          <p:cNvGrpSpPr>
            <a:grpSpLocks noChangeAspect="1"/>
          </p:cNvGrpSpPr>
          <p:nvPr/>
        </p:nvGrpSpPr>
        <p:grpSpPr bwMode="auto">
          <a:xfrm>
            <a:off x="9611352" y="3948122"/>
            <a:ext cx="770472" cy="665760"/>
            <a:chOff x="2639" y="3510"/>
            <a:chExt cx="596" cy="515"/>
          </a:xfrm>
          <a:solidFill>
            <a:schemeClr val="accent1"/>
          </a:solidFill>
        </p:grpSpPr>
        <p:sp>
          <p:nvSpPr>
            <p:cNvPr id="156" name="Freeform 213">
              <a:extLst>
                <a:ext uri="{FF2B5EF4-FFF2-40B4-BE49-F238E27FC236}">
                  <a16:creationId xmlns:a16="http://schemas.microsoft.com/office/drawing/2014/main" id="{46F1995E-71AF-4010-1541-4E599C0FF4AE}"/>
                </a:ext>
              </a:extLst>
            </p:cNvPr>
            <p:cNvSpPr>
              <a:spLocks noEditPoints="1"/>
            </p:cNvSpPr>
            <p:nvPr/>
          </p:nvSpPr>
          <p:spPr bwMode="auto">
            <a:xfrm>
              <a:off x="2639" y="3510"/>
              <a:ext cx="596" cy="515"/>
            </a:xfrm>
            <a:custGeom>
              <a:avLst/>
              <a:gdLst>
                <a:gd name="T0" fmla="*/ 101 w 197"/>
                <a:gd name="T1" fmla="*/ 170 h 170"/>
                <a:gd name="T2" fmla="*/ 99 w 197"/>
                <a:gd name="T3" fmla="*/ 169 h 170"/>
                <a:gd name="T4" fmla="*/ 21 w 197"/>
                <a:gd name="T5" fmla="*/ 90 h 170"/>
                <a:gd name="T6" fmla="*/ 21 w 197"/>
                <a:gd name="T7" fmla="*/ 15 h 170"/>
                <a:gd name="T8" fmla="*/ 59 w 197"/>
                <a:gd name="T9" fmla="*/ 0 h 170"/>
                <a:gd name="T10" fmla="*/ 96 w 197"/>
                <a:gd name="T11" fmla="*/ 15 h 170"/>
                <a:gd name="T12" fmla="*/ 101 w 197"/>
                <a:gd name="T13" fmla="*/ 20 h 170"/>
                <a:gd name="T14" fmla="*/ 106 w 197"/>
                <a:gd name="T15" fmla="*/ 15 h 170"/>
                <a:gd name="T16" fmla="*/ 144 w 197"/>
                <a:gd name="T17" fmla="*/ 0 h 170"/>
                <a:gd name="T18" fmla="*/ 181 w 197"/>
                <a:gd name="T19" fmla="*/ 15 h 170"/>
                <a:gd name="T20" fmla="*/ 197 w 197"/>
                <a:gd name="T21" fmla="*/ 53 h 170"/>
                <a:gd name="T22" fmla="*/ 181 w 197"/>
                <a:gd name="T23" fmla="*/ 90 h 170"/>
                <a:gd name="T24" fmla="*/ 104 w 197"/>
                <a:gd name="T25" fmla="*/ 169 h 170"/>
                <a:gd name="T26" fmla="*/ 101 w 197"/>
                <a:gd name="T27" fmla="*/ 170 h 170"/>
                <a:gd name="T28" fmla="*/ 59 w 197"/>
                <a:gd name="T29" fmla="*/ 7 h 170"/>
                <a:gd name="T30" fmla="*/ 26 w 197"/>
                <a:gd name="T31" fmla="*/ 20 h 170"/>
                <a:gd name="T32" fmla="*/ 26 w 197"/>
                <a:gd name="T33" fmla="*/ 85 h 170"/>
                <a:gd name="T34" fmla="*/ 101 w 197"/>
                <a:gd name="T35" fmla="*/ 161 h 170"/>
                <a:gd name="T36" fmla="*/ 176 w 197"/>
                <a:gd name="T37" fmla="*/ 85 h 170"/>
                <a:gd name="T38" fmla="*/ 176 w 197"/>
                <a:gd name="T39" fmla="*/ 85 h 170"/>
                <a:gd name="T40" fmla="*/ 176 w 197"/>
                <a:gd name="T41" fmla="*/ 20 h 170"/>
                <a:gd name="T42" fmla="*/ 111 w 197"/>
                <a:gd name="T43" fmla="*/ 20 h 170"/>
                <a:gd name="T44" fmla="*/ 104 w 197"/>
                <a:gd name="T45" fmla="*/ 27 h 170"/>
                <a:gd name="T46" fmla="*/ 99 w 197"/>
                <a:gd name="T47" fmla="*/ 27 h 170"/>
                <a:gd name="T48" fmla="*/ 91 w 197"/>
                <a:gd name="T49" fmla="*/ 20 h 170"/>
                <a:gd name="T50" fmla="*/ 59 w 197"/>
                <a:gd name="T51" fmla="*/ 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7" h="170">
                  <a:moveTo>
                    <a:pt x="101" y="170"/>
                  </a:moveTo>
                  <a:cubicBezTo>
                    <a:pt x="100" y="170"/>
                    <a:pt x="99" y="169"/>
                    <a:pt x="99" y="169"/>
                  </a:cubicBezTo>
                  <a:cubicBezTo>
                    <a:pt x="21" y="90"/>
                    <a:pt x="21" y="90"/>
                    <a:pt x="21" y="90"/>
                  </a:cubicBezTo>
                  <a:cubicBezTo>
                    <a:pt x="0" y="70"/>
                    <a:pt x="0" y="36"/>
                    <a:pt x="21" y="15"/>
                  </a:cubicBezTo>
                  <a:cubicBezTo>
                    <a:pt x="31" y="5"/>
                    <a:pt x="45" y="0"/>
                    <a:pt x="59" y="0"/>
                  </a:cubicBezTo>
                  <a:cubicBezTo>
                    <a:pt x="73" y="0"/>
                    <a:pt x="86" y="5"/>
                    <a:pt x="96" y="15"/>
                  </a:cubicBezTo>
                  <a:cubicBezTo>
                    <a:pt x="101" y="20"/>
                    <a:pt x="101" y="20"/>
                    <a:pt x="101" y="20"/>
                  </a:cubicBezTo>
                  <a:cubicBezTo>
                    <a:pt x="106" y="15"/>
                    <a:pt x="106" y="15"/>
                    <a:pt x="106" y="15"/>
                  </a:cubicBezTo>
                  <a:cubicBezTo>
                    <a:pt x="116" y="5"/>
                    <a:pt x="130" y="0"/>
                    <a:pt x="144" y="0"/>
                  </a:cubicBezTo>
                  <a:cubicBezTo>
                    <a:pt x="158" y="0"/>
                    <a:pt x="171" y="5"/>
                    <a:pt x="181" y="15"/>
                  </a:cubicBezTo>
                  <a:cubicBezTo>
                    <a:pt x="191" y="25"/>
                    <a:pt x="197" y="39"/>
                    <a:pt x="197" y="53"/>
                  </a:cubicBezTo>
                  <a:cubicBezTo>
                    <a:pt x="197" y="67"/>
                    <a:pt x="191" y="80"/>
                    <a:pt x="181" y="90"/>
                  </a:cubicBezTo>
                  <a:cubicBezTo>
                    <a:pt x="104" y="169"/>
                    <a:pt x="104" y="169"/>
                    <a:pt x="104" y="169"/>
                  </a:cubicBezTo>
                  <a:cubicBezTo>
                    <a:pt x="103" y="169"/>
                    <a:pt x="102" y="170"/>
                    <a:pt x="101" y="170"/>
                  </a:cubicBezTo>
                  <a:close/>
                  <a:moveTo>
                    <a:pt x="59" y="7"/>
                  </a:moveTo>
                  <a:cubicBezTo>
                    <a:pt x="46" y="7"/>
                    <a:pt x="35" y="12"/>
                    <a:pt x="26" y="20"/>
                  </a:cubicBezTo>
                  <a:cubicBezTo>
                    <a:pt x="8" y="38"/>
                    <a:pt x="8" y="67"/>
                    <a:pt x="26" y="85"/>
                  </a:cubicBezTo>
                  <a:cubicBezTo>
                    <a:pt x="101" y="161"/>
                    <a:pt x="101" y="161"/>
                    <a:pt x="101" y="161"/>
                  </a:cubicBezTo>
                  <a:cubicBezTo>
                    <a:pt x="176" y="85"/>
                    <a:pt x="176" y="85"/>
                    <a:pt x="176" y="85"/>
                  </a:cubicBezTo>
                  <a:cubicBezTo>
                    <a:pt x="176" y="85"/>
                    <a:pt x="176" y="85"/>
                    <a:pt x="176" y="85"/>
                  </a:cubicBezTo>
                  <a:cubicBezTo>
                    <a:pt x="194" y="67"/>
                    <a:pt x="194" y="38"/>
                    <a:pt x="176" y="20"/>
                  </a:cubicBezTo>
                  <a:cubicBezTo>
                    <a:pt x="158" y="2"/>
                    <a:pt x="129" y="2"/>
                    <a:pt x="111" y="20"/>
                  </a:cubicBezTo>
                  <a:cubicBezTo>
                    <a:pt x="104" y="27"/>
                    <a:pt x="104" y="27"/>
                    <a:pt x="104" y="27"/>
                  </a:cubicBezTo>
                  <a:cubicBezTo>
                    <a:pt x="102" y="28"/>
                    <a:pt x="100" y="28"/>
                    <a:pt x="99" y="27"/>
                  </a:cubicBezTo>
                  <a:cubicBezTo>
                    <a:pt x="91" y="20"/>
                    <a:pt x="91" y="20"/>
                    <a:pt x="91" y="20"/>
                  </a:cubicBezTo>
                  <a:cubicBezTo>
                    <a:pt x="83" y="12"/>
                    <a:pt x="71" y="7"/>
                    <a:pt x="5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57" name="Freeform 214">
              <a:extLst>
                <a:ext uri="{FF2B5EF4-FFF2-40B4-BE49-F238E27FC236}">
                  <a16:creationId xmlns:a16="http://schemas.microsoft.com/office/drawing/2014/main" id="{B0627DB1-0F00-6013-D8C7-E79F5A6DA0D2}"/>
                </a:ext>
              </a:extLst>
            </p:cNvPr>
            <p:cNvSpPr>
              <a:spLocks/>
            </p:cNvSpPr>
            <p:nvPr/>
          </p:nvSpPr>
          <p:spPr bwMode="auto">
            <a:xfrm>
              <a:off x="2935" y="3646"/>
              <a:ext cx="22" cy="243"/>
            </a:xfrm>
            <a:custGeom>
              <a:avLst/>
              <a:gdLst>
                <a:gd name="T0" fmla="*/ 3 w 7"/>
                <a:gd name="T1" fmla="*/ 80 h 80"/>
                <a:gd name="T2" fmla="*/ 0 w 7"/>
                <a:gd name="T3" fmla="*/ 76 h 80"/>
                <a:gd name="T4" fmla="*/ 0 w 7"/>
                <a:gd name="T5" fmla="*/ 3 h 80"/>
                <a:gd name="T6" fmla="*/ 3 w 7"/>
                <a:gd name="T7" fmla="*/ 0 h 80"/>
                <a:gd name="T8" fmla="*/ 7 w 7"/>
                <a:gd name="T9" fmla="*/ 3 h 80"/>
                <a:gd name="T10" fmla="*/ 7 w 7"/>
                <a:gd name="T11" fmla="*/ 76 h 80"/>
                <a:gd name="T12" fmla="*/ 3 w 7"/>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 h="80">
                  <a:moveTo>
                    <a:pt x="3" y="80"/>
                  </a:moveTo>
                  <a:cubicBezTo>
                    <a:pt x="1" y="80"/>
                    <a:pt x="0" y="78"/>
                    <a:pt x="0" y="76"/>
                  </a:cubicBezTo>
                  <a:cubicBezTo>
                    <a:pt x="0" y="3"/>
                    <a:pt x="0" y="3"/>
                    <a:pt x="0" y="3"/>
                  </a:cubicBezTo>
                  <a:cubicBezTo>
                    <a:pt x="0" y="1"/>
                    <a:pt x="1" y="0"/>
                    <a:pt x="3" y="0"/>
                  </a:cubicBezTo>
                  <a:cubicBezTo>
                    <a:pt x="5" y="0"/>
                    <a:pt x="7" y="1"/>
                    <a:pt x="7" y="3"/>
                  </a:cubicBezTo>
                  <a:cubicBezTo>
                    <a:pt x="7" y="76"/>
                    <a:pt x="7" y="76"/>
                    <a:pt x="7" y="76"/>
                  </a:cubicBezTo>
                  <a:cubicBezTo>
                    <a:pt x="7" y="78"/>
                    <a:pt x="5" y="80"/>
                    <a:pt x="3"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58" name="Freeform 215">
              <a:extLst>
                <a:ext uri="{FF2B5EF4-FFF2-40B4-BE49-F238E27FC236}">
                  <a16:creationId xmlns:a16="http://schemas.microsoft.com/office/drawing/2014/main" id="{AC42BEE2-6922-8FE6-B903-6E52C3EA3661}"/>
                </a:ext>
              </a:extLst>
            </p:cNvPr>
            <p:cNvSpPr>
              <a:spLocks/>
            </p:cNvSpPr>
            <p:nvPr/>
          </p:nvSpPr>
          <p:spPr bwMode="auto">
            <a:xfrm>
              <a:off x="2823" y="3755"/>
              <a:ext cx="243" cy="22"/>
            </a:xfrm>
            <a:custGeom>
              <a:avLst/>
              <a:gdLst>
                <a:gd name="T0" fmla="*/ 77 w 80"/>
                <a:gd name="T1" fmla="*/ 7 h 7"/>
                <a:gd name="T2" fmla="*/ 4 w 80"/>
                <a:gd name="T3" fmla="*/ 7 h 7"/>
                <a:gd name="T4" fmla="*/ 0 w 80"/>
                <a:gd name="T5" fmla="*/ 4 h 7"/>
                <a:gd name="T6" fmla="*/ 4 w 80"/>
                <a:gd name="T7" fmla="*/ 0 h 7"/>
                <a:gd name="T8" fmla="*/ 77 w 80"/>
                <a:gd name="T9" fmla="*/ 0 h 7"/>
                <a:gd name="T10" fmla="*/ 80 w 80"/>
                <a:gd name="T11" fmla="*/ 4 h 7"/>
                <a:gd name="T12" fmla="*/ 77 w 80"/>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80" h="7">
                  <a:moveTo>
                    <a:pt x="77" y="7"/>
                  </a:moveTo>
                  <a:cubicBezTo>
                    <a:pt x="4" y="7"/>
                    <a:pt x="4" y="7"/>
                    <a:pt x="4" y="7"/>
                  </a:cubicBezTo>
                  <a:cubicBezTo>
                    <a:pt x="2" y="7"/>
                    <a:pt x="0" y="6"/>
                    <a:pt x="0" y="4"/>
                  </a:cubicBezTo>
                  <a:cubicBezTo>
                    <a:pt x="0" y="2"/>
                    <a:pt x="2" y="0"/>
                    <a:pt x="4" y="0"/>
                  </a:cubicBezTo>
                  <a:cubicBezTo>
                    <a:pt x="77" y="0"/>
                    <a:pt x="77" y="0"/>
                    <a:pt x="77" y="0"/>
                  </a:cubicBezTo>
                  <a:cubicBezTo>
                    <a:pt x="79" y="0"/>
                    <a:pt x="80" y="2"/>
                    <a:pt x="80" y="4"/>
                  </a:cubicBezTo>
                  <a:cubicBezTo>
                    <a:pt x="80" y="6"/>
                    <a:pt x="79" y="7"/>
                    <a:pt x="7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159" name="Group 200" title="Handshake Heart icon">
            <a:extLst>
              <a:ext uri="{FF2B5EF4-FFF2-40B4-BE49-F238E27FC236}">
                <a16:creationId xmlns:a16="http://schemas.microsoft.com/office/drawing/2014/main" id="{67A17A25-E702-FE7A-CA9B-005DAF2DE2F9}"/>
              </a:ext>
            </a:extLst>
          </p:cNvPr>
          <p:cNvGrpSpPr>
            <a:grpSpLocks noChangeAspect="1"/>
          </p:cNvGrpSpPr>
          <p:nvPr/>
        </p:nvGrpSpPr>
        <p:grpSpPr bwMode="auto">
          <a:xfrm>
            <a:off x="4368419" y="3953939"/>
            <a:ext cx="734275" cy="654126"/>
            <a:chOff x="1707" y="3510"/>
            <a:chExt cx="568" cy="506"/>
          </a:xfrm>
          <a:solidFill>
            <a:schemeClr val="accent1"/>
          </a:solidFill>
        </p:grpSpPr>
        <p:sp>
          <p:nvSpPr>
            <p:cNvPr id="160" name="Freeform 201">
              <a:extLst>
                <a:ext uri="{FF2B5EF4-FFF2-40B4-BE49-F238E27FC236}">
                  <a16:creationId xmlns:a16="http://schemas.microsoft.com/office/drawing/2014/main" id="{C8752FBF-0D26-7379-87BE-0C166BEACEBB}"/>
                </a:ext>
              </a:extLst>
            </p:cNvPr>
            <p:cNvSpPr>
              <a:spLocks noEditPoints="1"/>
            </p:cNvSpPr>
            <p:nvPr/>
          </p:nvSpPr>
          <p:spPr bwMode="auto">
            <a:xfrm>
              <a:off x="1871" y="3522"/>
              <a:ext cx="404" cy="277"/>
            </a:xfrm>
            <a:custGeom>
              <a:avLst/>
              <a:gdLst>
                <a:gd name="T0" fmla="*/ 114 w 136"/>
                <a:gd name="T1" fmla="*/ 93 h 93"/>
                <a:gd name="T2" fmla="*/ 111 w 136"/>
                <a:gd name="T3" fmla="*/ 92 h 93"/>
                <a:gd name="T4" fmla="*/ 61 w 136"/>
                <a:gd name="T5" fmla="*/ 42 h 93"/>
                <a:gd name="T6" fmla="*/ 39 w 136"/>
                <a:gd name="T7" fmla="*/ 63 h 93"/>
                <a:gd name="T8" fmla="*/ 24 w 136"/>
                <a:gd name="T9" fmla="*/ 70 h 93"/>
                <a:gd name="T10" fmla="*/ 1 w 136"/>
                <a:gd name="T11" fmla="*/ 59 h 93"/>
                <a:gd name="T12" fmla="*/ 1 w 136"/>
                <a:gd name="T13" fmla="*/ 53 h 93"/>
                <a:gd name="T14" fmla="*/ 38 w 136"/>
                <a:gd name="T15" fmla="*/ 17 h 93"/>
                <a:gd name="T16" fmla="*/ 80 w 136"/>
                <a:gd name="T17" fmla="*/ 0 h 93"/>
                <a:gd name="T18" fmla="*/ 117 w 136"/>
                <a:gd name="T19" fmla="*/ 14 h 93"/>
                <a:gd name="T20" fmla="*/ 136 w 136"/>
                <a:gd name="T21" fmla="*/ 56 h 93"/>
                <a:gd name="T22" fmla="*/ 115 w 136"/>
                <a:gd name="T23" fmla="*/ 93 h 93"/>
                <a:gd name="T24" fmla="*/ 114 w 136"/>
                <a:gd name="T25" fmla="*/ 93 h 93"/>
                <a:gd name="T26" fmla="*/ 61 w 136"/>
                <a:gd name="T27" fmla="*/ 32 h 93"/>
                <a:gd name="T28" fmla="*/ 63 w 136"/>
                <a:gd name="T29" fmla="*/ 34 h 93"/>
                <a:gd name="T30" fmla="*/ 114 w 136"/>
                <a:gd name="T31" fmla="*/ 85 h 93"/>
                <a:gd name="T32" fmla="*/ 128 w 136"/>
                <a:gd name="T33" fmla="*/ 56 h 93"/>
                <a:gd name="T34" fmla="*/ 80 w 136"/>
                <a:gd name="T35" fmla="*/ 7 h 93"/>
                <a:gd name="T36" fmla="*/ 44 w 136"/>
                <a:gd name="T37" fmla="*/ 23 h 93"/>
                <a:gd name="T38" fmla="*/ 10 w 136"/>
                <a:gd name="T39" fmla="*/ 56 h 93"/>
                <a:gd name="T40" fmla="*/ 24 w 136"/>
                <a:gd name="T41" fmla="*/ 62 h 93"/>
                <a:gd name="T42" fmla="*/ 34 w 136"/>
                <a:gd name="T43" fmla="*/ 57 h 93"/>
                <a:gd name="T44" fmla="*/ 58 w 136"/>
                <a:gd name="T45" fmla="*/ 34 h 93"/>
                <a:gd name="T46" fmla="*/ 61 w 136"/>
                <a:gd name="T47" fmla="*/ 3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93">
                  <a:moveTo>
                    <a:pt x="114" y="93"/>
                  </a:moveTo>
                  <a:cubicBezTo>
                    <a:pt x="113" y="93"/>
                    <a:pt x="112" y="93"/>
                    <a:pt x="111" y="92"/>
                  </a:cubicBezTo>
                  <a:cubicBezTo>
                    <a:pt x="61" y="42"/>
                    <a:pt x="61" y="42"/>
                    <a:pt x="61" y="42"/>
                  </a:cubicBezTo>
                  <a:cubicBezTo>
                    <a:pt x="39" y="63"/>
                    <a:pt x="39" y="63"/>
                    <a:pt x="39" y="63"/>
                  </a:cubicBezTo>
                  <a:cubicBezTo>
                    <a:pt x="39" y="63"/>
                    <a:pt x="33" y="69"/>
                    <a:pt x="24" y="70"/>
                  </a:cubicBezTo>
                  <a:cubicBezTo>
                    <a:pt x="16" y="70"/>
                    <a:pt x="9" y="66"/>
                    <a:pt x="1" y="59"/>
                  </a:cubicBezTo>
                  <a:cubicBezTo>
                    <a:pt x="0" y="57"/>
                    <a:pt x="0" y="55"/>
                    <a:pt x="1" y="53"/>
                  </a:cubicBezTo>
                  <a:cubicBezTo>
                    <a:pt x="38" y="17"/>
                    <a:pt x="38" y="17"/>
                    <a:pt x="38" y="17"/>
                  </a:cubicBezTo>
                  <a:cubicBezTo>
                    <a:pt x="39" y="16"/>
                    <a:pt x="57" y="0"/>
                    <a:pt x="80" y="0"/>
                  </a:cubicBezTo>
                  <a:cubicBezTo>
                    <a:pt x="93" y="0"/>
                    <a:pt x="107" y="5"/>
                    <a:pt x="117" y="14"/>
                  </a:cubicBezTo>
                  <a:cubicBezTo>
                    <a:pt x="126" y="21"/>
                    <a:pt x="136" y="35"/>
                    <a:pt x="136" y="56"/>
                  </a:cubicBezTo>
                  <a:cubicBezTo>
                    <a:pt x="136" y="57"/>
                    <a:pt x="136" y="83"/>
                    <a:pt x="115" y="93"/>
                  </a:cubicBezTo>
                  <a:cubicBezTo>
                    <a:pt x="115" y="93"/>
                    <a:pt x="114" y="93"/>
                    <a:pt x="114" y="93"/>
                  </a:cubicBezTo>
                  <a:close/>
                  <a:moveTo>
                    <a:pt x="61" y="32"/>
                  </a:moveTo>
                  <a:cubicBezTo>
                    <a:pt x="62" y="32"/>
                    <a:pt x="63" y="33"/>
                    <a:pt x="63" y="34"/>
                  </a:cubicBezTo>
                  <a:cubicBezTo>
                    <a:pt x="114" y="85"/>
                    <a:pt x="114" y="85"/>
                    <a:pt x="114" y="85"/>
                  </a:cubicBezTo>
                  <a:cubicBezTo>
                    <a:pt x="128" y="76"/>
                    <a:pt x="128" y="56"/>
                    <a:pt x="128" y="56"/>
                  </a:cubicBezTo>
                  <a:cubicBezTo>
                    <a:pt x="128" y="24"/>
                    <a:pt x="100" y="7"/>
                    <a:pt x="80" y="7"/>
                  </a:cubicBezTo>
                  <a:cubicBezTo>
                    <a:pt x="60" y="7"/>
                    <a:pt x="44" y="22"/>
                    <a:pt x="44" y="23"/>
                  </a:cubicBezTo>
                  <a:cubicBezTo>
                    <a:pt x="10" y="56"/>
                    <a:pt x="10" y="56"/>
                    <a:pt x="10" y="56"/>
                  </a:cubicBezTo>
                  <a:cubicBezTo>
                    <a:pt x="14" y="60"/>
                    <a:pt x="19" y="62"/>
                    <a:pt x="24" y="62"/>
                  </a:cubicBezTo>
                  <a:cubicBezTo>
                    <a:pt x="30" y="62"/>
                    <a:pt x="34" y="58"/>
                    <a:pt x="34" y="57"/>
                  </a:cubicBezTo>
                  <a:cubicBezTo>
                    <a:pt x="58" y="34"/>
                    <a:pt x="58" y="34"/>
                    <a:pt x="58" y="34"/>
                  </a:cubicBezTo>
                  <a:cubicBezTo>
                    <a:pt x="59" y="33"/>
                    <a:pt x="60" y="32"/>
                    <a:pt x="6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61" name="Freeform 202">
              <a:extLst>
                <a:ext uri="{FF2B5EF4-FFF2-40B4-BE49-F238E27FC236}">
                  <a16:creationId xmlns:a16="http://schemas.microsoft.com/office/drawing/2014/main" id="{FD45A796-4AAD-4158-3D65-F636A9A198C6}"/>
                </a:ext>
              </a:extLst>
            </p:cNvPr>
            <p:cNvSpPr>
              <a:spLocks/>
            </p:cNvSpPr>
            <p:nvPr/>
          </p:nvSpPr>
          <p:spPr bwMode="auto">
            <a:xfrm>
              <a:off x="1707" y="3510"/>
              <a:ext cx="306" cy="336"/>
            </a:xfrm>
            <a:custGeom>
              <a:avLst/>
              <a:gdLst>
                <a:gd name="T0" fmla="*/ 33 w 103"/>
                <a:gd name="T1" fmla="*/ 113 h 113"/>
                <a:gd name="T2" fmla="*/ 31 w 103"/>
                <a:gd name="T3" fmla="*/ 113 h 113"/>
                <a:gd name="T4" fmla="*/ 0 w 103"/>
                <a:gd name="T5" fmla="*/ 60 h 113"/>
                <a:gd name="T6" fmla="*/ 59 w 103"/>
                <a:gd name="T7" fmla="*/ 0 h 113"/>
                <a:gd name="T8" fmla="*/ 102 w 103"/>
                <a:gd name="T9" fmla="*/ 18 h 113"/>
                <a:gd name="T10" fmla="*/ 102 w 103"/>
                <a:gd name="T11" fmla="*/ 24 h 113"/>
                <a:gd name="T12" fmla="*/ 96 w 103"/>
                <a:gd name="T13" fmla="*/ 24 h 113"/>
                <a:gd name="T14" fmla="*/ 59 w 103"/>
                <a:gd name="T15" fmla="*/ 8 h 113"/>
                <a:gd name="T16" fmla="*/ 7 w 103"/>
                <a:gd name="T17" fmla="*/ 60 h 113"/>
                <a:gd name="T18" fmla="*/ 35 w 103"/>
                <a:gd name="T19" fmla="*/ 106 h 113"/>
                <a:gd name="T20" fmla="*/ 37 w 103"/>
                <a:gd name="T21" fmla="*/ 111 h 113"/>
                <a:gd name="T22" fmla="*/ 33 w 103"/>
                <a:gd name="T23"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 h="113">
                  <a:moveTo>
                    <a:pt x="33" y="113"/>
                  </a:moveTo>
                  <a:cubicBezTo>
                    <a:pt x="33" y="113"/>
                    <a:pt x="32" y="113"/>
                    <a:pt x="31" y="113"/>
                  </a:cubicBezTo>
                  <a:cubicBezTo>
                    <a:pt x="12" y="102"/>
                    <a:pt x="0" y="82"/>
                    <a:pt x="0" y="60"/>
                  </a:cubicBezTo>
                  <a:cubicBezTo>
                    <a:pt x="0" y="27"/>
                    <a:pt x="26" y="0"/>
                    <a:pt x="59" y="0"/>
                  </a:cubicBezTo>
                  <a:cubicBezTo>
                    <a:pt x="75" y="0"/>
                    <a:pt x="90" y="7"/>
                    <a:pt x="102" y="18"/>
                  </a:cubicBezTo>
                  <a:cubicBezTo>
                    <a:pt x="103" y="20"/>
                    <a:pt x="103" y="22"/>
                    <a:pt x="102" y="24"/>
                  </a:cubicBezTo>
                  <a:cubicBezTo>
                    <a:pt x="100" y="25"/>
                    <a:pt x="98" y="25"/>
                    <a:pt x="96" y="24"/>
                  </a:cubicBezTo>
                  <a:cubicBezTo>
                    <a:pt x="86" y="14"/>
                    <a:pt x="73" y="8"/>
                    <a:pt x="59" y="8"/>
                  </a:cubicBezTo>
                  <a:cubicBezTo>
                    <a:pt x="30" y="8"/>
                    <a:pt x="7" y="31"/>
                    <a:pt x="7" y="60"/>
                  </a:cubicBezTo>
                  <a:cubicBezTo>
                    <a:pt x="7" y="79"/>
                    <a:pt x="18" y="97"/>
                    <a:pt x="35" y="106"/>
                  </a:cubicBezTo>
                  <a:cubicBezTo>
                    <a:pt x="37" y="107"/>
                    <a:pt x="38" y="109"/>
                    <a:pt x="37" y="111"/>
                  </a:cubicBezTo>
                  <a:cubicBezTo>
                    <a:pt x="36" y="112"/>
                    <a:pt x="35" y="113"/>
                    <a:pt x="33"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62" name="Freeform 203">
              <a:extLst>
                <a:ext uri="{FF2B5EF4-FFF2-40B4-BE49-F238E27FC236}">
                  <a16:creationId xmlns:a16="http://schemas.microsoft.com/office/drawing/2014/main" id="{0A68137D-C3D4-D57E-4EE1-896F174C00A7}"/>
                </a:ext>
              </a:extLst>
            </p:cNvPr>
            <p:cNvSpPr>
              <a:spLocks noEditPoints="1"/>
            </p:cNvSpPr>
            <p:nvPr/>
          </p:nvSpPr>
          <p:spPr bwMode="auto">
            <a:xfrm>
              <a:off x="1793" y="3739"/>
              <a:ext cx="131" cy="131"/>
            </a:xfrm>
            <a:custGeom>
              <a:avLst/>
              <a:gdLst>
                <a:gd name="T0" fmla="*/ 15 w 44"/>
                <a:gd name="T1" fmla="*/ 44 h 44"/>
                <a:gd name="T2" fmla="*/ 4 w 44"/>
                <a:gd name="T3" fmla="*/ 39 h 44"/>
                <a:gd name="T4" fmla="*/ 0 w 44"/>
                <a:gd name="T5" fmla="*/ 28 h 44"/>
                <a:gd name="T6" fmla="*/ 4 w 44"/>
                <a:gd name="T7" fmla="*/ 18 h 44"/>
                <a:gd name="T8" fmla="*/ 16 w 44"/>
                <a:gd name="T9" fmla="*/ 6 h 44"/>
                <a:gd name="T10" fmla="*/ 38 w 44"/>
                <a:gd name="T11" fmla="*/ 6 h 44"/>
                <a:gd name="T12" fmla="*/ 38 w 44"/>
                <a:gd name="T13" fmla="*/ 27 h 44"/>
                <a:gd name="T14" fmla="*/ 26 w 44"/>
                <a:gd name="T15" fmla="*/ 39 h 44"/>
                <a:gd name="T16" fmla="*/ 15 w 44"/>
                <a:gd name="T17" fmla="*/ 44 h 44"/>
                <a:gd name="T18" fmla="*/ 27 w 44"/>
                <a:gd name="T19" fmla="*/ 9 h 44"/>
                <a:gd name="T20" fmla="*/ 22 w 44"/>
                <a:gd name="T21" fmla="*/ 11 h 44"/>
                <a:gd name="T22" fmla="*/ 10 w 44"/>
                <a:gd name="T23" fmla="*/ 23 h 44"/>
                <a:gd name="T24" fmla="*/ 7 w 44"/>
                <a:gd name="T25" fmla="*/ 28 h 44"/>
                <a:gd name="T26" fmla="*/ 10 w 44"/>
                <a:gd name="T27" fmla="*/ 34 h 44"/>
                <a:gd name="T28" fmla="*/ 21 w 44"/>
                <a:gd name="T29" fmla="*/ 34 h 44"/>
                <a:gd name="T30" fmla="*/ 33 w 44"/>
                <a:gd name="T31" fmla="*/ 22 h 44"/>
                <a:gd name="T32" fmla="*/ 33 w 44"/>
                <a:gd name="T33" fmla="*/ 11 h 44"/>
                <a:gd name="T34" fmla="*/ 27 w 44"/>
                <a:gd name="T35"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 h="44">
                  <a:moveTo>
                    <a:pt x="15" y="44"/>
                  </a:moveTo>
                  <a:cubicBezTo>
                    <a:pt x="11" y="44"/>
                    <a:pt x="7" y="42"/>
                    <a:pt x="4" y="39"/>
                  </a:cubicBezTo>
                  <a:cubicBezTo>
                    <a:pt x="1" y="36"/>
                    <a:pt x="0" y="32"/>
                    <a:pt x="0" y="28"/>
                  </a:cubicBezTo>
                  <a:cubicBezTo>
                    <a:pt x="0" y="24"/>
                    <a:pt x="1" y="21"/>
                    <a:pt x="4" y="18"/>
                  </a:cubicBezTo>
                  <a:cubicBezTo>
                    <a:pt x="16" y="6"/>
                    <a:pt x="16" y="6"/>
                    <a:pt x="16" y="6"/>
                  </a:cubicBezTo>
                  <a:cubicBezTo>
                    <a:pt x="22" y="0"/>
                    <a:pt x="32" y="0"/>
                    <a:pt x="38" y="6"/>
                  </a:cubicBezTo>
                  <a:cubicBezTo>
                    <a:pt x="44" y="12"/>
                    <a:pt x="44" y="21"/>
                    <a:pt x="38" y="27"/>
                  </a:cubicBezTo>
                  <a:cubicBezTo>
                    <a:pt x="26" y="39"/>
                    <a:pt x="26" y="39"/>
                    <a:pt x="26" y="39"/>
                  </a:cubicBezTo>
                  <a:cubicBezTo>
                    <a:pt x="23" y="42"/>
                    <a:pt x="19" y="44"/>
                    <a:pt x="15" y="44"/>
                  </a:cubicBezTo>
                  <a:close/>
                  <a:moveTo>
                    <a:pt x="27" y="9"/>
                  </a:moveTo>
                  <a:cubicBezTo>
                    <a:pt x="25" y="9"/>
                    <a:pt x="23" y="10"/>
                    <a:pt x="22" y="11"/>
                  </a:cubicBezTo>
                  <a:cubicBezTo>
                    <a:pt x="10" y="23"/>
                    <a:pt x="10" y="23"/>
                    <a:pt x="10" y="23"/>
                  </a:cubicBezTo>
                  <a:cubicBezTo>
                    <a:pt x="8" y="24"/>
                    <a:pt x="7" y="26"/>
                    <a:pt x="7" y="28"/>
                  </a:cubicBezTo>
                  <a:cubicBezTo>
                    <a:pt x="7" y="30"/>
                    <a:pt x="8" y="32"/>
                    <a:pt x="10" y="34"/>
                  </a:cubicBezTo>
                  <a:cubicBezTo>
                    <a:pt x="13" y="37"/>
                    <a:pt x="18" y="37"/>
                    <a:pt x="21" y="34"/>
                  </a:cubicBezTo>
                  <a:cubicBezTo>
                    <a:pt x="33" y="22"/>
                    <a:pt x="33" y="22"/>
                    <a:pt x="33" y="22"/>
                  </a:cubicBezTo>
                  <a:cubicBezTo>
                    <a:pt x="35" y="19"/>
                    <a:pt x="35" y="14"/>
                    <a:pt x="33" y="11"/>
                  </a:cubicBezTo>
                  <a:cubicBezTo>
                    <a:pt x="31" y="10"/>
                    <a:pt x="29" y="9"/>
                    <a:pt x="2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63" name="Freeform 204">
              <a:extLst>
                <a:ext uri="{FF2B5EF4-FFF2-40B4-BE49-F238E27FC236}">
                  <a16:creationId xmlns:a16="http://schemas.microsoft.com/office/drawing/2014/main" id="{9566CFAB-10E8-2CCB-C78F-DBBC8D075E64}"/>
                </a:ext>
              </a:extLst>
            </p:cNvPr>
            <p:cNvSpPr>
              <a:spLocks noEditPoints="1"/>
            </p:cNvSpPr>
            <p:nvPr/>
          </p:nvSpPr>
          <p:spPr bwMode="auto">
            <a:xfrm>
              <a:off x="1841" y="3787"/>
              <a:ext cx="128" cy="131"/>
            </a:xfrm>
            <a:custGeom>
              <a:avLst/>
              <a:gdLst>
                <a:gd name="T0" fmla="*/ 16 w 43"/>
                <a:gd name="T1" fmla="*/ 44 h 44"/>
                <a:gd name="T2" fmla="*/ 5 w 43"/>
                <a:gd name="T3" fmla="*/ 40 h 44"/>
                <a:gd name="T4" fmla="*/ 0 w 43"/>
                <a:gd name="T5" fmla="*/ 29 h 44"/>
                <a:gd name="T6" fmla="*/ 5 w 43"/>
                <a:gd name="T7" fmla="*/ 18 h 44"/>
                <a:gd name="T8" fmla="*/ 17 w 43"/>
                <a:gd name="T9" fmla="*/ 6 h 44"/>
                <a:gd name="T10" fmla="*/ 17 w 43"/>
                <a:gd name="T11" fmla="*/ 6 h 44"/>
                <a:gd name="T12" fmla="*/ 38 w 43"/>
                <a:gd name="T13" fmla="*/ 6 h 44"/>
                <a:gd name="T14" fmla="*/ 43 w 43"/>
                <a:gd name="T15" fmla="*/ 17 h 44"/>
                <a:gd name="T16" fmla="*/ 38 w 43"/>
                <a:gd name="T17" fmla="*/ 28 h 44"/>
                <a:gd name="T18" fmla="*/ 26 w 43"/>
                <a:gd name="T19" fmla="*/ 40 h 44"/>
                <a:gd name="T20" fmla="*/ 16 w 43"/>
                <a:gd name="T21" fmla="*/ 44 h 44"/>
                <a:gd name="T22" fmla="*/ 22 w 43"/>
                <a:gd name="T23" fmla="*/ 11 h 44"/>
                <a:gd name="T24" fmla="*/ 10 w 43"/>
                <a:gd name="T25" fmla="*/ 23 h 44"/>
                <a:gd name="T26" fmla="*/ 8 w 43"/>
                <a:gd name="T27" fmla="*/ 29 h 44"/>
                <a:gd name="T28" fmla="*/ 10 w 43"/>
                <a:gd name="T29" fmla="*/ 34 h 44"/>
                <a:gd name="T30" fmla="*/ 21 w 43"/>
                <a:gd name="T31" fmla="*/ 34 h 44"/>
                <a:gd name="T32" fmla="*/ 33 w 43"/>
                <a:gd name="T33" fmla="*/ 22 h 44"/>
                <a:gd name="T34" fmla="*/ 35 w 43"/>
                <a:gd name="T35" fmla="*/ 17 h 44"/>
                <a:gd name="T36" fmla="*/ 33 w 43"/>
                <a:gd name="T37" fmla="*/ 12 h 44"/>
                <a:gd name="T38" fmla="*/ 22 w 43"/>
                <a:gd name="T39" fmla="*/ 1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 h="44">
                  <a:moveTo>
                    <a:pt x="16" y="44"/>
                  </a:moveTo>
                  <a:cubicBezTo>
                    <a:pt x="11" y="44"/>
                    <a:pt x="8" y="43"/>
                    <a:pt x="5" y="40"/>
                  </a:cubicBezTo>
                  <a:cubicBezTo>
                    <a:pt x="2" y="37"/>
                    <a:pt x="0" y="33"/>
                    <a:pt x="0" y="29"/>
                  </a:cubicBezTo>
                  <a:cubicBezTo>
                    <a:pt x="0" y="25"/>
                    <a:pt x="2" y="21"/>
                    <a:pt x="5" y="18"/>
                  </a:cubicBezTo>
                  <a:cubicBezTo>
                    <a:pt x="17" y="6"/>
                    <a:pt x="17" y="6"/>
                    <a:pt x="17" y="6"/>
                  </a:cubicBezTo>
                  <a:cubicBezTo>
                    <a:pt x="17" y="6"/>
                    <a:pt x="17" y="6"/>
                    <a:pt x="17" y="6"/>
                  </a:cubicBezTo>
                  <a:cubicBezTo>
                    <a:pt x="22" y="0"/>
                    <a:pt x="32" y="0"/>
                    <a:pt x="38" y="6"/>
                  </a:cubicBezTo>
                  <a:cubicBezTo>
                    <a:pt x="41" y="9"/>
                    <a:pt x="43" y="13"/>
                    <a:pt x="43" y="17"/>
                  </a:cubicBezTo>
                  <a:cubicBezTo>
                    <a:pt x="43" y="21"/>
                    <a:pt x="41" y="25"/>
                    <a:pt x="38" y="28"/>
                  </a:cubicBezTo>
                  <a:cubicBezTo>
                    <a:pt x="26" y="40"/>
                    <a:pt x="26" y="40"/>
                    <a:pt x="26" y="40"/>
                  </a:cubicBezTo>
                  <a:cubicBezTo>
                    <a:pt x="23" y="43"/>
                    <a:pt x="20" y="44"/>
                    <a:pt x="16" y="44"/>
                  </a:cubicBezTo>
                  <a:close/>
                  <a:moveTo>
                    <a:pt x="22" y="11"/>
                  </a:moveTo>
                  <a:cubicBezTo>
                    <a:pt x="10" y="23"/>
                    <a:pt x="10" y="23"/>
                    <a:pt x="10" y="23"/>
                  </a:cubicBezTo>
                  <a:cubicBezTo>
                    <a:pt x="9" y="25"/>
                    <a:pt x="8" y="27"/>
                    <a:pt x="8" y="29"/>
                  </a:cubicBezTo>
                  <a:cubicBezTo>
                    <a:pt x="8" y="31"/>
                    <a:pt x="9" y="33"/>
                    <a:pt x="10" y="34"/>
                  </a:cubicBezTo>
                  <a:cubicBezTo>
                    <a:pt x="13" y="37"/>
                    <a:pt x="18" y="37"/>
                    <a:pt x="21" y="34"/>
                  </a:cubicBezTo>
                  <a:cubicBezTo>
                    <a:pt x="33" y="22"/>
                    <a:pt x="33" y="22"/>
                    <a:pt x="33" y="22"/>
                  </a:cubicBezTo>
                  <a:cubicBezTo>
                    <a:pt x="34" y="21"/>
                    <a:pt x="35" y="19"/>
                    <a:pt x="35" y="17"/>
                  </a:cubicBezTo>
                  <a:cubicBezTo>
                    <a:pt x="35" y="15"/>
                    <a:pt x="34" y="13"/>
                    <a:pt x="33" y="12"/>
                  </a:cubicBezTo>
                  <a:cubicBezTo>
                    <a:pt x="30" y="8"/>
                    <a:pt x="25" y="9"/>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64" name="Freeform 205">
              <a:extLst>
                <a:ext uri="{FF2B5EF4-FFF2-40B4-BE49-F238E27FC236}">
                  <a16:creationId xmlns:a16="http://schemas.microsoft.com/office/drawing/2014/main" id="{BFFAFDEF-AB74-4C2E-F54A-27CD6BB847E5}"/>
                </a:ext>
              </a:extLst>
            </p:cNvPr>
            <p:cNvSpPr>
              <a:spLocks noEditPoints="1"/>
            </p:cNvSpPr>
            <p:nvPr/>
          </p:nvSpPr>
          <p:spPr bwMode="auto">
            <a:xfrm>
              <a:off x="1888" y="3837"/>
              <a:ext cx="128" cy="128"/>
            </a:xfrm>
            <a:custGeom>
              <a:avLst/>
              <a:gdLst>
                <a:gd name="T0" fmla="*/ 16 w 43"/>
                <a:gd name="T1" fmla="*/ 43 h 43"/>
                <a:gd name="T2" fmla="*/ 5 w 43"/>
                <a:gd name="T3" fmla="*/ 39 h 43"/>
                <a:gd name="T4" fmla="*/ 0 w 43"/>
                <a:gd name="T5" fmla="*/ 28 h 43"/>
                <a:gd name="T6" fmla="*/ 5 w 43"/>
                <a:gd name="T7" fmla="*/ 17 h 43"/>
                <a:gd name="T8" fmla="*/ 17 w 43"/>
                <a:gd name="T9" fmla="*/ 5 h 43"/>
                <a:gd name="T10" fmla="*/ 17 w 43"/>
                <a:gd name="T11" fmla="*/ 5 h 43"/>
                <a:gd name="T12" fmla="*/ 38 w 43"/>
                <a:gd name="T13" fmla="*/ 5 h 43"/>
                <a:gd name="T14" fmla="*/ 43 w 43"/>
                <a:gd name="T15" fmla="*/ 16 h 43"/>
                <a:gd name="T16" fmla="*/ 39 w 43"/>
                <a:gd name="T17" fmla="*/ 27 h 43"/>
                <a:gd name="T18" fmla="*/ 27 w 43"/>
                <a:gd name="T19" fmla="*/ 39 h 43"/>
                <a:gd name="T20" fmla="*/ 16 w 43"/>
                <a:gd name="T21" fmla="*/ 43 h 43"/>
                <a:gd name="T22" fmla="*/ 22 w 43"/>
                <a:gd name="T23" fmla="*/ 11 h 43"/>
                <a:gd name="T24" fmla="*/ 10 w 43"/>
                <a:gd name="T25" fmla="*/ 23 h 43"/>
                <a:gd name="T26" fmla="*/ 8 w 43"/>
                <a:gd name="T27" fmla="*/ 28 h 43"/>
                <a:gd name="T28" fmla="*/ 10 w 43"/>
                <a:gd name="T29" fmla="*/ 33 h 43"/>
                <a:gd name="T30" fmla="*/ 21 w 43"/>
                <a:gd name="T31" fmla="*/ 34 h 43"/>
                <a:gd name="T32" fmla="*/ 33 w 43"/>
                <a:gd name="T33" fmla="*/ 22 h 43"/>
                <a:gd name="T34" fmla="*/ 35 w 43"/>
                <a:gd name="T35" fmla="*/ 16 h 43"/>
                <a:gd name="T36" fmla="*/ 33 w 43"/>
                <a:gd name="T37" fmla="*/ 11 h 43"/>
                <a:gd name="T38" fmla="*/ 22 w 43"/>
                <a:gd name="T39"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 h="43">
                  <a:moveTo>
                    <a:pt x="16" y="43"/>
                  </a:moveTo>
                  <a:cubicBezTo>
                    <a:pt x="12" y="43"/>
                    <a:pt x="8" y="42"/>
                    <a:pt x="5" y="39"/>
                  </a:cubicBezTo>
                  <a:cubicBezTo>
                    <a:pt x="2" y="36"/>
                    <a:pt x="0" y="32"/>
                    <a:pt x="0" y="28"/>
                  </a:cubicBezTo>
                  <a:cubicBezTo>
                    <a:pt x="0" y="24"/>
                    <a:pt x="2" y="20"/>
                    <a:pt x="5" y="17"/>
                  </a:cubicBezTo>
                  <a:cubicBezTo>
                    <a:pt x="17" y="5"/>
                    <a:pt x="17" y="5"/>
                    <a:pt x="17" y="5"/>
                  </a:cubicBezTo>
                  <a:cubicBezTo>
                    <a:pt x="17" y="5"/>
                    <a:pt x="17" y="5"/>
                    <a:pt x="17" y="5"/>
                  </a:cubicBezTo>
                  <a:cubicBezTo>
                    <a:pt x="23" y="0"/>
                    <a:pt x="33" y="0"/>
                    <a:pt x="38" y="5"/>
                  </a:cubicBezTo>
                  <a:cubicBezTo>
                    <a:pt x="41" y="8"/>
                    <a:pt x="43" y="12"/>
                    <a:pt x="43" y="16"/>
                  </a:cubicBezTo>
                  <a:cubicBezTo>
                    <a:pt x="43" y="20"/>
                    <a:pt x="41" y="24"/>
                    <a:pt x="39" y="27"/>
                  </a:cubicBezTo>
                  <a:cubicBezTo>
                    <a:pt x="27" y="39"/>
                    <a:pt x="27" y="39"/>
                    <a:pt x="27" y="39"/>
                  </a:cubicBezTo>
                  <a:cubicBezTo>
                    <a:pt x="24" y="42"/>
                    <a:pt x="20" y="43"/>
                    <a:pt x="16" y="43"/>
                  </a:cubicBezTo>
                  <a:close/>
                  <a:moveTo>
                    <a:pt x="22" y="11"/>
                  </a:moveTo>
                  <a:cubicBezTo>
                    <a:pt x="10" y="23"/>
                    <a:pt x="10" y="23"/>
                    <a:pt x="10" y="23"/>
                  </a:cubicBezTo>
                  <a:cubicBezTo>
                    <a:pt x="9" y="24"/>
                    <a:pt x="8" y="26"/>
                    <a:pt x="8" y="28"/>
                  </a:cubicBezTo>
                  <a:cubicBezTo>
                    <a:pt x="8" y="30"/>
                    <a:pt x="9" y="32"/>
                    <a:pt x="10" y="33"/>
                  </a:cubicBezTo>
                  <a:cubicBezTo>
                    <a:pt x="13" y="37"/>
                    <a:pt x="18" y="36"/>
                    <a:pt x="21" y="34"/>
                  </a:cubicBezTo>
                  <a:cubicBezTo>
                    <a:pt x="33" y="22"/>
                    <a:pt x="33" y="22"/>
                    <a:pt x="33" y="22"/>
                  </a:cubicBezTo>
                  <a:cubicBezTo>
                    <a:pt x="35" y="20"/>
                    <a:pt x="35" y="18"/>
                    <a:pt x="35" y="16"/>
                  </a:cubicBezTo>
                  <a:cubicBezTo>
                    <a:pt x="35" y="14"/>
                    <a:pt x="35" y="12"/>
                    <a:pt x="33" y="11"/>
                  </a:cubicBezTo>
                  <a:cubicBezTo>
                    <a:pt x="30" y="8"/>
                    <a:pt x="25" y="8"/>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65" name="Freeform 206">
              <a:extLst>
                <a:ext uri="{FF2B5EF4-FFF2-40B4-BE49-F238E27FC236}">
                  <a16:creationId xmlns:a16="http://schemas.microsoft.com/office/drawing/2014/main" id="{FBCE49FF-93E1-EB8D-92EA-AE546879B42D}"/>
                </a:ext>
              </a:extLst>
            </p:cNvPr>
            <p:cNvSpPr>
              <a:spLocks noEditPoints="1"/>
            </p:cNvSpPr>
            <p:nvPr/>
          </p:nvSpPr>
          <p:spPr bwMode="auto">
            <a:xfrm>
              <a:off x="1933" y="3885"/>
              <a:ext cx="131" cy="131"/>
            </a:xfrm>
            <a:custGeom>
              <a:avLst/>
              <a:gdLst>
                <a:gd name="T0" fmla="*/ 17 w 44"/>
                <a:gd name="T1" fmla="*/ 44 h 44"/>
                <a:gd name="T2" fmla="*/ 6 w 44"/>
                <a:gd name="T3" fmla="*/ 39 h 44"/>
                <a:gd name="T4" fmla="*/ 6 w 44"/>
                <a:gd name="T5" fmla="*/ 18 h 44"/>
                <a:gd name="T6" fmla="*/ 18 w 44"/>
                <a:gd name="T7" fmla="*/ 6 h 44"/>
                <a:gd name="T8" fmla="*/ 40 w 44"/>
                <a:gd name="T9" fmla="*/ 6 h 44"/>
                <a:gd name="T10" fmla="*/ 44 w 44"/>
                <a:gd name="T11" fmla="*/ 17 h 44"/>
                <a:gd name="T12" fmla="*/ 40 w 44"/>
                <a:gd name="T13" fmla="*/ 27 h 44"/>
                <a:gd name="T14" fmla="*/ 28 w 44"/>
                <a:gd name="T15" fmla="*/ 39 h 44"/>
                <a:gd name="T16" fmla="*/ 17 w 44"/>
                <a:gd name="T17" fmla="*/ 44 h 44"/>
                <a:gd name="T18" fmla="*/ 29 w 44"/>
                <a:gd name="T19" fmla="*/ 9 h 44"/>
                <a:gd name="T20" fmla="*/ 23 w 44"/>
                <a:gd name="T21" fmla="*/ 11 h 44"/>
                <a:gd name="T22" fmla="*/ 12 w 44"/>
                <a:gd name="T23" fmla="*/ 23 h 44"/>
                <a:gd name="T24" fmla="*/ 12 w 44"/>
                <a:gd name="T25" fmla="*/ 34 h 44"/>
                <a:gd name="T26" fmla="*/ 22 w 44"/>
                <a:gd name="T27" fmla="*/ 34 h 44"/>
                <a:gd name="T28" fmla="*/ 34 w 44"/>
                <a:gd name="T29" fmla="*/ 22 h 44"/>
                <a:gd name="T30" fmla="*/ 37 w 44"/>
                <a:gd name="T31" fmla="*/ 17 h 44"/>
                <a:gd name="T32" fmla="*/ 34 w 44"/>
                <a:gd name="T33" fmla="*/ 11 h 44"/>
                <a:gd name="T34" fmla="*/ 29 w 44"/>
                <a:gd name="T35"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 h="44">
                  <a:moveTo>
                    <a:pt x="17" y="44"/>
                  </a:moveTo>
                  <a:cubicBezTo>
                    <a:pt x="13" y="44"/>
                    <a:pt x="9" y="42"/>
                    <a:pt x="6" y="39"/>
                  </a:cubicBezTo>
                  <a:cubicBezTo>
                    <a:pt x="0" y="33"/>
                    <a:pt x="0" y="23"/>
                    <a:pt x="6" y="18"/>
                  </a:cubicBezTo>
                  <a:cubicBezTo>
                    <a:pt x="18" y="6"/>
                    <a:pt x="18" y="6"/>
                    <a:pt x="18" y="6"/>
                  </a:cubicBezTo>
                  <a:cubicBezTo>
                    <a:pt x="24" y="0"/>
                    <a:pt x="34" y="0"/>
                    <a:pt x="40" y="6"/>
                  </a:cubicBezTo>
                  <a:cubicBezTo>
                    <a:pt x="43" y="9"/>
                    <a:pt x="44" y="12"/>
                    <a:pt x="44" y="17"/>
                  </a:cubicBezTo>
                  <a:cubicBezTo>
                    <a:pt x="44" y="21"/>
                    <a:pt x="43" y="24"/>
                    <a:pt x="40" y="27"/>
                  </a:cubicBezTo>
                  <a:cubicBezTo>
                    <a:pt x="28" y="39"/>
                    <a:pt x="28" y="39"/>
                    <a:pt x="28" y="39"/>
                  </a:cubicBezTo>
                  <a:cubicBezTo>
                    <a:pt x="25" y="42"/>
                    <a:pt x="21" y="44"/>
                    <a:pt x="17" y="44"/>
                  </a:cubicBezTo>
                  <a:close/>
                  <a:moveTo>
                    <a:pt x="29" y="9"/>
                  </a:moveTo>
                  <a:cubicBezTo>
                    <a:pt x="27" y="9"/>
                    <a:pt x="25" y="10"/>
                    <a:pt x="23" y="11"/>
                  </a:cubicBezTo>
                  <a:cubicBezTo>
                    <a:pt x="12" y="23"/>
                    <a:pt x="12" y="23"/>
                    <a:pt x="12" y="23"/>
                  </a:cubicBezTo>
                  <a:cubicBezTo>
                    <a:pt x="9" y="26"/>
                    <a:pt x="9" y="31"/>
                    <a:pt x="12" y="34"/>
                  </a:cubicBezTo>
                  <a:cubicBezTo>
                    <a:pt x="15" y="37"/>
                    <a:pt x="19" y="37"/>
                    <a:pt x="22" y="34"/>
                  </a:cubicBezTo>
                  <a:cubicBezTo>
                    <a:pt x="34" y="22"/>
                    <a:pt x="34" y="22"/>
                    <a:pt x="34" y="22"/>
                  </a:cubicBezTo>
                  <a:cubicBezTo>
                    <a:pt x="36" y="20"/>
                    <a:pt x="37" y="19"/>
                    <a:pt x="37" y="17"/>
                  </a:cubicBezTo>
                  <a:cubicBezTo>
                    <a:pt x="37" y="14"/>
                    <a:pt x="36" y="13"/>
                    <a:pt x="34" y="11"/>
                  </a:cubicBezTo>
                  <a:cubicBezTo>
                    <a:pt x="33" y="10"/>
                    <a:pt x="31" y="9"/>
                    <a:pt x="2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66" name="Freeform 207">
              <a:extLst>
                <a:ext uri="{FF2B5EF4-FFF2-40B4-BE49-F238E27FC236}">
                  <a16:creationId xmlns:a16="http://schemas.microsoft.com/office/drawing/2014/main" id="{9BB16B00-EA35-3F16-9C13-6F3241A3C776}"/>
                </a:ext>
              </a:extLst>
            </p:cNvPr>
            <p:cNvSpPr>
              <a:spLocks/>
            </p:cNvSpPr>
            <p:nvPr/>
          </p:nvSpPr>
          <p:spPr bwMode="auto">
            <a:xfrm>
              <a:off x="1990" y="3620"/>
              <a:ext cx="237" cy="235"/>
            </a:xfrm>
            <a:custGeom>
              <a:avLst/>
              <a:gdLst>
                <a:gd name="T0" fmla="*/ 63 w 80"/>
                <a:gd name="T1" fmla="*/ 79 h 79"/>
                <a:gd name="T2" fmla="*/ 53 w 80"/>
                <a:gd name="T3" fmla="*/ 75 h 79"/>
                <a:gd name="T4" fmla="*/ 2 w 80"/>
                <a:gd name="T5" fmla="*/ 24 h 79"/>
                <a:gd name="T6" fmla="*/ 2 w 80"/>
                <a:gd name="T7" fmla="*/ 18 h 79"/>
                <a:gd name="T8" fmla="*/ 7 w 80"/>
                <a:gd name="T9" fmla="*/ 18 h 79"/>
                <a:gd name="T10" fmla="*/ 58 w 80"/>
                <a:gd name="T11" fmla="*/ 69 h 79"/>
                <a:gd name="T12" fmla="*/ 68 w 80"/>
                <a:gd name="T13" fmla="*/ 69 h 79"/>
                <a:gd name="T14" fmla="*/ 69 w 80"/>
                <a:gd name="T15" fmla="*/ 67 h 79"/>
                <a:gd name="T16" fmla="*/ 69 w 80"/>
                <a:gd name="T17" fmla="*/ 58 h 79"/>
                <a:gd name="T18" fmla="*/ 18 w 80"/>
                <a:gd name="T19" fmla="*/ 7 h 79"/>
                <a:gd name="T20" fmla="*/ 18 w 80"/>
                <a:gd name="T21" fmla="*/ 2 h 79"/>
                <a:gd name="T22" fmla="*/ 23 w 80"/>
                <a:gd name="T23" fmla="*/ 2 h 79"/>
                <a:gd name="T24" fmla="*/ 75 w 80"/>
                <a:gd name="T25" fmla="*/ 53 h 79"/>
                <a:gd name="T26" fmla="*/ 75 w 80"/>
                <a:gd name="T27" fmla="*/ 73 h 79"/>
                <a:gd name="T28" fmla="*/ 73 w 80"/>
                <a:gd name="T29" fmla="*/ 75 h 79"/>
                <a:gd name="T30" fmla="*/ 63 w 80"/>
                <a:gd name="T31"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79">
                  <a:moveTo>
                    <a:pt x="63" y="79"/>
                  </a:moveTo>
                  <a:cubicBezTo>
                    <a:pt x="59" y="79"/>
                    <a:pt x="56" y="77"/>
                    <a:pt x="53" y="75"/>
                  </a:cubicBezTo>
                  <a:cubicBezTo>
                    <a:pt x="2" y="24"/>
                    <a:pt x="2" y="24"/>
                    <a:pt x="2" y="24"/>
                  </a:cubicBezTo>
                  <a:cubicBezTo>
                    <a:pt x="0" y="22"/>
                    <a:pt x="0" y="20"/>
                    <a:pt x="2" y="18"/>
                  </a:cubicBezTo>
                  <a:cubicBezTo>
                    <a:pt x="3" y="17"/>
                    <a:pt x="6" y="17"/>
                    <a:pt x="7" y="18"/>
                  </a:cubicBezTo>
                  <a:cubicBezTo>
                    <a:pt x="58" y="69"/>
                    <a:pt x="58" y="69"/>
                    <a:pt x="58" y="69"/>
                  </a:cubicBezTo>
                  <a:cubicBezTo>
                    <a:pt x="61" y="72"/>
                    <a:pt x="65" y="72"/>
                    <a:pt x="68" y="69"/>
                  </a:cubicBezTo>
                  <a:cubicBezTo>
                    <a:pt x="69" y="67"/>
                    <a:pt x="69" y="67"/>
                    <a:pt x="69" y="67"/>
                  </a:cubicBezTo>
                  <a:cubicBezTo>
                    <a:pt x="72" y="65"/>
                    <a:pt x="72" y="61"/>
                    <a:pt x="69" y="58"/>
                  </a:cubicBezTo>
                  <a:cubicBezTo>
                    <a:pt x="18" y="7"/>
                    <a:pt x="18" y="7"/>
                    <a:pt x="18" y="7"/>
                  </a:cubicBezTo>
                  <a:cubicBezTo>
                    <a:pt x="17" y="6"/>
                    <a:pt x="17" y="3"/>
                    <a:pt x="18" y="2"/>
                  </a:cubicBezTo>
                  <a:cubicBezTo>
                    <a:pt x="20" y="0"/>
                    <a:pt x="22" y="0"/>
                    <a:pt x="23" y="2"/>
                  </a:cubicBezTo>
                  <a:cubicBezTo>
                    <a:pt x="75" y="53"/>
                    <a:pt x="75" y="53"/>
                    <a:pt x="75" y="53"/>
                  </a:cubicBezTo>
                  <a:cubicBezTo>
                    <a:pt x="80" y="58"/>
                    <a:pt x="80" y="67"/>
                    <a:pt x="75" y="73"/>
                  </a:cubicBezTo>
                  <a:cubicBezTo>
                    <a:pt x="73" y="75"/>
                    <a:pt x="73" y="75"/>
                    <a:pt x="73" y="75"/>
                  </a:cubicBezTo>
                  <a:cubicBezTo>
                    <a:pt x="70" y="77"/>
                    <a:pt x="67" y="79"/>
                    <a:pt x="63"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67" name="Freeform 208">
              <a:extLst>
                <a:ext uri="{FF2B5EF4-FFF2-40B4-BE49-F238E27FC236}">
                  <a16:creationId xmlns:a16="http://schemas.microsoft.com/office/drawing/2014/main" id="{87C36EC2-5444-DE51-B703-E774A47406D4}"/>
                </a:ext>
              </a:extLst>
            </p:cNvPr>
            <p:cNvSpPr>
              <a:spLocks/>
            </p:cNvSpPr>
            <p:nvPr/>
          </p:nvSpPr>
          <p:spPr bwMode="auto">
            <a:xfrm>
              <a:off x="1927" y="3671"/>
              <a:ext cx="253" cy="232"/>
            </a:xfrm>
            <a:custGeom>
              <a:avLst/>
              <a:gdLst>
                <a:gd name="T0" fmla="*/ 67 w 85"/>
                <a:gd name="T1" fmla="*/ 78 h 78"/>
                <a:gd name="T2" fmla="*/ 57 w 85"/>
                <a:gd name="T3" fmla="*/ 74 h 78"/>
                <a:gd name="T4" fmla="*/ 2 w 85"/>
                <a:gd name="T5" fmla="*/ 19 h 78"/>
                <a:gd name="T6" fmla="*/ 2 w 85"/>
                <a:gd name="T7" fmla="*/ 13 h 78"/>
                <a:gd name="T8" fmla="*/ 7 w 85"/>
                <a:gd name="T9" fmla="*/ 13 h 78"/>
                <a:gd name="T10" fmla="*/ 63 w 85"/>
                <a:gd name="T11" fmla="*/ 69 h 78"/>
                <a:gd name="T12" fmla="*/ 72 w 85"/>
                <a:gd name="T13" fmla="*/ 69 h 78"/>
                <a:gd name="T14" fmla="*/ 74 w 85"/>
                <a:gd name="T15" fmla="*/ 67 h 78"/>
                <a:gd name="T16" fmla="*/ 74 w 85"/>
                <a:gd name="T17" fmla="*/ 58 h 78"/>
                <a:gd name="T18" fmla="*/ 23 w 85"/>
                <a:gd name="T19" fmla="*/ 7 h 78"/>
                <a:gd name="T20" fmla="*/ 23 w 85"/>
                <a:gd name="T21" fmla="*/ 1 h 78"/>
                <a:gd name="T22" fmla="*/ 28 w 85"/>
                <a:gd name="T23" fmla="*/ 1 h 78"/>
                <a:gd name="T24" fmla="*/ 79 w 85"/>
                <a:gd name="T25" fmla="*/ 52 h 78"/>
                <a:gd name="T26" fmla="*/ 79 w 85"/>
                <a:gd name="T27" fmla="*/ 72 h 78"/>
                <a:gd name="T28" fmla="*/ 77 w 85"/>
                <a:gd name="T29" fmla="*/ 74 h 78"/>
                <a:gd name="T30" fmla="*/ 67 w 85"/>
                <a:gd name="T31"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 h="78">
                  <a:moveTo>
                    <a:pt x="67" y="78"/>
                  </a:moveTo>
                  <a:cubicBezTo>
                    <a:pt x="64" y="78"/>
                    <a:pt x="60" y="77"/>
                    <a:pt x="57" y="74"/>
                  </a:cubicBezTo>
                  <a:cubicBezTo>
                    <a:pt x="2" y="19"/>
                    <a:pt x="2" y="19"/>
                    <a:pt x="2" y="19"/>
                  </a:cubicBezTo>
                  <a:cubicBezTo>
                    <a:pt x="0" y="17"/>
                    <a:pt x="0" y="15"/>
                    <a:pt x="2" y="13"/>
                  </a:cubicBezTo>
                  <a:cubicBezTo>
                    <a:pt x="3" y="12"/>
                    <a:pt x="6" y="12"/>
                    <a:pt x="7" y="13"/>
                  </a:cubicBezTo>
                  <a:cubicBezTo>
                    <a:pt x="63" y="69"/>
                    <a:pt x="63" y="69"/>
                    <a:pt x="63" y="69"/>
                  </a:cubicBezTo>
                  <a:cubicBezTo>
                    <a:pt x="65" y="71"/>
                    <a:pt x="70" y="71"/>
                    <a:pt x="72" y="69"/>
                  </a:cubicBezTo>
                  <a:cubicBezTo>
                    <a:pt x="74" y="67"/>
                    <a:pt x="74" y="67"/>
                    <a:pt x="74" y="67"/>
                  </a:cubicBezTo>
                  <a:cubicBezTo>
                    <a:pt x="76" y="64"/>
                    <a:pt x="76" y="60"/>
                    <a:pt x="74" y="58"/>
                  </a:cubicBezTo>
                  <a:cubicBezTo>
                    <a:pt x="23" y="7"/>
                    <a:pt x="23" y="7"/>
                    <a:pt x="23" y="7"/>
                  </a:cubicBezTo>
                  <a:cubicBezTo>
                    <a:pt x="22" y="5"/>
                    <a:pt x="22" y="3"/>
                    <a:pt x="23" y="1"/>
                  </a:cubicBezTo>
                  <a:cubicBezTo>
                    <a:pt x="25" y="0"/>
                    <a:pt x="27" y="0"/>
                    <a:pt x="28" y="1"/>
                  </a:cubicBezTo>
                  <a:cubicBezTo>
                    <a:pt x="79" y="52"/>
                    <a:pt x="79" y="52"/>
                    <a:pt x="79" y="52"/>
                  </a:cubicBezTo>
                  <a:cubicBezTo>
                    <a:pt x="85" y="58"/>
                    <a:pt x="85" y="67"/>
                    <a:pt x="79" y="72"/>
                  </a:cubicBezTo>
                  <a:cubicBezTo>
                    <a:pt x="77" y="74"/>
                    <a:pt x="77" y="74"/>
                    <a:pt x="77" y="74"/>
                  </a:cubicBezTo>
                  <a:cubicBezTo>
                    <a:pt x="75" y="77"/>
                    <a:pt x="71" y="78"/>
                    <a:pt x="67"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68" name="Freeform 209">
              <a:extLst>
                <a:ext uri="{FF2B5EF4-FFF2-40B4-BE49-F238E27FC236}">
                  <a16:creationId xmlns:a16="http://schemas.microsoft.com/office/drawing/2014/main" id="{0CFD47DD-5699-0AD1-C650-4F69F2F6F242}"/>
                </a:ext>
              </a:extLst>
            </p:cNvPr>
            <p:cNvSpPr>
              <a:spLocks/>
            </p:cNvSpPr>
            <p:nvPr/>
          </p:nvSpPr>
          <p:spPr bwMode="auto">
            <a:xfrm>
              <a:off x="1927" y="3706"/>
              <a:ext cx="202" cy="248"/>
            </a:xfrm>
            <a:custGeom>
              <a:avLst/>
              <a:gdLst>
                <a:gd name="T0" fmla="*/ 51 w 68"/>
                <a:gd name="T1" fmla="*/ 83 h 83"/>
                <a:gd name="T2" fmla="*/ 41 w 68"/>
                <a:gd name="T3" fmla="*/ 78 h 83"/>
                <a:gd name="T4" fmla="*/ 40 w 68"/>
                <a:gd name="T5" fmla="*/ 77 h 83"/>
                <a:gd name="T6" fmla="*/ 40 w 68"/>
                <a:gd name="T7" fmla="*/ 72 h 83"/>
                <a:gd name="T8" fmla="*/ 45 w 68"/>
                <a:gd name="T9" fmla="*/ 72 h 83"/>
                <a:gd name="T10" fmla="*/ 46 w 68"/>
                <a:gd name="T11" fmla="*/ 73 h 83"/>
                <a:gd name="T12" fmla="*/ 56 w 68"/>
                <a:gd name="T13" fmla="*/ 73 h 83"/>
                <a:gd name="T14" fmla="*/ 57 w 68"/>
                <a:gd name="T15" fmla="*/ 71 h 83"/>
                <a:gd name="T16" fmla="*/ 57 w 68"/>
                <a:gd name="T17" fmla="*/ 62 h 83"/>
                <a:gd name="T18" fmla="*/ 2 w 68"/>
                <a:gd name="T19" fmla="*/ 7 h 83"/>
                <a:gd name="T20" fmla="*/ 2 w 68"/>
                <a:gd name="T21" fmla="*/ 1 h 83"/>
                <a:gd name="T22" fmla="*/ 7 w 68"/>
                <a:gd name="T23" fmla="*/ 1 h 83"/>
                <a:gd name="T24" fmla="*/ 63 w 68"/>
                <a:gd name="T25" fmla="*/ 57 h 83"/>
                <a:gd name="T26" fmla="*/ 63 w 68"/>
                <a:gd name="T27" fmla="*/ 77 h 83"/>
                <a:gd name="T28" fmla="*/ 61 w 68"/>
                <a:gd name="T29" fmla="*/ 78 h 83"/>
                <a:gd name="T30" fmla="*/ 51 w 68"/>
                <a:gd name="T3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 h="83">
                  <a:moveTo>
                    <a:pt x="51" y="83"/>
                  </a:moveTo>
                  <a:cubicBezTo>
                    <a:pt x="47" y="83"/>
                    <a:pt x="44" y="81"/>
                    <a:pt x="41" y="78"/>
                  </a:cubicBezTo>
                  <a:cubicBezTo>
                    <a:pt x="40" y="77"/>
                    <a:pt x="40" y="77"/>
                    <a:pt x="40" y="77"/>
                  </a:cubicBezTo>
                  <a:cubicBezTo>
                    <a:pt x="38" y="76"/>
                    <a:pt x="38" y="73"/>
                    <a:pt x="40" y="72"/>
                  </a:cubicBezTo>
                  <a:cubicBezTo>
                    <a:pt x="41" y="70"/>
                    <a:pt x="44" y="70"/>
                    <a:pt x="45" y="72"/>
                  </a:cubicBezTo>
                  <a:cubicBezTo>
                    <a:pt x="46" y="73"/>
                    <a:pt x="46" y="73"/>
                    <a:pt x="46" y="73"/>
                  </a:cubicBezTo>
                  <a:cubicBezTo>
                    <a:pt x="49" y="75"/>
                    <a:pt x="53" y="76"/>
                    <a:pt x="56" y="73"/>
                  </a:cubicBezTo>
                  <a:cubicBezTo>
                    <a:pt x="57" y="71"/>
                    <a:pt x="57" y="71"/>
                    <a:pt x="57" y="71"/>
                  </a:cubicBezTo>
                  <a:cubicBezTo>
                    <a:pt x="60" y="69"/>
                    <a:pt x="60" y="65"/>
                    <a:pt x="57" y="62"/>
                  </a:cubicBezTo>
                  <a:cubicBezTo>
                    <a:pt x="2" y="7"/>
                    <a:pt x="2" y="7"/>
                    <a:pt x="2" y="7"/>
                  </a:cubicBezTo>
                  <a:cubicBezTo>
                    <a:pt x="0" y="5"/>
                    <a:pt x="0" y="3"/>
                    <a:pt x="2" y="1"/>
                  </a:cubicBezTo>
                  <a:cubicBezTo>
                    <a:pt x="3" y="0"/>
                    <a:pt x="6" y="0"/>
                    <a:pt x="7" y="1"/>
                  </a:cubicBezTo>
                  <a:cubicBezTo>
                    <a:pt x="63" y="57"/>
                    <a:pt x="63" y="57"/>
                    <a:pt x="63" y="57"/>
                  </a:cubicBezTo>
                  <a:cubicBezTo>
                    <a:pt x="68" y="62"/>
                    <a:pt x="68" y="71"/>
                    <a:pt x="63" y="77"/>
                  </a:cubicBezTo>
                  <a:cubicBezTo>
                    <a:pt x="61" y="78"/>
                    <a:pt x="61" y="78"/>
                    <a:pt x="61" y="78"/>
                  </a:cubicBezTo>
                  <a:cubicBezTo>
                    <a:pt x="58" y="81"/>
                    <a:pt x="55" y="83"/>
                    <a:pt x="51"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
        <p:nvSpPr>
          <p:cNvPr id="169" name="Freeform 273" title="Medical Cross icon">
            <a:extLst>
              <a:ext uri="{FF2B5EF4-FFF2-40B4-BE49-F238E27FC236}">
                <a16:creationId xmlns:a16="http://schemas.microsoft.com/office/drawing/2014/main" id="{C67ECF97-4B58-328D-CBB6-53F0D4756A68}"/>
              </a:ext>
            </a:extLst>
          </p:cNvPr>
          <p:cNvSpPr>
            <a:spLocks noEditPoints="1"/>
          </p:cNvSpPr>
          <p:nvPr/>
        </p:nvSpPr>
        <p:spPr bwMode="auto">
          <a:xfrm>
            <a:off x="1758795" y="1652190"/>
            <a:ext cx="747203" cy="747203"/>
          </a:xfrm>
          <a:custGeom>
            <a:avLst/>
            <a:gdLst>
              <a:gd name="T0" fmla="*/ 100 w 191"/>
              <a:gd name="T1" fmla="*/ 191 h 191"/>
              <a:gd name="T2" fmla="*/ 70 w 191"/>
              <a:gd name="T3" fmla="*/ 162 h 191"/>
              <a:gd name="T4" fmla="*/ 70 w 191"/>
              <a:gd name="T5" fmla="*/ 151 h 191"/>
              <a:gd name="T6" fmla="*/ 70 w 191"/>
              <a:gd name="T7" fmla="*/ 121 h 191"/>
              <a:gd name="T8" fmla="*/ 4 w 191"/>
              <a:gd name="T9" fmla="*/ 121 h 191"/>
              <a:gd name="T10" fmla="*/ 0 w 191"/>
              <a:gd name="T11" fmla="*/ 116 h 191"/>
              <a:gd name="T12" fmla="*/ 0 w 191"/>
              <a:gd name="T13" fmla="*/ 74 h 191"/>
              <a:gd name="T14" fmla="*/ 1 w 191"/>
              <a:gd name="T15" fmla="*/ 72 h 191"/>
              <a:gd name="T16" fmla="*/ 4 w 191"/>
              <a:gd name="T17" fmla="*/ 70 h 191"/>
              <a:gd name="T18" fmla="*/ 70 w 191"/>
              <a:gd name="T19" fmla="*/ 70 h 191"/>
              <a:gd name="T20" fmla="*/ 70 w 191"/>
              <a:gd name="T21" fmla="*/ 4 h 191"/>
              <a:gd name="T22" fmla="*/ 71 w 191"/>
              <a:gd name="T23" fmla="*/ 1 h 191"/>
              <a:gd name="T24" fmla="*/ 74 w 191"/>
              <a:gd name="T25" fmla="*/ 0 h 191"/>
              <a:gd name="T26" fmla="*/ 74 w 191"/>
              <a:gd name="T27" fmla="*/ 0 h 191"/>
              <a:gd name="T28" fmla="*/ 79 w 191"/>
              <a:gd name="T29" fmla="*/ 0 h 191"/>
              <a:gd name="T30" fmla="*/ 91 w 191"/>
              <a:gd name="T31" fmla="*/ 0 h 191"/>
              <a:gd name="T32" fmla="*/ 120 w 191"/>
              <a:gd name="T33" fmla="*/ 29 h 191"/>
              <a:gd name="T34" fmla="*/ 120 w 191"/>
              <a:gd name="T35" fmla="*/ 33 h 191"/>
              <a:gd name="T36" fmla="*/ 120 w 191"/>
              <a:gd name="T37" fmla="*/ 70 h 191"/>
              <a:gd name="T38" fmla="*/ 187 w 191"/>
              <a:gd name="T39" fmla="*/ 70 h 191"/>
              <a:gd name="T40" fmla="*/ 191 w 191"/>
              <a:gd name="T41" fmla="*/ 74 h 191"/>
              <a:gd name="T42" fmla="*/ 191 w 191"/>
              <a:gd name="T43" fmla="*/ 116 h 191"/>
              <a:gd name="T44" fmla="*/ 190 w 191"/>
              <a:gd name="T45" fmla="*/ 119 h 191"/>
              <a:gd name="T46" fmla="*/ 187 w 191"/>
              <a:gd name="T47" fmla="*/ 121 h 191"/>
              <a:gd name="T48" fmla="*/ 120 w 191"/>
              <a:gd name="T49" fmla="*/ 121 h 191"/>
              <a:gd name="T50" fmla="*/ 120 w 191"/>
              <a:gd name="T51" fmla="*/ 187 h 191"/>
              <a:gd name="T52" fmla="*/ 116 w 191"/>
              <a:gd name="T53" fmla="*/ 191 h 191"/>
              <a:gd name="T54" fmla="*/ 100 w 191"/>
              <a:gd name="T55" fmla="*/ 191 h 191"/>
              <a:gd name="T56" fmla="*/ 8 w 191"/>
              <a:gd name="T57" fmla="*/ 112 h 191"/>
              <a:gd name="T58" fmla="*/ 74 w 191"/>
              <a:gd name="T59" fmla="*/ 112 h 191"/>
              <a:gd name="T60" fmla="*/ 78 w 191"/>
              <a:gd name="T61" fmla="*/ 116 h 191"/>
              <a:gd name="T62" fmla="*/ 79 w 191"/>
              <a:gd name="T63" fmla="*/ 162 h 191"/>
              <a:gd name="T64" fmla="*/ 100 w 191"/>
              <a:gd name="T65" fmla="*/ 183 h 191"/>
              <a:gd name="T66" fmla="*/ 107 w 191"/>
              <a:gd name="T67" fmla="*/ 183 h 191"/>
              <a:gd name="T68" fmla="*/ 107 w 191"/>
              <a:gd name="T69" fmla="*/ 183 h 191"/>
              <a:gd name="T70" fmla="*/ 112 w 191"/>
              <a:gd name="T71" fmla="*/ 183 h 191"/>
              <a:gd name="T72" fmla="*/ 112 w 191"/>
              <a:gd name="T73" fmla="*/ 116 h 191"/>
              <a:gd name="T74" fmla="*/ 116 w 191"/>
              <a:gd name="T75" fmla="*/ 112 h 191"/>
              <a:gd name="T76" fmla="*/ 183 w 191"/>
              <a:gd name="T77" fmla="*/ 112 h 191"/>
              <a:gd name="T78" fmla="*/ 183 w 191"/>
              <a:gd name="T79" fmla="*/ 79 h 191"/>
              <a:gd name="T80" fmla="*/ 116 w 191"/>
              <a:gd name="T81" fmla="*/ 79 h 191"/>
              <a:gd name="T82" fmla="*/ 112 w 191"/>
              <a:gd name="T83" fmla="*/ 74 h 191"/>
              <a:gd name="T84" fmla="*/ 112 w 191"/>
              <a:gd name="T85" fmla="*/ 29 h 191"/>
              <a:gd name="T86" fmla="*/ 91 w 191"/>
              <a:gd name="T87" fmla="*/ 8 h 191"/>
              <a:gd name="T88" fmla="*/ 78 w 191"/>
              <a:gd name="T89" fmla="*/ 8 h 191"/>
              <a:gd name="T90" fmla="*/ 78 w 191"/>
              <a:gd name="T91" fmla="*/ 74 h 191"/>
              <a:gd name="T92" fmla="*/ 74 w 191"/>
              <a:gd name="T93" fmla="*/ 79 h 191"/>
              <a:gd name="T94" fmla="*/ 8 w 191"/>
              <a:gd name="T95" fmla="*/ 79 h 191"/>
              <a:gd name="T96" fmla="*/ 8 w 191"/>
              <a:gd name="T97" fmla="*/ 112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1" h="191">
                <a:moveTo>
                  <a:pt x="100" y="191"/>
                </a:moveTo>
                <a:cubicBezTo>
                  <a:pt x="84" y="191"/>
                  <a:pt x="70" y="178"/>
                  <a:pt x="70" y="162"/>
                </a:cubicBezTo>
                <a:cubicBezTo>
                  <a:pt x="70" y="151"/>
                  <a:pt x="70" y="151"/>
                  <a:pt x="70" y="151"/>
                </a:cubicBezTo>
                <a:cubicBezTo>
                  <a:pt x="70" y="121"/>
                  <a:pt x="70" y="121"/>
                  <a:pt x="70" y="121"/>
                </a:cubicBezTo>
                <a:cubicBezTo>
                  <a:pt x="4" y="121"/>
                  <a:pt x="4" y="121"/>
                  <a:pt x="4" y="121"/>
                </a:cubicBezTo>
                <a:cubicBezTo>
                  <a:pt x="1" y="121"/>
                  <a:pt x="0" y="119"/>
                  <a:pt x="0" y="116"/>
                </a:cubicBezTo>
                <a:cubicBezTo>
                  <a:pt x="0" y="74"/>
                  <a:pt x="0" y="74"/>
                  <a:pt x="0" y="74"/>
                </a:cubicBezTo>
                <a:cubicBezTo>
                  <a:pt x="0" y="73"/>
                  <a:pt x="0" y="72"/>
                  <a:pt x="1" y="72"/>
                </a:cubicBezTo>
                <a:cubicBezTo>
                  <a:pt x="2" y="71"/>
                  <a:pt x="3" y="70"/>
                  <a:pt x="4" y="70"/>
                </a:cubicBezTo>
                <a:cubicBezTo>
                  <a:pt x="70" y="70"/>
                  <a:pt x="70" y="70"/>
                  <a:pt x="70" y="70"/>
                </a:cubicBezTo>
                <a:cubicBezTo>
                  <a:pt x="70" y="4"/>
                  <a:pt x="70" y="4"/>
                  <a:pt x="70" y="4"/>
                </a:cubicBezTo>
                <a:cubicBezTo>
                  <a:pt x="70" y="3"/>
                  <a:pt x="71" y="2"/>
                  <a:pt x="71" y="1"/>
                </a:cubicBezTo>
                <a:cubicBezTo>
                  <a:pt x="72" y="0"/>
                  <a:pt x="73" y="0"/>
                  <a:pt x="74" y="0"/>
                </a:cubicBezTo>
                <a:cubicBezTo>
                  <a:pt x="74" y="0"/>
                  <a:pt x="74" y="0"/>
                  <a:pt x="74" y="0"/>
                </a:cubicBezTo>
                <a:cubicBezTo>
                  <a:pt x="79" y="0"/>
                  <a:pt x="79" y="0"/>
                  <a:pt x="79" y="0"/>
                </a:cubicBezTo>
                <a:cubicBezTo>
                  <a:pt x="91" y="0"/>
                  <a:pt x="91" y="0"/>
                  <a:pt x="91" y="0"/>
                </a:cubicBezTo>
                <a:cubicBezTo>
                  <a:pt x="107" y="0"/>
                  <a:pt x="120" y="13"/>
                  <a:pt x="120" y="29"/>
                </a:cubicBezTo>
                <a:cubicBezTo>
                  <a:pt x="120" y="33"/>
                  <a:pt x="120" y="33"/>
                  <a:pt x="120" y="33"/>
                </a:cubicBezTo>
                <a:cubicBezTo>
                  <a:pt x="120" y="70"/>
                  <a:pt x="120" y="70"/>
                  <a:pt x="120" y="70"/>
                </a:cubicBezTo>
                <a:cubicBezTo>
                  <a:pt x="187" y="70"/>
                  <a:pt x="187" y="70"/>
                  <a:pt x="187" y="70"/>
                </a:cubicBezTo>
                <a:cubicBezTo>
                  <a:pt x="189" y="70"/>
                  <a:pt x="191" y="72"/>
                  <a:pt x="191" y="74"/>
                </a:cubicBezTo>
                <a:cubicBezTo>
                  <a:pt x="191" y="116"/>
                  <a:pt x="191" y="116"/>
                  <a:pt x="191" y="116"/>
                </a:cubicBezTo>
                <a:cubicBezTo>
                  <a:pt x="191" y="118"/>
                  <a:pt x="191" y="119"/>
                  <a:pt x="190" y="119"/>
                </a:cubicBezTo>
                <a:cubicBezTo>
                  <a:pt x="189" y="120"/>
                  <a:pt x="188" y="121"/>
                  <a:pt x="187" y="121"/>
                </a:cubicBezTo>
                <a:cubicBezTo>
                  <a:pt x="120" y="121"/>
                  <a:pt x="120" y="121"/>
                  <a:pt x="120" y="121"/>
                </a:cubicBezTo>
                <a:cubicBezTo>
                  <a:pt x="120" y="187"/>
                  <a:pt x="120" y="187"/>
                  <a:pt x="120" y="187"/>
                </a:cubicBezTo>
                <a:cubicBezTo>
                  <a:pt x="120" y="189"/>
                  <a:pt x="119" y="191"/>
                  <a:pt x="116" y="191"/>
                </a:cubicBezTo>
                <a:lnTo>
                  <a:pt x="100" y="191"/>
                </a:lnTo>
                <a:close/>
                <a:moveTo>
                  <a:pt x="8" y="112"/>
                </a:moveTo>
                <a:cubicBezTo>
                  <a:pt x="74" y="112"/>
                  <a:pt x="74" y="112"/>
                  <a:pt x="74" y="112"/>
                </a:cubicBezTo>
                <a:cubicBezTo>
                  <a:pt x="77" y="112"/>
                  <a:pt x="78" y="114"/>
                  <a:pt x="78" y="116"/>
                </a:cubicBezTo>
                <a:cubicBezTo>
                  <a:pt x="79" y="162"/>
                  <a:pt x="79" y="162"/>
                  <a:pt x="79" y="162"/>
                </a:cubicBezTo>
                <a:cubicBezTo>
                  <a:pt x="79" y="174"/>
                  <a:pt x="88" y="183"/>
                  <a:pt x="100" y="183"/>
                </a:cubicBezTo>
                <a:cubicBezTo>
                  <a:pt x="107" y="183"/>
                  <a:pt x="107" y="183"/>
                  <a:pt x="107" y="183"/>
                </a:cubicBezTo>
                <a:cubicBezTo>
                  <a:pt x="107" y="183"/>
                  <a:pt x="107" y="183"/>
                  <a:pt x="107" y="183"/>
                </a:cubicBezTo>
                <a:cubicBezTo>
                  <a:pt x="112" y="183"/>
                  <a:pt x="112" y="183"/>
                  <a:pt x="112" y="183"/>
                </a:cubicBezTo>
                <a:cubicBezTo>
                  <a:pt x="112" y="116"/>
                  <a:pt x="112" y="116"/>
                  <a:pt x="112" y="116"/>
                </a:cubicBezTo>
                <a:cubicBezTo>
                  <a:pt x="112" y="114"/>
                  <a:pt x="114" y="112"/>
                  <a:pt x="116" y="112"/>
                </a:cubicBezTo>
                <a:cubicBezTo>
                  <a:pt x="183" y="112"/>
                  <a:pt x="183" y="112"/>
                  <a:pt x="183" y="112"/>
                </a:cubicBezTo>
                <a:cubicBezTo>
                  <a:pt x="183" y="79"/>
                  <a:pt x="183" y="79"/>
                  <a:pt x="183" y="79"/>
                </a:cubicBezTo>
                <a:cubicBezTo>
                  <a:pt x="116" y="79"/>
                  <a:pt x="116" y="79"/>
                  <a:pt x="116" y="79"/>
                </a:cubicBezTo>
                <a:cubicBezTo>
                  <a:pt x="114" y="79"/>
                  <a:pt x="112" y="77"/>
                  <a:pt x="112" y="74"/>
                </a:cubicBezTo>
                <a:cubicBezTo>
                  <a:pt x="112" y="29"/>
                  <a:pt x="112" y="29"/>
                  <a:pt x="112" y="29"/>
                </a:cubicBezTo>
                <a:cubicBezTo>
                  <a:pt x="112" y="17"/>
                  <a:pt x="102" y="8"/>
                  <a:pt x="91" y="8"/>
                </a:cubicBezTo>
                <a:cubicBezTo>
                  <a:pt x="78" y="8"/>
                  <a:pt x="78" y="8"/>
                  <a:pt x="78" y="8"/>
                </a:cubicBezTo>
                <a:cubicBezTo>
                  <a:pt x="78" y="74"/>
                  <a:pt x="78" y="74"/>
                  <a:pt x="78" y="74"/>
                </a:cubicBezTo>
                <a:cubicBezTo>
                  <a:pt x="78" y="77"/>
                  <a:pt x="77" y="79"/>
                  <a:pt x="74" y="79"/>
                </a:cubicBezTo>
                <a:cubicBezTo>
                  <a:pt x="8" y="79"/>
                  <a:pt x="8" y="79"/>
                  <a:pt x="8" y="79"/>
                </a:cubicBezTo>
                <a:lnTo>
                  <a:pt x="8" y="112"/>
                </a:lnTo>
                <a:close/>
              </a:path>
            </a:pathLst>
          </a:custGeom>
          <a:solidFill>
            <a:schemeClr val="accent1"/>
          </a:solidFill>
          <a:ln>
            <a:noFill/>
          </a:ln>
        </p:spPr>
        <p:txBody>
          <a:bodyPr vert="horz" wrap="square" lIns="60960" tIns="30480" rIns="60960" bIns="30480" numCol="1" anchor="t" anchorCtr="0" compatLnSpc="1">
            <a:prstTxWarp prst="textNoShape">
              <a:avLst/>
            </a:prstTxWarp>
          </a:bodyPr>
          <a:lstStyle/>
          <a:p>
            <a:endParaRPr lang="en-US" sz="1200"/>
          </a:p>
        </p:txBody>
      </p:sp>
    </p:spTree>
    <p:extLst>
      <p:ext uri="{BB962C8B-B14F-4D97-AF65-F5344CB8AC3E}">
        <p14:creationId xmlns:p14="http://schemas.microsoft.com/office/powerpoint/2010/main" val="14919007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a:extLst>
              <a:ext uri="{FF2B5EF4-FFF2-40B4-BE49-F238E27FC236}">
                <a16:creationId xmlns:a16="http://schemas.microsoft.com/office/drawing/2014/main" id="{DC8CE92E-E7DB-386A-6260-DDB3EAF1A28D}"/>
              </a:ext>
            </a:extLst>
          </p:cNvPr>
          <p:cNvSpPr/>
          <p:nvPr/>
        </p:nvSpPr>
        <p:spPr>
          <a:xfrm>
            <a:off x="8242852" y="2064829"/>
            <a:ext cx="3419061" cy="4129909"/>
          </a:xfrm>
          <a:prstGeom prst="round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9" name="Rounded Rectangle 8">
            <a:extLst>
              <a:ext uri="{FF2B5EF4-FFF2-40B4-BE49-F238E27FC236}">
                <a16:creationId xmlns:a16="http://schemas.microsoft.com/office/drawing/2014/main" id="{2A106AD2-A815-AD2E-7684-96EC11E113B5}"/>
              </a:ext>
            </a:extLst>
          </p:cNvPr>
          <p:cNvSpPr/>
          <p:nvPr/>
        </p:nvSpPr>
        <p:spPr>
          <a:xfrm>
            <a:off x="4399721" y="2064829"/>
            <a:ext cx="3419061" cy="4129909"/>
          </a:xfrm>
          <a:prstGeom prst="round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5" name="Rounded Rectangle 4">
            <a:extLst>
              <a:ext uri="{FF2B5EF4-FFF2-40B4-BE49-F238E27FC236}">
                <a16:creationId xmlns:a16="http://schemas.microsoft.com/office/drawing/2014/main" id="{26C44038-0F62-04E6-ED07-91F8C3E05FD9}"/>
              </a:ext>
            </a:extLst>
          </p:cNvPr>
          <p:cNvSpPr/>
          <p:nvPr/>
        </p:nvSpPr>
        <p:spPr>
          <a:xfrm>
            <a:off x="556591" y="2064829"/>
            <a:ext cx="3419061" cy="4129909"/>
          </a:xfrm>
          <a:prstGeom prst="round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2" name="Title 1">
            <a:extLst>
              <a:ext uri="{FF2B5EF4-FFF2-40B4-BE49-F238E27FC236}">
                <a16:creationId xmlns:a16="http://schemas.microsoft.com/office/drawing/2014/main" id="{F5B7E0B4-68E8-F029-399C-2E541EF793E4}"/>
              </a:ext>
            </a:extLst>
          </p:cNvPr>
          <p:cNvSpPr>
            <a:spLocks noGrp="1"/>
          </p:cNvSpPr>
          <p:nvPr>
            <p:ph type="title"/>
          </p:nvPr>
        </p:nvSpPr>
        <p:spPr/>
        <p:txBody>
          <a:bodyPr/>
          <a:lstStyle/>
          <a:p>
            <a:r>
              <a:rPr lang="en-US"/>
              <a:t>Care that makes a difference</a:t>
            </a:r>
            <a:br>
              <a:rPr lang="en-US"/>
            </a:br>
            <a:r>
              <a:rPr lang="en-US" sz="2400" i="1">
                <a:cs typeface="Calibri Light"/>
              </a:rPr>
              <a:t>Note: Not all Humana in-network providers offer value-based care.</a:t>
            </a:r>
            <a:endParaRPr lang="en-US">
              <a:cs typeface="Calibri Light"/>
            </a:endParaRPr>
          </a:p>
        </p:txBody>
      </p:sp>
      <p:sp>
        <p:nvSpPr>
          <p:cNvPr id="4" name="TextBox 3">
            <a:extLst>
              <a:ext uri="{FF2B5EF4-FFF2-40B4-BE49-F238E27FC236}">
                <a16:creationId xmlns:a16="http://schemas.microsoft.com/office/drawing/2014/main" id="{47B433B8-9C68-2DA0-CD31-F0A75EFAF438}"/>
              </a:ext>
            </a:extLst>
          </p:cNvPr>
          <p:cNvSpPr txBox="1"/>
          <p:nvPr/>
        </p:nvSpPr>
        <p:spPr>
          <a:xfrm>
            <a:off x="2795587" y="1286214"/>
            <a:ext cx="6600825" cy="461665"/>
          </a:xfrm>
          <a:prstGeom prst="rect">
            <a:avLst/>
          </a:prstGeom>
          <a:noFill/>
        </p:spPr>
        <p:txBody>
          <a:bodyPr wrap="square" lIns="91440" tIns="45720" rIns="91440" bIns="45720" rtlCol="0" anchor="t">
            <a:spAutoFit/>
          </a:bodyPr>
          <a:lstStyle/>
          <a:p>
            <a:pPr algn="ctr"/>
            <a:r>
              <a:rPr lang="en-US" sz="2400" b="1">
                <a:solidFill>
                  <a:schemeClr val="accent3"/>
                </a:solidFill>
              </a:rPr>
              <a:t>From Humana’s 2022 Value-based Care Report</a:t>
            </a:r>
            <a:r>
              <a:rPr lang="en-US" sz="2400" b="1" baseline="30000">
                <a:solidFill>
                  <a:schemeClr val="accent3"/>
                </a:solidFill>
              </a:rPr>
              <a:t>16</a:t>
            </a:r>
          </a:p>
        </p:txBody>
      </p:sp>
      <p:sp>
        <p:nvSpPr>
          <p:cNvPr id="6" name="TextBox 5">
            <a:extLst>
              <a:ext uri="{FF2B5EF4-FFF2-40B4-BE49-F238E27FC236}">
                <a16:creationId xmlns:a16="http://schemas.microsoft.com/office/drawing/2014/main" id="{B546AB7B-4043-86B2-89F0-09EF1B4F51F9}"/>
              </a:ext>
            </a:extLst>
          </p:cNvPr>
          <p:cNvSpPr txBox="1"/>
          <p:nvPr/>
        </p:nvSpPr>
        <p:spPr>
          <a:xfrm>
            <a:off x="743312" y="3042768"/>
            <a:ext cx="3045619" cy="2308324"/>
          </a:xfrm>
          <a:prstGeom prst="rect">
            <a:avLst/>
          </a:prstGeom>
          <a:noFill/>
        </p:spPr>
        <p:txBody>
          <a:bodyPr wrap="square">
            <a:spAutoFit/>
          </a:bodyPr>
          <a:lstStyle/>
          <a:p>
            <a:pPr algn="ctr"/>
            <a:r>
              <a:rPr lang="en-US">
                <a:solidFill>
                  <a:schemeClr val="accent3"/>
                </a:solidFill>
              </a:rPr>
              <a:t>…members affiliated with physicians in value-based agreements receive more preventive screenings, spend less time in the hospital and pay less out-of-pocket than those affiliated with non-value-based physicians.</a:t>
            </a:r>
          </a:p>
        </p:txBody>
      </p:sp>
      <p:sp>
        <p:nvSpPr>
          <p:cNvPr id="7" name="TextBox 6">
            <a:extLst>
              <a:ext uri="{FF2B5EF4-FFF2-40B4-BE49-F238E27FC236}">
                <a16:creationId xmlns:a16="http://schemas.microsoft.com/office/drawing/2014/main" id="{94A0A6C9-476B-B5B7-7B6A-07E6B4182DD4}"/>
              </a:ext>
            </a:extLst>
          </p:cNvPr>
          <p:cNvSpPr txBox="1"/>
          <p:nvPr/>
        </p:nvSpPr>
        <p:spPr>
          <a:xfrm>
            <a:off x="4586442" y="3042769"/>
            <a:ext cx="3045619" cy="2308324"/>
          </a:xfrm>
          <a:prstGeom prst="rect">
            <a:avLst/>
          </a:prstGeom>
          <a:noFill/>
        </p:spPr>
        <p:txBody>
          <a:bodyPr wrap="square">
            <a:spAutoFit/>
          </a:bodyPr>
          <a:lstStyle/>
          <a:p>
            <a:pPr algn="ctr"/>
            <a:r>
              <a:rPr lang="en-US">
                <a:solidFill>
                  <a:schemeClr val="accent3"/>
                </a:solidFill>
              </a:rPr>
              <a:t>…value-based members visited their primary care physicians more frequently throughout the year, were more adherent to their medications and experienced fewer complications with specialized care.</a:t>
            </a:r>
          </a:p>
        </p:txBody>
      </p:sp>
      <p:sp>
        <p:nvSpPr>
          <p:cNvPr id="8" name="TextBox 7">
            <a:extLst>
              <a:ext uri="{FF2B5EF4-FFF2-40B4-BE49-F238E27FC236}">
                <a16:creationId xmlns:a16="http://schemas.microsoft.com/office/drawing/2014/main" id="{F63B315B-7CC0-7218-862D-73A0B744E851}"/>
              </a:ext>
            </a:extLst>
          </p:cNvPr>
          <p:cNvSpPr txBox="1"/>
          <p:nvPr/>
        </p:nvSpPr>
        <p:spPr>
          <a:xfrm>
            <a:off x="8336211" y="3183906"/>
            <a:ext cx="3232341" cy="2031325"/>
          </a:xfrm>
          <a:prstGeom prst="rect">
            <a:avLst/>
          </a:prstGeom>
          <a:noFill/>
        </p:spPr>
        <p:txBody>
          <a:bodyPr wrap="square">
            <a:spAutoFit/>
          </a:bodyPr>
          <a:lstStyle/>
          <a:p>
            <a:pPr algn="ctr"/>
            <a:r>
              <a:rPr lang="en-US">
                <a:solidFill>
                  <a:schemeClr val="accent3"/>
                </a:solidFill>
              </a:rPr>
              <a:t>In fact, a Humana member averaged $500 in annual additional health plan benefits such as home care, prescription delivery and health food cards when associated with a value-based physician.</a:t>
            </a:r>
          </a:p>
        </p:txBody>
      </p:sp>
      <p:sp>
        <p:nvSpPr>
          <p:cNvPr id="11" name="Freeform 6">
            <a:extLst>
              <a:ext uri="{FF2B5EF4-FFF2-40B4-BE49-F238E27FC236}">
                <a16:creationId xmlns:a16="http://schemas.microsoft.com/office/drawing/2014/main" id="{9072DA85-ED13-EDBF-9EA5-33D7E0C1D423}"/>
              </a:ext>
            </a:extLst>
          </p:cNvPr>
          <p:cNvSpPr>
            <a:spLocks noEditPoints="1"/>
          </p:cNvSpPr>
          <p:nvPr/>
        </p:nvSpPr>
        <p:spPr bwMode="auto">
          <a:xfrm>
            <a:off x="2113876" y="2629004"/>
            <a:ext cx="320231" cy="267539"/>
          </a:xfrm>
          <a:custGeom>
            <a:avLst/>
            <a:gdLst>
              <a:gd name="T0" fmla="*/ 121 w 301"/>
              <a:gd name="T1" fmla="*/ 17 h 251"/>
              <a:gd name="T2" fmla="*/ 123 w 301"/>
              <a:gd name="T3" fmla="*/ 41 h 251"/>
              <a:gd name="T4" fmla="*/ 76 w 301"/>
              <a:gd name="T5" fmla="*/ 125 h 251"/>
              <a:gd name="T6" fmla="*/ 113 w 301"/>
              <a:gd name="T7" fmla="*/ 203 h 251"/>
              <a:gd name="T8" fmla="*/ 62 w 301"/>
              <a:gd name="T9" fmla="*/ 251 h 251"/>
              <a:gd name="T10" fmla="*/ 0 w 301"/>
              <a:gd name="T11" fmla="*/ 186 h 251"/>
              <a:gd name="T12" fmla="*/ 88 w 301"/>
              <a:gd name="T13" fmla="*/ 7 h 251"/>
              <a:gd name="T14" fmla="*/ 113 w 301"/>
              <a:gd name="T15" fmla="*/ 9 h 251"/>
              <a:gd name="T16" fmla="*/ 121 w 301"/>
              <a:gd name="T17" fmla="*/ 17 h 251"/>
              <a:gd name="T18" fmla="*/ 291 w 301"/>
              <a:gd name="T19" fmla="*/ 17 h 251"/>
              <a:gd name="T20" fmla="*/ 293 w 301"/>
              <a:gd name="T21" fmla="*/ 41 h 251"/>
              <a:gd name="T22" fmla="*/ 246 w 301"/>
              <a:gd name="T23" fmla="*/ 125 h 251"/>
              <a:gd name="T24" fmla="*/ 283 w 301"/>
              <a:gd name="T25" fmla="*/ 203 h 251"/>
              <a:gd name="T26" fmla="*/ 232 w 301"/>
              <a:gd name="T27" fmla="*/ 251 h 251"/>
              <a:gd name="T28" fmla="*/ 170 w 301"/>
              <a:gd name="T29" fmla="*/ 186 h 251"/>
              <a:gd name="T30" fmla="*/ 258 w 301"/>
              <a:gd name="T31" fmla="*/ 7 h 251"/>
              <a:gd name="T32" fmla="*/ 283 w 301"/>
              <a:gd name="T33" fmla="*/ 9 h 251"/>
              <a:gd name="T34" fmla="*/ 291 w 301"/>
              <a:gd name="T35" fmla="*/ 17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21" y="17"/>
                </a:moveTo>
                <a:cubicBezTo>
                  <a:pt x="125" y="22"/>
                  <a:pt x="131" y="32"/>
                  <a:pt x="123" y="41"/>
                </a:cubicBezTo>
                <a:cubicBezTo>
                  <a:pt x="99" y="65"/>
                  <a:pt x="76" y="96"/>
                  <a:pt x="76" y="125"/>
                </a:cubicBezTo>
                <a:cubicBezTo>
                  <a:pt x="76" y="161"/>
                  <a:pt x="113" y="156"/>
                  <a:pt x="113" y="203"/>
                </a:cubicBezTo>
                <a:cubicBezTo>
                  <a:pt x="113" y="232"/>
                  <a:pt x="91" y="251"/>
                  <a:pt x="62" y="251"/>
                </a:cubicBezTo>
                <a:cubicBezTo>
                  <a:pt x="24" y="251"/>
                  <a:pt x="0" y="222"/>
                  <a:pt x="0" y="186"/>
                </a:cubicBezTo>
                <a:cubicBezTo>
                  <a:pt x="0" y="119"/>
                  <a:pt x="36" y="51"/>
                  <a:pt x="88" y="7"/>
                </a:cubicBezTo>
                <a:cubicBezTo>
                  <a:pt x="95" y="1"/>
                  <a:pt x="106" y="0"/>
                  <a:pt x="113" y="9"/>
                </a:cubicBezTo>
                <a:lnTo>
                  <a:pt x="121" y="17"/>
                </a:lnTo>
                <a:close/>
                <a:moveTo>
                  <a:pt x="291" y="17"/>
                </a:moveTo>
                <a:cubicBezTo>
                  <a:pt x="295" y="22"/>
                  <a:pt x="301" y="32"/>
                  <a:pt x="293" y="41"/>
                </a:cubicBezTo>
                <a:cubicBezTo>
                  <a:pt x="268" y="65"/>
                  <a:pt x="246" y="96"/>
                  <a:pt x="246" y="125"/>
                </a:cubicBezTo>
                <a:cubicBezTo>
                  <a:pt x="246" y="161"/>
                  <a:pt x="283" y="156"/>
                  <a:pt x="283" y="203"/>
                </a:cubicBezTo>
                <a:cubicBezTo>
                  <a:pt x="283" y="232"/>
                  <a:pt x="261" y="251"/>
                  <a:pt x="232" y="251"/>
                </a:cubicBezTo>
                <a:cubicBezTo>
                  <a:pt x="193" y="251"/>
                  <a:pt x="170" y="222"/>
                  <a:pt x="170" y="186"/>
                </a:cubicBezTo>
                <a:cubicBezTo>
                  <a:pt x="170" y="119"/>
                  <a:pt x="206" y="51"/>
                  <a:pt x="258" y="7"/>
                </a:cubicBezTo>
                <a:cubicBezTo>
                  <a:pt x="265" y="1"/>
                  <a:pt x="275" y="0"/>
                  <a:pt x="283" y="9"/>
                </a:cubicBezTo>
                <a:lnTo>
                  <a:pt x="291" y="17"/>
                </a:lnTo>
                <a:close/>
              </a:path>
            </a:pathLst>
          </a:custGeom>
          <a:solidFill>
            <a:schemeClr val="bg2"/>
          </a:solidFill>
          <a:ln>
            <a:noFill/>
          </a:ln>
        </p:spPr>
        <p:txBody>
          <a:bodyPr vert="horz" wrap="square" lIns="60960" tIns="30480" rIns="60960" bIns="30480" numCol="1" anchor="t" anchorCtr="0" compatLnSpc="1">
            <a:prstTxWarp prst="textNoShape">
              <a:avLst/>
            </a:prstTxWarp>
          </a:bodyPr>
          <a:lstStyle/>
          <a:p>
            <a:endParaRPr lang="en-US" sz="1200"/>
          </a:p>
        </p:txBody>
      </p:sp>
      <p:sp>
        <p:nvSpPr>
          <p:cNvPr id="14" name="Freeform 5">
            <a:extLst>
              <a:ext uri="{FF2B5EF4-FFF2-40B4-BE49-F238E27FC236}">
                <a16:creationId xmlns:a16="http://schemas.microsoft.com/office/drawing/2014/main" id="{82CA417E-6867-E455-BBAE-3C926015DDB8}"/>
              </a:ext>
            </a:extLst>
          </p:cNvPr>
          <p:cNvSpPr>
            <a:spLocks noEditPoints="1"/>
          </p:cNvSpPr>
          <p:nvPr/>
        </p:nvSpPr>
        <p:spPr bwMode="auto">
          <a:xfrm>
            <a:off x="2113876" y="5497317"/>
            <a:ext cx="320231" cy="267539"/>
          </a:xfrm>
          <a:custGeom>
            <a:avLst/>
            <a:gdLst>
              <a:gd name="T0" fmla="*/ 10 w 301"/>
              <a:gd name="T1" fmla="*/ 234 h 251"/>
              <a:gd name="T2" fmla="*/ 8 w 301"/>
              <a:gd name="T3" fmla="*/ 211 h 251"/>
              <a:gd name="T4" fmla="*/ 55 w 301"/>
              <a:gd name="T5" fmla="*/ 126 h 251"/>
              <a:gd name="T6" fmla="*/ 18 w 301"/>
              <a:gd name="T7" fmla="*/ 49 h 251"/>
              <a:gd name="T8" fmla="*/ 69 w 301"/>
              <a:gd name="T9" fmla="*/ 0 h 251"/>
              <a:gd name="T10" fmla="*/ 131 w 301"/>
              <a:gd name="T11" fmla="*/ 66 h 251"/>
              <a:gd name="T12" fmla="*/ 43 w 301"/>
              <a:gd name="T13" fmla="*/ 244 h 251"/>
              <a:gd name="T14" fmla="*/ 18 w 301"/>
              <a:gd name="T15" fmla="*/ 243 h 251"/>
              <a:gd name="T16" fmla="*/ 10 w 301"/>
              <a:gd name="T17" fmla="*/ 234 h 251"/>
              <a:gd name="T18" fmla="*/ 180 w 301"/>
              <a:gd name="T19" fmla="*/ 234 h 251"/>
              <a:gd name="T20" fmla="*/ 178 w 301"/>
              <a:gd name="T21" fmla="*/ 211 h 251"/>
              <a:gd name="T22" fmla="*/ 225 w 301"/>
              <a:gd name="T23" fmla="*/ 126 h 251"/>
              <a:gd name="T24" fmla="*/ 188 w 301"/>
              <a:gd name="T25" fmla="*/ 49 h 251"/>
              <a:gd name="T26" fmla="*/ 239 w 301"/>
              <a:gd name="T27" fmla="*/ 0 h 251"/>
              <a:gd name="T28" fmla="*/ 301 w 301"/>
              <a:gd name="T29" fmla="*/ 66 h 251"/>
              <a:gd name="T30" fmla="*/ 213 w 301"/>
              <a:gd name="T31" fmla="*/ 244 h 251"/>
              <a:gd name="T32" fmla="*/ 188 w 301"/>
              <a:gd name="T33" fmla="*/ 243 h 251"/>
              <a:gd name="T34" fmla="*/ 180 w 301"/>
              <a:gd name="T35" fmla="*/ 23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0" y="234"/>
                </a:moveTo>
                <a:cubicBezTo>
                  <a:pt x="6" y="230"/>
                  <a:pt x="0" y="219"/>
                  <a:pt x="8" y="211"/>
                </a:cubicBezTo>
                <a:cubicBezTo>
                  <a:pt x="33" y="187"/>
                  <a:pt x="55" y="156"/>
                  <a:pt x="55" y="126"/>
                </a:cubicBezTo>
                <a:cubicBezTo>
                  <a:pt x="55" y="91"/>
                  <a:pt x="18" y="95"/>
                  <a:pt x="18" y="49"/>
                </a:cubicBezTo>
                <a:cubicBezTo>
                  <a:pt x="18" y="19"/>
                  <a:pt x="40" y="0"/>
                  <a:pt x="69" y="0"/>
                </a:cubicBezTo>
                <a:cubicBezTo>
                  <a:pt x="108" y="0"/>
                  <a:pt x="131" y="30"/>
                  <a:pt x="131" y="66"/>
                </a:cubicBezTo>
                <a:cubicBezTo>
                  <a:pt x="131" y="132"/>
                  <a:pt x="95" y="200"/>
                  <a:pt x="43" y="244"/>
                </a:cubicBezTo>
                <a:cubicBezTo>
                  <a:pt x="36" y="250"/>
                  <a:pt x="26" y="251"/>
                  <a:pt x="18" y="243"/>
                </a:cubicBezTo>
                <a:lnTo>
                  <a:pt x="10" y="234"/>
                </a:lnTo>
                <a:close/>
                <a:moveTo>
                  <a:pt x="180" y="234"/>
                </a:moveTo>
                <a:cubicBezTo>
                  <a:pt x="176" y="230"/>
                  <a:pt x="170" y="219"/>
                  <a:pt x="178" y="211"/>
                </a:cubicBezTo>
                <a:cubicBezTo>
                  <a:pt x="202" y="187"/>
                  <a:pt x="225" y="156"/>
                  <a:pt x="225" y="126"/>
                </a:cubicBezTo>
                <a:cubicBezTo>
                  <a:pt x="225" y="91"/>
                  <a:pt x="188" y="95"/>
                  <a:pt x="188" y="49"/>
                </a:cubicBezTo>
                <a:cubicBezTo>
                  <a:pt x="188" y="19"/>
                  <a:pt x="210" y="0"/>
                  <a:pt x="239" y="0"/>
                </a:cubicBezTo>
                <a:cubicBezTo>
                  <a:pt x="277" y="0"/>
                  <a:pt x="301" y="30"/>
                  <a:pt x="301" y="66"/>
                </a:cubicBezTo>
                <a:cubicBezTo>
                  <a:pt x="301" y="132"/>
                  <a:pt x="265" y="200"/>
                  <a:pt x="213" y="244"/>
                </a:cubicBezTo>
                <a:cubicBezTo>
                  <a:pt x="206" y="250"/>
                  <a:pt x="195" y="251"/>
                  <a:pt x="188" y="243"/>
                </a:cubicBezTo>
                <a:lnTo>
                  <a:pt x="180" y="234"/>
                </a:lnTo>
                <a:close/>
              </a:path>
            </a:pathLst>
          </a:custGeom>
          <a:solidFill>
            <a:schemeClr val="bg2"/>
          </a:solidFill>
          <a:ln>
            <a:noFill/>
          </a:ln>
        </p:spPr>
        <p:txBody>
          <a:bodyPr vert="horz" wrap="square" lIns="60960" tIns="30480" rIns="60960" bIns="30480" numCol="1" anchor="t" anchorCtr="0" compatLnSpc="1">
            <a:prstTxWarp prst="textNoShape">
              <a:avLst/>
            </a:prstTxWarp>
          </a:bodyPr>
          <a:lstStyle/>
          <a:p>
            <a:endParaRPr lang="en-US" sz="1200"/>
          </a:p>
        </p:txBody>
      </p:sp>
      <p:sp>
        <p:nvSpPr>
          <p:cNvPr id="24" name="Freeform 6">
            <a:extLst>
              <a:ext uri="{FF2B5EF4-FFF2-40B4-BE49-F238E27FC236}">
                <a16:creationId xmlns:a16="http://schemas.microsoft.com/office/drawing/2014/main" id="{C962B5EB-738C-F9DD-565D-801B2A7768F0}"/>
              </a:ext>
            </a:extLst>
          </p:cNvPr>
          <p:cNvSpPr>
            <a:spLocks noEditPoints="1"/>
          </p:cNvSpPr>
          <p:nvPr/>
        </p:nvSpPr>
        <p:spPr bwMode="auto">
          <a:xfrm>
            <a:off x="5951780" y="2629004"/>
            <a:ext cx="320231" cy="267539"/>
          </a:xfrm>
          <a:custGeom>
            <a:avLst/>
            <a:gdLst>
              <a:gd name="T0" fmla="*/ 121 w 301"/>
              <a:gd name="T1" fmla="*/ 17 h 251"/>
              <a:gd name="T2" fmla="*/ 123 w 301"/>
              <a:gd name="T3" fmla="*/ 41 h 251"/>
              <a:gd name="T4" fmla="*/ 76 w 301"/>
              <a:gd name="T5" fmla="*/ 125 h 251"/>
              <a:gd name="T6" fmla="*/ 113 w 301"/>
              <a:gd name="T7" fmla="*/ 203 h 251"/>
              <a:gd name="T8" fmla="*/ 62 w 301"/>
              <a:gd name="T9" fmla="*/ 251 h 251"/>
              <a:gd name="T10" fmla="*/ 0 w 301"/>
              <a:gd name="T11" fmla="*/ 186 h 251"/>
              <a:gd name="T12" fmla="*/ 88 w 301"/>
              <a:gd name="T13" fmla="*/ 7 h 251"/>
              <a:gd name="T14" fmla="*/ 113 w 301"/>
              <a:gd name="T15" fmla="*/ 9 h 251"/>
              <a:gd name="T16" fmla="*/ 121 w 301"/>
              <a:gd name="T17" fmla="*/ 17 h 251"/>
              <a:gd name="T18" fmla="*/ 291 w 301"/>
              <a:gd name="T19" fmla="*/ 17 h 251"/>
              <a:gd name="T20" fmla="*/ 293 w 301"/>
              <a:gd name="T21" fmla="*/ 41 h 251"/>
              <a:gd name="T22" fmla="*/ 246 w 301"/>
              <a:gd name="T23" fmla="*/ 125 h 251"/>
              <a:gd name="T24" fmla="*/ 283 w 301"/>
              <a:gd name="T25" fmla="*/ 203 h 251"/>
              <a:gd name="T26" fmla="*/ 232 w 301"/>
              <a:gd name="T27" fmla="*/ 251 h 251"/>
              <a:gd name="T28" fmla="*/ 170 w 301"/>
              <a:gd name="T29" fmla="*/ 186 h 251"/>
              <a:gd name="T30" fmla="*/ 258 w 301"/>
              <a:gd name="T31" fmla="*/ 7 h 251"/>
              <a:gd name="T32" fmla="*/ 283 w 301"/>
              <a:gd name="T33" fmla="*/ 9 h 251"/>
              <a:gd name="T34" fmla="*/ 291 w 301"/>
              <a:gd name="T35" fmla="*/ 17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21" y="17"/>
                </a:moveTo>
                <a:cubicBezTo>
                  <a:pt x="125" y="22"/>
                  <a:pt x="131" y="32"/>
                  <a:pt x="123" y="41"/>
                </a:cubicBezTo>
                <a:cubicBezTo>
                  <a:pt x="99" y="65"/>
                  <a:pt x="76" y="96"/>
                  <a:pt x="76" y="125"/>
                </a:cubicBezTo>
                <a:cubicBezTo>
                  <a:pt x="76" y="161"/>
                  <a:pt x="113" y="156"/>
                  <a:pt x="113" y="203"/>
                </a:cubicBezTo>
                <a:cubicBezTo>
                  <a:pt x="113" y="232"/>
                  <a:pt x="91" y="251"/>
                  <a:pt x="62" y="251"/>
                </a:cubicBezTo>
                <a:cubicBezTo>
                  <a:pt x="24" y="251"/>
                  <a:pt x="0" y="222"/>
                  <a:pt x="0" y="186"/>
                </a:cubicBezTo>
                <a:cubicBezTo>
                  <a:pt x="0" y="119"/>
                  <a:pt x="36" y="51"/>
                  <a:pt x="88" y="7"/>
                </a:cubicBezTo>
                <a:cubicBezTo>
                  <a:pt x="95" y="1"/>
                  <a:pt x="106" y="0"/>
                  <a:pt x="113" y="9"/>
                </a:cubicBezTo>
                <a:lnTo>
                  <a:pt x="121" y="17"/>
                </a:lnTo>
                <a:close/>
                <a:moveTo>
                  <a:pt x="291" y="17"/>
                </a:moveTo>
                <a:cubicBezTo>
                  <a:pt x="295" y="22"/>
                  <a:pt x="301" y="32"/>
                  <a:pt x="293" y="41"/>
                </a:cubicBezTo>
                <a:cubicBezTo>
                  <a:pt x="268" y="65"/>
                  <a:pt x="246" y="96"/>
                  <a:pt x="246" y="125"/>
                </a:cubicBezTo>
                <a:cubicBezTo>
                  <a:pt x="246" y="161"/>
                  <a:pt x="283" y="156"/>
                  <a:pt x="283" y="203"/>
                </a:cubicBezTo>
                <a:cubicBezTo>
                  <a:pt x="283" y="232"/>
                  <a:pt x="261" y="251"/>
                  <a:pt x="232" y="251"/>
                </a:cubicBezTo>
                <a:cubicBezTo>
                  <a:pt x="193" y="251"/>
                  <a:pt x="170" y="222"/>
                  <a:pt x="170" y="186"/>
                </a:cubicBezTo>
                <a:cubicBezTo>
                  <a:pt x="170" y="119"/>
                  <a:pt x="206" y="51"/>
                  <a:pt x="258" y="7"/>
                </a:cubicBezTo>
                <a:cubicBezTo>
                  <a:pt x="265" y="1"/>
                  <a:pt x="275" y="0"/>
                  <a:pt x="283" y="9"/>
                </a:cubicBezTo>
                <a:lnTo>
                  <a:pt x="291" y="17"/>
                </a:lnTo>
                <a:close/>
              </a:path>
            </a:pathLst>
          </a:custGeom>
          <a:solidFill>
            <a:schemeClr val="bg2"/>
          </a:solidFill>
          <a:ln>
            <a:noFill/>
          </a:ln>
        </p:spPr>
        <p:txBody>
          <a:bodyPr vert="horz" wrap="square" lIns="60960" tIns="30480" rIns="60960" bIns="30480" numCol="1" anchor="t" anchorCtr="0" compatLnSpc="1">
            <a:prstTxWarp prst="textNoShape">
              <a:avLst/>
            </a:prstTxWarp>
          </a:bodyPr>
          <a:lstStyle/>
          <a:p>
            <a:endParaRPr lang="en-US" sz="1200"/>
          </a:p>
        </p:txBody>
      </p:sp>
      <p:sp>
        <p:nvSpPr>
          <p:cNvPr id="25" name="Freeform 5">
            <a:extLst>
              <a:ext uri="{FF2B5EF4-FFF2-40B4-BE49-F238E27FC236}">
                <a16:creationId xmlns:a16="http://schemas.microsoft.com/office/drawing/2014/main" id="{B9EBFBA1-9C3F-46ED-F144-E62DEF866F70}"/>
              </a:ext>
            </a:extLst>
          </p:cNvPr>
          <p:cNvSpPr>
            <a:spLocks noEditPoints="1"/>
          </p:cNvSpPr>
          <p:nvPr/>
        </p:nvSpPr>
        <p:spPr bwMode="auto">
          <a:xfrm>
            <a:off x="5951780" y="5497317"/>
            <a:ext cx="320231" cy="267539"/>
          </a:xfrm>
          <a:custGeom>
            <a:avLst/>
            <a:gdLst>
              <a:gd name="T0" fmla="*/ 10 w 301"/>
              <a:gd name="T1" fmla="*/ 234 h 251"/>
              <a:gd name="T2" fmla="*/ 8 w 301"/>
              <a:gd name="T3" fmla="*/ 211 h 251"/>
              <a:gd name="T4" fmla="*/ 55 w 301"/>
              <a:gd name="T5" fmla="*/ 126 h 251"/>
              <a:gd name="T6" fmla="*/ 18 w 301"/>
              <a:gd name="T7" fmla="*/ 49 h 251"/>
              <a:gd name="T8" fmla="*/ 69 w 301"/>
              <a:gd name="T9" fmla="*/ 0 h 251"/>
              <a:gd name="T10" fmla="*/ 131 w 301"/>
              <a:gd name="T11" fmla="*/ 66 h 251"/>
              <a:gd name="T12" fmla="*/ 43 w 301"/>
              <a:gd name="T13" fmla="*/ 244 h 251"/>
              <a:gd name="T14" fmla="*/ 18 w 301"/>
              <a:gd name="T15" fmla="*/ 243 h 251"/>
              <a:gd name="T16" fmla="*/ 10 w 301"/>
              <a:gd name="T17" fmla="*/ 234 h 251"/>
              <a:gd name="T18" fmla="*/ 180 w 301"/>
              <a:gd name="T19" fmla="*/ 234 h 251"/>
              <a:gd name="T20" fmla="*/ 178 w 301"/>
              <a:gd name="T21" fmla="*/ 211 h 251"/>
              <a:gd name="T22" fmla="*/ 225 w 301"/>
              <a:gd name="T23" fmla="*/ 126 h 251"/>
              <a:gd name="T24" fmla="*/ 188 w 301"/>
              <a:gd name="T25" fmla="*/ 49 h 251"/>
              <a:gd name="T26" fmla="*/ 239 w 301"/>
              <a:gd name="T27" fmla="*/ 0 h 251"/>
              <a:gd name="T28" fmla="*/ 301 w 301"/>
              <a:gd name="T29" fmla="*/ 66 h 251"/>
              <a:gd name="T30" fmla="*/ 213 w 301"/>
              <a:gd name="T31" fmla="*/ 244 h 251"/>
              <a:gd name="T32" fmla="*/ 188 w 301"/>
              <a:gd name="T33" fmla="*/ 243 h 251"/>
              <a:gd name="T34" fmla="*/ 180 w 301"/>
              <a:gd name="T35" fmla="*/ 23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0" y="234"/>
                </a:moveTo>
                <a:cubicBezTo>
                  <a:pt x="6" y="230"/>
                  <a:pt x="0" y="219"/>
                  <a:pt x="8" y="211"/>
                </a:cubicBezTo>
                <a:cubicBezTo>
                  <a:pt x="33" y="187"/>
                  <a:pt x="55" y="156"/>
                  <a:pt x="55" y="126"/>
                </a:cubicBezTo>
                <a:cubicBezTo>
                  <a:pt x="55" y="91"/>
                  <a:pt x="18" y="95"/>
                  <a:pt x="18" y="49"/>
                </a:cubicBezTo>
                <a:cubicBezTo>
                  <a:pt x="18" y="19"/>
                  <a:pt x="40" y="0"/>
                  <a:pt x="69" y="0"/>
                </a:cubicBezTo>
                <a:cubicBezTo>
                  <a:pt x="108" y="0"/>
                  <a:pt x="131" y="30"/>
                  <a:pt x="131" y="66"/>
                </a:cubicBezTo>
                <a:cubicBezTo>
                  <a:pt x="131" y="132"/>
                  <a:pt x="95" y="200"/>
                  <a:pt x="43" y="244"/>
                </a:cubicBezTo>
                <a:cubicBezTo>
                  <a:pt x="36" y="250"/>
                  <a:pt x="26" y="251"/>
                  <a:pt x="18" y="243"/>
                </a:cubicBezTo>
                <a:lnTo>
                  <a:pt x="10" y="234"/>
                </a:lnTo>
                <a:close/>
                <a:moveTo>
                  <a:pt x="180" y="234"/>
                </a:moveTo>
                <a:cubicBezTo>
                  <a:pt x="176" y="230"/>
                  <a:pt x="170" y="219"/>
                  <a:pt x="178" y="211"/>
                </a:cubicBezTo>
                <a:cubicBezTo>
                  <a:pt x="202" y="187"/>
                  <a:pt x="225" y="156"/>
                  <a:pt x="225" y="126"/>
                </a:cubicBezTo>
                <a:cubicBezTo>
                  <a:pt x="225" y="91"/>
                  <a:pt x="188" y="95"/>
                  <a:pt x="188" y="49"/>
                </a:cubicBezTo>
                <a:cubicBezTo>
                  <a:pt x="188" y="19"/>
                  <a:pt x="210" y="0"/>
                  <a:pt x="239" y="0"/>
                </a:cubicBezTo>
                <a:cubicBezTo>
                  <a:pt x="277" y="0"/>
                  <a:pt x="301" y="30"/>
                  <a:pt x="301" y="66"/>
                </a:cubicBezTo>
                <a:cubicBezTo>
                  <a:pt x="301" y="132"/>
                  <a:pt x="265" y="200"/>
                  <a:pt x="213" y="244"/>
                </a:cubicBezTo>
                <a:cubicBezTo>
                  <a:pt x="206" y="250"/>
                  <a:pt x="195" y="251"/>
                  <a:pt x="188" y="243"/>
                </a:cubicBezTo>
                <a:lnTo>
                  <a:pt x="180" y="234"/>
                </a:lnTo>
                <a:close/>
              </a:path>
            </a:pathLst>
          </a:custGeom>
          <a:solidFill>
            <a:schemeClr val="bg2"/>
          </a:solidFill>
          <a:ln>
            <a:noFill/>
          </a:ln>
        </p:spPr>
        <p:txBody>
          <a:bodyPr vert="horz" wrap="square" lIns="60960" tIns="30480" rIns="60960" bIns="30480" numCol="1" anchor="t" anchorCtr="0" compatLnSpc="1">
            <a:prstTxWarp prst="textNoShape">
              <a:avLst/>
            </a:prstTxWarp>
          </a:bodyPr>
          <a:lstStyle/>
          <a:p>
            <a:endParaRPr lang="en-US" sz="1200"/>
          </a:p>
        </p:txBody>
      </p:sp>
      <p:sp>
        <p:nvSpPr>
          <p:cNvPr id="27" name="Freeform 6">
            <a:extLst>
              <a:ext uri="{FF2B5EF4-FFF2-40B4-BE49-F238E27FC236}">
                <a16:creationId xmlns:a16="http://schemas.microsoft.com/office/drawing/2014/main" id="{8458C4CE-131A-42C6-E5C2-E288A1B1D6E2}"/>
              </a:ext>
            </a:extLst>
          </p:cNvPr>
          <p:cNvSpPr>
            <a:spLocks noEditPoints="1"/>
          </p:cNvSpPr>
          <p:nvPr/>
        </p:nvSpPr>
        <p:spPr bwMode="auto">
          <a:xfrm>
            <a:off x="9792265" y="2743710"/>
            <a:ext cx="320231" cy="267539"/>
          </a:xfrm>
          <a:custGeom>
            <a:avLst/>
            <a:gdLst>
              <a:gd name="T0" fmla="*/ 121 w 301"/>
              <a:gd name="T1" fmla="*/ 17 h 251"/>
              <a:gd name="T2" fmla="*/ 123 w 301"/>
              <a:gd name="T3" fmla="*/ 41 h 251"/>
              <a:gd name="T4" fmla="*/ 76 w 301"/>
              <a:gd name="T5" fmla="*/ 125 h 251"/>
              <a:gd name="T6" fmla="*/ 113 w 301"/>
              <a:gd name="T7" fmla="*/ 203 h 251"/>
              <a:gd name="T8" fmla="*/ 62 w 301"/>
              <a:gd name="T9" fmla="*/ 251 h 251"/>
              <a:gd name="T10" fmla="*/ 0 w 301"/>
              <a:gd name="T11" fmla="*/ 186 h 251"/>
              <a:gd name="T12" fmla="*/ 88 w 301"/>
              <a:gd name="T13" fmla="*/ 7 h 251"/>
              <a:gd name="T14" fmla="*/ 113 w 301"/>
              <a:gd name="T15" fmla="*/ 9 h 251"/>
              <a:gd name="T16" fmla="*/ 121 w 301"/>
              <a:gd name="T17" fmla="*/ 17 h 251"/>
              <a:gd name="T18" fmla="*/ 291 w 301"/>
              <a:gd name="T19" fmla="*/ 17 h 251"/>
              <a:gd name="T20" fmla="*/ 293 w 301"/>
              <a:gd name="T21" fmla="*/ 41 h 251"/>
              <a:gd name="T22" fmla="*/ 246 w 301"/>
              <a:gd name="T23" fmla="*/ 125 h 251"/>
              <a:gd name="T24" fmla="*/ 283 w 301"/>
              <a:gd name="T25" fmla="*/ 203 h 251"/>
              <a:gd name="T26" fmla="*/ 232 w 301"/>
              <a:gd name="T27" fmla="*/ 251 h 251"/>
              <a:gd name="T28" fmla="*/ 170 w 301"/>
              <a:gd name="T29" fmla="*/ 186 h 251"/>
              <a:gd name="T30" fmla="*/ 258 w 301"/>
              <a:gd name="T31" fmla="*/ 7 h 251"/>
              <a:gd name="T32" fmla="*/ 283 w 301"/>
              <a:gd name="T33" fmla="*/ 9 h 251"/>
              <a:gd name="T34" fmla="*/ 291 w 301"/>
              <a:gd name="T35" fmla="*/ 17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21" y="17"/>
                </a:moveTo>
                <a:cubicBezTo>
                  <a:pt x="125" y="22"/>
                  <a:pt x="131" y="32"/>
                  <a:pt x="123" y="41"/>
                </a:cubicBezTo>
                <a:cubicBezTo>
                  <a:pt x="99" y="65"/>
                  <a:pt x="76" y="96"/>
                  <a:pt x="76" y="125"/>
                </a:cubicBezTo>
                <a:cubicBezTo>
                  <a:pt x="76" y="161"/>
                  <a:pt x="113" y="156"/>
                  <a:pt x="113" y="203"/>
                </a:cubicBezTo>
                <a:cubicBezTo>
                  <a:pt x="113" y="232"/>
                  <a:pt x="91" y="251"/>
                  <a:pt x="62" y="251"/>
                </a:cubicBezTo>
                <a:cubicBezTo>
                  <a:pt x="24" y="251"/>
                  <a:pt x="0" y="222"/>
                  <a:pt x="0" y="186"/>
                </a:cubicBezTo>
                <a:cubicBezTo>
                  <a:pt x="0" y="119"/>
                  <a:pt x="36" y="51"/>
                  <a:pt x="88" y="7"/>
                </a:cubicBezTo>
                <a:cubicBezTo>
                  <a:pt x="95" y="1"/>
                  <a:pt x="106" y="0"/>
                  <a:pt x="113" y="9"/>
                </a:cubicBezTo>
                <a:lnTo>
                  <a:pt x="121" y="17"/>
                </a:lnTo>
                <a:close/>
                <a:moveTo>
                  <a:pt x="291" y="17"/>
                </a:moveTo>
                <a:cubicBezTo>
                  <a:pt x="295" y="22"/>
                  <a:pt x="301" y="32"/>
                  <a:pt x="293" y="41"/>
                </a:cubicBezTo>
                <a:cubicBezTo>
                  <a:pt x="268" y="65"/>
                  <a:pt x="246" y="96"/>
                  <a:pt x="246" y="125"/>
                </a:cubicBezTo>
                <a:cubicBezTo>
                  <a:pt x="246" y="161"/>
                  <a:pt x="283" y="156"/>
                  <a:pt x="283" y="203"/>
                </a:cubicBezTo>
                <a:cubicBezTo>
                  <a:pt x="283" y="232"/>
                  <a:pt x="261" y="251"/>
                  <a:pt x="232" y="251"/>
                </a:cubicBezTo>
                <a:cubicBezTo>
                  <a:pt x="193" y="251"/>
                  <a:pt x="170" y="222"/>
                  <a:pt x="170" y="186"/>
                </a:cubicBezTo>
                <a:cubicBezTo>
                  <a:pt x="170" y="119"/>
                  <a:pt x="206" y="51"/>
                  <a:pt x="258" y="7"/>
                </a:cubicBezTo>
                <a:cubicBezTo>
                  <a:pt x="265" y="1"/>
                  <a:pt x="275" y="0"/>
                  <a:pt x="283" y="9"/>
                </a:cubicBezTo>
                <a:lnTo>
                  <a:pt x="291" y="17"/>
                </a:lnTo>
                <a:close/>
              </a:path>
            </a:pathLst>
          </a:custGeom>
          <a:solidFill>
            <a:schemeClr val="bg2"/>
          </a:solidFill>
          <a:ln>
            <a:noFill/>
          </a:ln>
        </p:spPr>
        <p:txBody>
          <a:bodyPr vert="horz" wrap="square" lIns="60960" tIns="30480" rIns="60960" bIns="30480" numCol="1" anchor="t" anchorCtr="0" compatLnSpc="1">
            <a:prstTxWarp prst="textNoShape">
              <a:avLst/>
            </a:prstTxWarp>
          </a:bodyPr>
          <a:lstStyle/>
          <a:p>
            <a:endParaRPr lang="en-US" sz="1200"/>
          </a:p>
        </p:txBody>
      </p:sp>
      <p:sp>
        <p:nvSpPr>
          <p:cNvPr id="28" name="Freeform 5">
            <a:extLst>
              <a:ext uri="{FF2B5EF4-FFF2-40B4-BE49-F238E27FC236}">
                <a16:creationId xmlns:a16="http://schemas.microsoft.com/office/drawing/2014/main" id="{5CD9A0C2-692A-6254-B524-7DD073668FA8}"/>
              </a:ext>
            </a:extLst>
          </p:cNvPr>
          <p:cNvSpPr>
            <a:spLocks noEditPoints="1"/>
          </p:cNvSpPr>
          <p:nvPr/>
        </p:nvSpPr>
        <p:spPr bwMode="auto">
          <a:xfrm>
            <a:off x="9792265" y="5367322"/>
            <a:ext cx="320231" cy="267539"/>
          </a:xfrm>
          <a:custGeom>
            <a:avLst/>
            <a:gdLst>
              <a:gd name="T0" fmla="*/ 10 w 301"/>
              <a:gd name="T1" fmla="*/ 234 h 251"/>
              <a:gd name="T2" fmla="*/ 8 w 301"/>
              <a:gd name="T3" fmla="*/ 211 h 251"/>
              <a:gd name="T4" fmla="*/ 55 w 301"/>
              <a:gd name="T5" fmla="*/ 126 h 251"/>
              <a:gd name="T6" fmla="*/ 18 w 301"/>
              <a:gd name="T7" fmla="*/ 49 h 251"/>
              <a:gd name="T8" fmla="*/ 69 w 301"/>
              <a:gd name="T9" fmla="*/ 0 h 251"/>
              <a:gd name="T10" fmla="*/ 131 w 301"/>
              <a:gd name="T11" fmla="*/ 66 h 251"/>
              <a:gd name="T12" fmla="*/ 43 w 301"/>
              <a:gd name="T13" fmla="*/ 244 h 251"/>
              <a:gd name="T14" fmla="*/ 18 w 301"/>
              <a:gd name="T15" fmla="*/ 243 h 251"/>
              <a:gd name="T16" fmla="*/ 10 w 301"/>
              <a:gd name="T17" fmla="*/ 234 h 251"/>
              <a:gd name="T18" fmla="*/ 180 w 301"/>
              <a:gd name="T19" fmla="*/ 234 h 251"/>
              <a:gd name="T20" fmla="*/ 178 w 301"/>
              <a:gd name="T21" fmla="*/ 211 h 251"/>
              <a:gd name="T22" fmla="*/ 225 w 301"/>
              <a:gd name="T23" fmla="*/ 126 h 251"/>
              <a:gd name="T24" fmla="*/ 188 w 301"/>
              <a:gd name="T25" fmla="*/ 49 h 251"/>
              <a:gd name="T26" fmla="*/ 239 w 301"/>
              <a:gd name="T27" fmla="*/ 0 h 251"/>
              <a:gd name="T28" fmla="*/ 301 w 301"/>
              <a:gd name="T29" fmla="*/ 66 h 251"/>
              <a:gd name="T30" fmla="*/ 213 w 301"/>
              <a:gd name="T31" fmla="*/ 244 h 251"/>
              <a:gd name="T32" fmla="*/ 188 w 301"/>
              <a:gd name="T33" fmla="*/ 243 h 251"/>
              <a:gd name="T34" fmla="*/ 180 w 301"/>
              <a:gd name="T35" fmla="*/ 23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1" h="251">
                <a:moveTo>
                  <a:pt x="10" y="234"/>
                </a:moveTo>
                <a:cubicBezTo>
                  <a:pt x="6" y="230"/>
                  <a:pt x="0" y="219"/>
                  <a:pt x="8" y="211"/>
                </a:cubicBezTo>
                <a:cubicBezTo>
                  <a:pt x="33" y="187"/>
                  <a:pt x="55" y="156"/>
                  <a:pt x="55" y="126"/>
                </a:cubicBezTo>
                <a:cubicBezTo>
                  <a:pt x="55" y="91"/>
                  <a:pt x="18" y="95"/>
                  <a:pt x="18" y="49"/>
                </a:cubicBezTo>
                <a:cubicBezTo>
                  <a:pt x="18" y="19"/>
                  <a:pt x="40" y="0"/>
                  <a:pt x="69" y="0"/>
                </a:cubicBezTo>
                <a:cubicBezTo>
                  <a:pt x="108" y="0"/>
                  <a:pt x="131" y="30"/>
                  <a:pt x="131" y="66"/>
                </a:cubicBezTo>
                <a:cubicBezTo>
                  <a:pt x="131" y="132"/>
                  <a:pt x="95" y="200"/>
                  <a:pt x="43" y="244"/>
                </a:cubicBezTo>
                <a:cubicBezTo>
                  <a:pt x="36" y="250"/>
                  <a:pt x="26" y="251"/>
                  <a:pt x="18" y="243"/>
                </a:cubicBezTo>
                <a:lnTo>
                  <a:pt x="10" y="234"/>
                </a:lnTo>
                <a:close/>
                <a:moveTo>
                  <a:pt x="180" y="234"/>
                </a:moveTo>
                <a:cubicBezTo>
                  <a:pt x="176" y="230"/>
                  <a:pt x="170" y="219"/>
                  <a:pt x="178" y="211"/>
                </a:cubicBezTo>
                <a:cubicBezTo>
                  <a:pt x="202" y="187"/>
                  <a:pt x="225" y="156"/>
                  <a:pt x="225" y="126"/>
                </a:cubicBezTo>
                <a:cubicBezTo>
                  <a:pt x="225" y="91"/>
                  <a:pt x="188" y="95"/>
                  <a:pt x="188" y="49"/>
                </a:cubicBezTo>
                <a:cubicBezTo>
                  <a:pt x="188" y="19"/>
                  <a:pt x="210" y="0"/>
                  <a:pt x="239" y="0"/>
                </a:cubicBezTo>
                <a:cubicBezTo>
                  <a:pt x="277" y="0"/>
                  <a:pt x="301" y="30"/>
                  <a:pt x="301" y="66"/>
                </a:cubicBezTo>
                <a:cubicBezTo>
                  <a:pt x="301" y="132"/>
                  <a:pt x="265" y="200"/>
                  <a:pt x="213" y="244"/>
                </a:cubicBezTo>
                <a:cubicBezTo>
                  <a:pt x="206" y="250"/>
                  <a:pt x="195" y="251"/>
                  <a:pt x="188" y="243"/>
                </a:cubicBezTo>
                <a:lnTo>
                  <a:pt x="180" y="234"/>
                </a:lnTo>
                <a:close/>
              </a:path>
            </a:pathLst>
          </a:custGeom>
          <a:solidFill>
            <a:schemeClr val="bg2"/>
          </a:solidFill>
          <a:ln>
            <a:noFill/>
          </a:ln>
        </p:spPr>
        <p:txBody>
          <a:bodyPr vert="horz" wrap="square" lIns="60960" tIns="30480" rIns="60960" bIns="30480" numCol="1" anchor="t" anchorCtr="0" compatLnSpc="1">
            <a:prstTxWarp prst="textNoShape">
              <a:avLst/>
            </a:prstTxWarp>
          </a:bodyPr>
          <a:lstStyle/>
          <a:p>
            <a:endParaRPr lang="en-US" sz="1200"/>
          </a:p>
        </p:txBody>
      </p:sp>
    </p:spTree>
    <p:extLst>
      <p:ext uri="{BB962C8B-B14F-4D97-AF65-F5344CB8AC3E}">
        <p14:creationId xmlns:p14="http://schemas.microsoft.com/office/powerpoint/2010/main" val="17895470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A4DE8705-B6D1-33CA-82BF-333CA19923F3}"/>
              </a:ext>
            </a:extLst>
          </p:cNvPr>
          <p:cNvCxnSpPr>
            <a:cxnSpLocks/>
            <a:stCxn id="6" idx="2"/>
            <a:endCxn id="9" idx="6"/>
          </p:cNvCxnSpPr>
          <p:nvPr/>
        </p:nvCxnSpPr>
        <p:spPr>
          <a:xfrm>
            <a:off x="1480929" y="3429000"/>
            <a:ext cx="904715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2352C118-39B8-AAA2-075F-8BBB0D08F495}"/>
              </a:ext>
            </a:extLst>
          </p:cNvPr>
          <p:cNvSpPr>
            <a:spLocks noGrp="1"/>
          </p:cNvSpPr>
          <p:nvPr>
            <p:ph type="title"/>
          </p:nvPr>
        </p:nvSpPr>
        <p:spPr/>
        <p:txBody>
          <a:bodyPr/>
          <a:lstStyle/>
          <a:p>
            <a:r>
              <a:rPr lang="en-US"/>
              <a:t>A long-standing commitment for more than 25 years</a:t>
            </a:r>
            <a:r>
              <a:rPr lang="en-US" baseline="30000"/>
              <a:t>18</a:t>
            </a:r>
          </a:p>
        </p:txBody>
      </p:sp>
      <p:sp>
        <p:nvSpPr>
          <p:cNvPr id="6" name="Oval 5">
            <a:extLst>
              <a:ext uri="{FF2B5EF4-FFF2-40B4-BE49-F238E27FC236}">
                <a16:creationId xmlns:a16="http://schemas.microsoft.com/office/drawing/2014/main" id="{DB1AC059-7126-185D-1970-407D15F3D769}"/>
              </a:ext>
            </a:extLst>
          </p:cNvPr>
          <p:cNvSpPr/>
          <p:nvPr/>
        </p:nvSpPr>
        <p:spPr>
          <a:xfrm>
            <a:off x="1480929" y="2971800"/>
            <a:ext cx="914400" cy="914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solidFill>
              </a:rPr>
              <a:t>1996</a:t>
            </a:r>
          </a:p>
        </p:txBody>
      </p:sp>
      <p:sp>
        <p:nvSpPr>
          <p:cNvPr id="7" name="Oval 6">
            <a:extLst>
              <a:ext uri="{FF2B5EF4-FFF2-40B4-BE49-F238E27FC236}">
                <a16:creationId xmlns:a16="http://schemas.microsoft.com/office/drawing/2014/main" id="{12EF24B1-2A13-C2FD-105E-264968E47C5A}"/>
              </a:ext>
            </a:extLst>
          </p:cNvPr>
          <p:cNvSpPr/>
          <p:nvPr/>
        </p:nvSpPr>
        <p:spPr>
          <a:xfrm>
            <a:off x="4125095" y="2971800"/>
            <a:ext cx="914400" cy="914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solidFill>
              </a:rPr>
              <a:t>2011</a:t>
            </a:r>
          </a:p>
        </p:txBody>
      </p:sp>
      <p:sp>
        <p:nvSpPr>
          <p:cNvPr id="8" name="Oval 7">
            <a:extLst>
              <a:ext uri="{FF2B5EF4-FFF2-40B4-BE49-F238E27FC236}">
                <a16:creationId xmlns:a16="http://schemas.microsoft.com/office/drawing/2014/main" id="{A529A71F-323A-7DE8-6E6C-1B14A2C5D335}"/>
              </a:ext>
            </a:extLst>
          </p:cNvPr>
          <p:cNvSpPr/>
          <p:nvPr/>
        </p:nvSpPr>
        <p:spPr>
          <a:xfrm>
            <a:off x="7015162" y="2971800"/>
            <a:ext cx="914400" cy="914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solidFill>
              </a:rPr>
              <a:t>2020</a:t>
            </a:r>
          </a:p>
        </p:txBody>
      </p:sp>
      <p:sp>
        <p:nvSpPr>
          <p:cNvPr id="9" name="Oval 8">
            <a:extLst>
              <a:ext uri="{FF2B5EF4-FFF2-40B4-BE49-F238E27FC236}">
                <a16:creationId xmlns:a16="http://schemas.microsoft.com/office/drawing/2014/main" id="{6BD56D05-AA81-F8C2-77B6-0995597DED9E}"/>
              </a:ext>
            </a:extLst>
          </p:cNvPr>
          <p:cNvSpPr/>
          <p:nvPr/>
        </p:nvSpPr>
        <p:spPr>
          <a:xfrm>
            <a:off x="9613681" y="2971800"/>
            <a:ext cx="914400" cy="914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1"/>
                </a:solidFill>
              </a:rPr>
              <a:t>2022</a:t>
            </a:r>
          </a:p>
        </p:txBody>
      </p:sp>
      <p:sp>
        <p:nvSpPr>
          <p:cNvPr id="13" name="TextBox 12">
            <a:extLst>
              <a:ext uri="{FF2B5EF4-FFF2-40B4-BE49-F238E27FC236}">
                <a16:creationId xmlns:a16="http://schemas.microsoft.com/office/drawing/2014/main" id="{14C9555D-DD0C-EB60-BB4A-02FB5A0DEEFF}"/>
              </a:ext>
            </a:extLst>
          </p:cNvPr>
          <p:cNvSpPr txBox="1"/>
          <p:nvPr/>
        </p:nvSpPr>
        <p:spPr>
          <a:xfrm>
            <a:off x="457199" y="1588390"/>
            <a:ext cx="2961861" cy="1015663"/>
          </a:xfrm>
          <a:prstGeom prst="rect">
            <a:avLst/>
          </a:prstGeom>
          <a:noFill/>
        </p:spPr>
        <p:txBody>
          <a:bodyPr wrap="square" rtlCol="0">
            <a:spAutoFit/>
          </a:bodyPr>
          <a:lstStyle/>
          <a:p>
            <a:pPr algn="ctr"/>
            <a:r>
              <a:rPr lang="en-US" b="1"/>
              <a:t>Humana Military</a:t>
            </a:r>
          </a:p>
          <a:p>
            <a:pPr algn="ctr"/>
            <a:r>
              <a:rPr lang="en-US" sz="1400"/>
              <a:t>Administrator for TRICARE East</a:t>
            </a:r>
          </a:p>
          <a:p>
            <a:pPr algn="ctr"/>
            <a:r>
              <a:rPr lang="en-US" sz="1400"/>
              <a:t>32 states, 6 million active-duty military and retirees and their families</a:t>
            </a:r>
          </a:p>
        </p:txBody>
      </p:sp>
      <p:sp>
        <p:nvSpPr>
          <p:cNvPr id="14" name="TextBox 13">
            <a:extLst>
              <a:ext uri="{FF2B5EF4-FFF2-40B4-BE49-F238E27FC236}">
                <a16:creationId xmlns:a16="http://schemas.microsoft.com/office/drawing/2014/main" id="{61BAE989-6479-AD19-917A-E6430EEB9830}"/>
              </a:ext>
            </a:extLst>
          </p:cNvPr>
          <p:cNvSpPr txBox="1"/>
          <p:nvPr/>
        </p:nvSpPr>
        <p:spPr>
          <a:xfrm>
            <a:off x="2877638" y="4245648"/>
            <a:ext cx="3409313" cy="800219"/>
          </a:xfrm>
          <a:prstGeom prst="rect">
            <a:avLst/>
          </a:prstGeom>
          <a:noFill/>
        </p:spPr>
        <p:txBody>
          <a:bodyPr wrap="square" rtlCol="0">
            <a:spAutoFit/>
          </a:bodyPr>
          <a:lstStyle/>
          <a:p>
            <a:pPr algn="ctr"/>
            <a:r>
              <a:rPr lang="en-US" b="1"/>
              <a:t>Humana veteran hiring program</a:t>
            </a:r>
          </a:p>
          <a:p>
            <a:pPr algn="ctr"/>
            <a:r>
              <a:rPr lang="en-US" sz="1400"/>
              <a:t>6,000+ veterans and military hired</a:t>
            </a:r>
          </a:p>
          <a:p>
            <a:pPr algn="ctr"/>
            <a:r>
              <a:rPr lang="en-US" sz="1400"/>
              <a:t>SALUTE Veterans Network Resource Group</a:t>
            </a:r>
          </a:p>
        </p:txBody>
      </p:sp>
      <p:sp>
        <p:nvSpPr>
          <p:cNvPr id="15" name="TextBox 14">
            <a:extLst>
              <a:ext uri="{FF2B5EF4-FFF2-40B4-BE49-F238E27FC236}">
                <a16:creationId xmlns:a16="http://schemas.microsoft.com/office/drawing/2014/main" id="{D2C9547A-850D-6E17-2E8D-F2DB141B71D3}"/>
              </a:ext>
            </a:extLst>
          </p:cNvPr>
          <p:cNvSpPr txBox="1"/>
          <p:nvPr/>
        </p:nvSpPr>
        <p:spPr>
          <a:xfrm>
            <a:off x="5911873" y="1189943"/>
            <a:ext cx="3120977" cy="1415772"/>
          </a:xfrm>
          <a:prstGeom prst="rect">
            <a:avLst/>
          </a:prstGeom>
          <a:noFill/>
        </p:spPr>
        <p:txBody>
          <a:bodyPr wrap="square" lIns="91440" tIns="45720" rIns="91440" bIns="45720" rtlCol="0" anchor="t">
            <a:spAutoFit/>
          </a:bodyPr>
          <a:lstStyle/>
          <a:p>
            <a:pPr algn="ctr"/>
            <a:r>
              <a:rPr lang="en-US" b="1"/>
              <a:t>Humana Honor Plans</a:t>
            </a:r>
          </a:p>
          <a:p>
            <a:pPr algn="ctr"/>
            <a:r>
              <a:rPr lang="en-US" b="1"/>
              <a:t>USAA recommendation</a:t>
            </a:r>
            <a:endParaRPr lang="en-US" b="1">
              <a:cs typeface="Calibri"/>
            </a:endParaRPr>
          </a:p>
          <a:p>
            <a:pPr algn="ctr"/>
            <a:r>
              <a:rPr lang="en-US" b="1"/>
              <a:t>Veteran Service Experience</a:t>
            </a:r>
            <a:endParaRPr lang="en-US" b="1">
              <a:cs typeface="Calibri"/>
            </a:endParaRPr>
          </a:p>
          <a:p>
            <a:pPr algn="ctr"/>
            <a:r>
              <a:rPr lang="en-US" b="1"/>
              <a:t> United to Combat Hunger</a:t>
            </a:r>
            <a:endParaRPr lang="en-US" b="1">
              <a:cs typeface="Calibri"/>
            </a:endParaRPr>
          </a:p>
          <a:p>
            <a:pPr algn="ctr"/>
            <a:r>
              <a:rPr lang="en-US" sz="1400"/>
              <a:t>4 million meals raised to date</a:t>
            </a:r>
            <a:r>
              <a:rPr lang="en-US" sz="1400" baseline="30000"/>
              <a:t>19</a:t>
            </a:r>
          </a:p>
        </p:txBody>
      </p:sp>
      <p:sp>
        <p:nvSpPr>
          <p:cNvPr id="16" name="TextBox 15">
            <a:extLst>
              <a:ext uri="{FF2B5EF4-FFF2-40B4-BE49-F238E27FC236}">
                <a16:creationId xmlns:a16="http://schemas.microsoft.com/office/drawing/2014/main" id="{89B8EFDF-5050-89BD-EE2B-900A2F0E4582}"/>
              </a:ext>
            </a:extLst>
          </p:cNvPr>
          <p:cNvSpPr txBox="1"/>
          <p:nvPr/>
        </p:nvSpPr>
        <p:spPr>
          <a:xfrm>
            <a:off x="8295202" y="4245648"/>
            <a:ext cx="3551358" cy="1754326"/>
          </a:xfrm>
          <a:prstGeom prst="rect">
            <a:avLst/>
          </a:prstGeom>
          <a:noFill/>
        </p:spPr>
        <p:txBody>
          <a:bodyPr wrap="square" lIns="91440" tIns="45720" rIns="91440" bIns="45720" rtlCol="0" anchor="t">
            <a:spAutoFit/>
          </a:bodyPr>
          <a:lstStyle/>
          <a:p>
            <a:pPr algn="ctr"/>
            <a:r>
              <a:rPr lang="en-US" b="1"/>
              <a:t>Veteran</a:t>
            </a:r>
            <a:r>
              <a:rPr lang="en-US" b="1">
                <a:solidFill>
                  <a:srgbClr val="FA05A0"/>
                </a:solidFill>
              </a:rPr>
              <a:t> </a:t>
            </a:r>
            <a:r>
              <a:rPr lang="en-US" b="1"/>
              <a:t>Bold Goal/</a:t>
            </a:r>
            <a:r>
              <a:rPr lang="en-US" b="1">
                <a:ea typeface="+mn-lt"/>
                <a:cs typeface="+mn-lt"/>
              </a:rPr>
              <a:t>Health Equity &amp; Social Impact (HESI)</a:t>
            </a:r>
            <a:r>
              <a:rPr lang="en-US" b="1"/>
              <a:t>  </a:t>
            </a:r>
            <a:endParaRPr lang="en-US" b="1">
              <a:cs typeface="Calibri"/>
            </a:endParaRPr>
          </a:p>
          <a:p>
            <a:pPr algn="ctr"/>
            <a:r>
              <a:rPr lang="en-US" b="1"/>
              <a:t>USAA Honor with Rx plan</a:t>
            </a:r>
            <a:endParaRPr lang="en-US" b="1">
              <a:cs typeface="Calibri"/>
            </a:endParaRPr>
          </a:p>
          <a:p>
            <a:pPr algn="ctr"/>
            <a:r>
              <a:rPr lang="en-US" b="1"/>
              <a:t>Awards from G.I. Jobs, DiversityInc, U.S. Veterans Magazine and 2022 VETS Indexes</a:t>
            </a:r>
            <a:r>
              <a:rPr lang="en-US"/>
              <a:t> </a:t>
            </a:r>
            <a:endParaRPr lang="en-US">
              <a:cs typeface="Calibri"/>
            </a:endParaRPr>
          </a:p>
        </p:txBody>
      </p:sp>
    </p:spTree>
    <p:extLst>
      <p:ext uri="{BB962C8B-B14F-4D97-AF65-F5344CB8AC3E}">
        <p14:creationId xmlns:p14="http://schemas.microsoft.com/office/powerpoint/2010/main" val="246903050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9668C069-E66B-033B-8E56-99BD78FC4DF5}"/>
              </a:ext>
            </a:extLst>
          </p:cNvPr>
          <p:cNvSpPr/>
          <p:nvPr/>
        </p:nvSpPr>
        <p:spPr>
          <a:xfrm>
            <a:off x="1793284" y="1572768"/>
            <a:ext cx="3688040" cy="3688040"/>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2" name="Title 1">
            <a:extLst>
              <a:ext uri="{FF2B5EF4-FFF2-40B4-BE49-F238E27FC236}">
                <a16:creationId xmlns:a16="http://schemas.microsoft.com/office/drawing/2014/main" id="{3EEB511A-C0DF-AE8F-F9B2-D5B126217134}"/>
              </a:ext>
            </a:extLst>
          </p:cNvPr>
          <p:cNvSpPr>
            <a:spLocks noGrp="1"/>
          </p:cNvSpPr>
          <p:nvPr>
            <p:ph type="title"/>
          </p:nvPr>
        </p:nvSpPr>
        <p:spPr/>
        <p:txBody>
          <a:bodyPr/>
          <a:lstStyle/>
          <a:p>
            <a:r>
              <a:rPr lang="en-US"/>
              <a:t>Humana’s customer service differentiator</a:t>
            </a:r>
          </a:p>
        </p:txBody>
      </p:sp>
      <p:sp>
        <p:nvSpPr>
          <p:cNvPr id="8" name="TextBox 7">
            <a:extLst>
              <a:ext uri="{FF2B5EF4-FFF2-40B4-BE49-F238E27FC236}">
                <a16:creationId xmlns:a16="http://schemas.microsoft.com/office/drawing/2014/main" id="{161C6BAF-E04B-DE9C-8DA1-4C3BB716897D}"/>
              </a:ext>
            </a:extLst>
          </p:cNvPr>
          <p:cNvSpPr txBox="1"/>
          <p:nvPr/>
        </p:nvSpPr>
        <p:spPr>
          <a:xfrm>
            <a:off x="6143664" y="2921168"/>
            <a:ext cx="6039993" cy="938719"/>
          </a:xfrm>
          <a:prstGeom prst="rect">
            <a:avLst/>
          </a:prstGeom>
          <a:noFill/>
        </p:spPr>
        <p:txBody>
          <a:bodyPr wrap="square" rtlCol="0">
            <a:spAutoFit/>
          </a:bodyPr>
          <a:lstStyle/>
          <a:p>
            <a:pPr algn="ctr"/>
            <a:r>
              <a:rPr lang="en-US" sz="5500" b="1">
                <a:solidFill>
                  <a:schemeClr val="accent2"/>
                </a:solidFill>
              </a:rPr>
              <a:t>1-800-HUM-VETS</a:t>
            </a:r>
          </a:p>
        </p:txBody>
      </p:sp>
      <p:sp>
        <p:nvSpPr>
          <p:cNvPr id="5" name="Oval 4">
            <a:extLst>
              <a:ext uri="{FF2B5EF4-FFF2-40B4-BE49-F238E27FC236}">
                <a16:creationId xmlns:a16="http://schemas.microsoft.com/office/drawing/2014/main" id="{CCCF39A8-894A-8016-D45D-196DACBA77B3}"/>
              </a:ext>
            </a:extLst>
          </p:cNvPr>
          <p:cNvSpPr/>
          <p:nvPr/>
        </p:nvSpPr>
        <p:spPr>
          <a:xfrm>
            <a:off x="2934298" y="1022272"/>
            <a:ext cx="1371600" cy="1371600"/>
          </a:xfrm>
          <a:prstGeom prst="ellipse">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300">
                <a:solidFill>
                  <a:schemeClr val="tx2"/>
                </a:solidFill>
              </a:rPr>
              <a:t>Trained associates on veteran-related healthcare</a:t>
            </a:r>
          </a:p>
        </p:txBody>
      </p:sp>
      <p:sp>
        <p:nvSpPr>
          <p:cNvPr id="7" name="Oval 6">
            <a:extLst>
              <a:ext uri="{FF2B5EF4-FFF2-40B4-BE49-F238E27FC236}">
                <a16:creationId xmlns:a16="http://schemas.microsoft.com/office/drawing/2014/main" id="{2F326858-A674-898D-552C-075952A10F70}"/>
              </a:ext>
            </a:extLst>
          </p:cNvPr>
          <p:cNvSpPr/>
          <p:nvPr/>
        </p:nvSpPr>
        <p:spPr>
          <a:xfrm>
            <a:off x="4724400" y="2743200"/>
            <a:ext cx="1371600" cy="1371600"/>
          </a:xfrm>
          <a:prstGeom prst="ellipse">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lvl="0" algn="ctr"/>
            <a:r>
              <a:rPr lang="en-US" sz="1300">
                <a:solidFill>
                  <a:schemeClr val="tx2"/>
                </a:solidFill>
              </a:rPr>
              <a:t>Special training provided by USAA</a:t>
            </a:r>
          </a:p>
        </p:txBody>
      </p:sp>
      <p:sp>
        <p:nvSpPr>
          <p:cNvPr id="9" name="Oval 8">
            <a:extLst>
              <a:ext uri="{FF2B5EF4-FFF2-40B4-BE49-F238E27FC236}">
                <a16:creationId xmlns:a16="http://schemas.microsoft.com/office/drawing/2014/main" id="{F9D45381-50C1-434B-6914-A4129B39F211}"/>
              </a:ext>
            </a:extLst>
          </p:cNvPr>
          <p:cNvSpPr/>
          <p:nvPr/>
        </p:nvSpPr>
        <p:spPr>
          <a:xfrm>
            <a:off x="1130944" y="2743200"/>
            <a:ext cx="1371600" cy="1371600"/>
          </a:xfrm>
          <a:prstGeom prst="ellipse">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lvl="0" algn="ctr"/>
            <a:r>
              <a:rPr lang="en-US" sz="1300">
                <a:solidFill>
                  <a:schemeClr val="tx2"/>
                </a:solidFill>
              </a:rPr>
              <a:t>For any veteran Humana member and/or their spouse </a:t>
            </a:r>
          </a:p>
        </p:txBody>
      </p:sp>
      <p:sp>
        <p:nvSpPr>
          <p:cNvPr id="10" name="Oval 9">
            <a:extLst>
              <a:ext uri="{FF2B5EF4-FFF2-40B4-BE49-F238E27FC236}">
                <a16:creationId xmlns:a16="http://schemas.microsoft.com/office/drawing/2014/main" id="{1E98A87A-8C06-E565-78DF-FC101A0936CF}"/>
              </a:ext>
            </a:extLst>
          </p:cNvPr>
          <p:cNvSpPr/>
          <p:nvPr/>
        </p:nvSpPr>
        <p:spPr>
          <a:xfrm>
            <a:off x="2934298" y="4464128"/>
            <a:ext cx="1371600" cy="1371600"/>
          </a:xfrm>
          <a:prstGeom prst="ellipse">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lvl="0" algn="ctr"/>
            <a:r>
              <a:rPr lang="en-US" sz="1300">
                <a:solidFill>
                  <a:schemeClr val="tx2"/>
                </a:solidFill>
              </a:rPr>
              <a:t>Designed to meet the unique needs of veteran members</a:t>
            </a:r>
          </a:p>
        </p:txBody>
      </p:sp>
      <p:pic>
        <p:nvPicPr>
          <p:cNvPr id="14" name="Picture 13">
            <a:extLst>
              <a:ext uri="{FF2B5EF4-FFF2-40B4-BE49-F238E27FC236}">
                <a16:creationId xmlns:a16="http://schemas.microsoft.com/office/drawing/2014/main" id="{0AF359CA-64C3-8613-E728-C2C415D056E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52057" y="2545844"/>
            <a:ext cx="947745" cy="938719"/>
          </a:xfrm>
          <a:prstGeom prst="rect">
            <a:avLst/>
          </a:prstGeom>
        </p:spPr>
      </p:pic>
      <p:sp>
        <p:nvSpPr>
          <p:cNvPr id="16" name="TextBox 15">
            <a:extLst>
              <a:ext uri="{FF2B5EF4-FFF2-40B4-BE49-F238E27FC236}">
                <a16:creationId xmlns:a16="http://schemas.microsoft.com/office/drawing/2014/main" id="{1E230B0E-8F98-332A-DE8A-BF0B4E31B39E}"/>
              </a:ext>
            </a:extLst>
          </p:cNvPr>
          <p:cNvSpPr txBox="1"/>
          <p:nvPr/>
        </p:nvSpPr>
        <p:spPr>
          <a:xfrm>
            <a:off x="2790780" y="3618708"/>
            <a:ext cx="1673562" cy="646331"/>
          </a:xfrm>
          <a:prstGeom prst="rect">
            <a:avLst/>
          </a:prstGeom>
          <a:noFill/>
        </p:spPr>
        <p:txBody>
          <a:bodyPr wrap="square">
            <a:spAutoFit/>
          </a:bodyPr>
          <a:lstStyle/>
          <a:p>
            <a:pPr lvl="0" algn="ctr"/>
            <a:r>
              <a:rPr lang="en-US" sz="1800" b="1">
                <a:solidFill>
                  <a:schemeClr val="accent2"/>
                </a:solidFill>
              </a:rPr>
              <a:t>Veteran Service </a:t>
            </a:r>
            <a:br>
              <a:rPr lang="en-US" sz="1800" b="1">
                <a:solidFill>
                  <a:schemeClr val="accent2"/>
                </a:solidFill>
              </a:rPr>
            </a:br>
            <a:r>
              <a:rPr lang="en-US" sz="1800" b="1">
                <a:solidFill>
                  <a:schemeClr val="accent2"/>
                </a:solidFill>
              </a:rPr>
              <a:t>Experience</a:t>
            </a:r>
          </a:p>
        </p:txBody>
      </p:sp>
    </p:spTree>
    <p:extLst>
      <p:ext uri="{BB962C8B-B14F-4D97-AF65-F5344CB8AC3E}">
        <p14:creationId xmlns:p14="http://schemas.microsoft.com/office/powerpoint/2010/main" val="128632577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BA8C396-5822-5F15-B21E-610000590E50}"/>
              </a:ext>
            </a:extLst>
          </p:cNvPr>
          <p:cNvSpPr>
            <a:spLocks noGrp="1"/>
          </p:cNvSpPr>
          <p:nvPr>
            <p:ph type="title"/>
          </p:nvPr>
        </p:nvSpPr>
        <p:spPr/>
        <p:txBody>
          <a:bodyPr/>
          <a:lstStyle/>
          <a:p>
            <a:r>
              <a:rPr lang="en-US"/>
              <a:t>Poll question</a:t>
            </a:r>
          </a:p>
        </p:txBody>
      </p:sp>
      <p:pic>
        <p:nvPicPr>
          <p:cNvPr id="6" name="Picture 5" descr="Icon&#10;&#10;Description automatically generated">
            <a:extLst>
              <a:ext uri="{FF2B5EF4-FFF2-40B4-BE49-F238E27FC236}">
                <a16:creationId xmlns:a16="http://schemas.microsoft.com/office/drawing/2014/main" id="{D1AA68F0-93D7-B8F1-2C1C-D3E3D10217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911314" y="454894"/>
            <a:ext cx="1733570" cy="1733570"/>
          </a:xfrm>
          <a:prstGeom prst="rect">
            <a:avLst/>
          </a:prstGeom>
        </p:spPr>
      </p:pic>
      <p:grpSp>
        <p:nvGrpSpPr>
          <p:cNvPr id="11" name="Group 10">
            <a:extLst>
              <a:ext uri="{FF2B5EF4-FFF2-40B4-BE49-F238E27FC236}">
                <a16:creationId xmlns:a16="http://schemas.microsoft.com/office/drawing/2014/main" id="{BDBA3E32-F93C-FA18-0191-10BBC59BD2B8}"/>
              </a:ext>
            </a:extLst>
          </p:cNvPr>
          <p:cNvGrpSpPr/>
          <p:nvPr/>
        </p:nvGrpSpPr>
        <p:grpSpPr>
          <a:xfrm>
            <a:off x="-1" y="0"/>
            <a:ext cx="320041" cy="6858000"/>
            <a:chOff x="-1" y="0"/>
            <a:chExt cx="320041" cy="6858000"/>
          </a:xfrm>
        </p:grpSpPr>
        <p:sp>
          <p:nvSpPr>
            <p:cNvPr id="12" name="Rectangle 11">
              <a:extLst>
                <a:ext uri="{FF2B5EF4-FFF2-40B4-BE49-F238E27FC236}">
                  <a16:creationId xmlns:a16="http://schemas.microsoft.com/office/drawing/2014/main" id="{86CD4B3F-1D84-EF55-ECC1-BF6C95496B7A}"/>
                </a:ext>
              </a:extLst>
            </p:cNvPr>
            <p:cNvSpPr/>
            <p:nvPr userDrawn="1"/>
          </p:nvSpPr>
          <p:spPr>
            <a:xfrm>
              <a:off x="-1" y="0"/>
              <a:ext cx="320041" cy="969264"/>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1D858793-BF05-4F62-6E87-45DC1098A4E7}"/>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1041400"/>
              <a:ext cx="317500" cy="5816600"/>
            </a:xfrm>
            <a:prstGeom prst="rect">
              <a:avLst/>
            </a:prstGeom>
          </p:spPr>
        </p:pic>
      </p:grpSp>
      <p:pic>
        <p:nvPicPr>
          <p:cNvPr id="14" name="Picture 13" descr="A close up of a plant&#10;&#10;Description automatically generated with medium confidence">
            <a:extLst>
              <a:ext uri="{FF2B5EF4-FFF2-40B4-BE49-F238E27FC236}">
                <a16:creationId xmlns:a16="http://schemas.microsoft.com/office/drawing/2014/main" id="{0DCA13DC-CA14-5F4E-CDF3-730AA8626CA5}"/>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rot="5400000">
            <a:off x="-2746125" y="3788541"/>
            <a:ext cx="5815584" cy="323334"/>
          </a:xfrm>
          <a:prstGeom prst="rect">
            <a:avLst/>
          </a:prstGeom>
        </p:spPr>
      </p:pic>
      <p:sp>
        <p:nvSpPr>
          <p:cNvPr id="15" name="TextBox 14">
            <a:extLst>
              <a:ext uri="{FF2B5EF4-FFF2-40B4-BE49-F238E27FC236}">
                <a16:creationId xmlns:a16="http://schemas.microsoft.com/office/drawing/2014/main" id="{81BB2A9D-3351-F24E-2D1B-D4ABDF410997}"/>
              </a:ext>
            </a:extLst>
          </p:cNvPr>
          <p:cNvSpPr txBox="1"/>
          <p:nvPr/>
        </p:nvSpPr>
        <p:spPr>
          <a:xfrm>
            <a:off x="685800" y="1469126"/>
            <a:ext cx="4984835" cy="4401205"/>
          </a:xfrm>
          <a:prstGeom prst="rect">
            <a:avLst/>
          </a:prstGeom>
          <a:noFill/>
        </p:spPr>
        <p:txBody>
          <a:bodyPr wrap="square">
            <a:spAutoFit/>
          </a:bodyPr>
          <a:lstStyle/>
          <a:p>
            <a:r>
              <a:rPr lang="en-US" sz="4000">
                <a:solidFill>
                  <a:schemeClr val="accent2"/>
                </a:solidFill>
                <a:effectLst/>
                <a:latin typeface="Calibri" panose="020F0502020204030204" pitchFamily="34" charset="0"/>
                <a:ea typeface="Calibri" panose="020F0502020204030204" pitchFamily="34" charset="0"/>
              </a:rPr>
              <a:t>Which fact about Humana’s commitment to the military and veterans do you think is most impactful for prospects and members?</a:t>
            </a:r>
            <a:endParaRPr lang="en-US" sz="4000">
              <a:solidFill>
                <a:schemeClr val="accent2"/>
              </a:solidFill>
              <a:effectLst/>
            </a:endParaRPr>
          </a:p>
        </p:txBody>
      </p:sp>
      <p:cxnSp>
        <p:nvCxnSpPr>
          <p:cNvPr id="16" name="Straight Connector 15">
            <a:extLst>
              <a:ext uri="{FF2B5EF4-FFF2-40B4-BE49-F238E27FC236}">
                <a16:creationId xmlns:a16="http://schemas.microsoft.com/office/drawing/2014/main" id="{9B9128EC-6483-1781-1CBB-6DC31D504282}"/>
              </a:ext>
            </a:extLst>
          </p:cNvPr>
          <p:cNvCxnSpPr>
            <a:cxnSpLocks/>
          </p:cNvCxnSpPr>
          <p:nvPr/>
        </p:nvCxnSpPr>
        <p:spPr>
          <a:xfrm>
            <a:off x="5831843" y="1062252"/>
            <a:ext cx="0" cy="5220318"/>
          </a:xfrm>
          <a:prstGeom prst="line">
            <a:avLst/>
          </a:prstGeom>
          <a:ln w="28575"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17" name="Oval 16">
            <a:extLst>
              <a:ext uri="{FF2B5EF4-FFF2-40B4-BE49-F238E27FC236}">
                <a16:creationId xmlns:a16="http://schemas.microsoft.com/office/drawing/2014/main" id="{CC4DCE85-ABE1-3C99-5A41-2DB8DA17EDC0}"/>
              </a:ext>
            </a:extLst>
          </p:cNvPr>
          <p:cNvSpPr/>
          <p:nvPr/>
        </p:nvSpPr>
        <p:spPr>
          <a:xfrm>
            <a:off x="6155536" y="1281448"/>
            <a:ext cx="532781" cy="532781"/>
          </a:xfrm>
          <a:prstGeom prst="ellipse">
            <a:avLst/>
          </a:prstGeom>
          <a:solidFill>
            <a:schemeClr val="bg2"/>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accent2"/>
              </a:solidFill>
            </a:endParaRPr>
          </a:p>
        </p:txBody>
      </p:sp>
      <p:sp>
        <p:nvSpPr>
          <p:cNvPr id="18" name="Oval 17">
            <a:extLst>
              <a:ext uri="{FF2B5EF4-FFF2-40B4-BE49-F238E27FC236}">
                <a16:creationId xmlns:a16="http://schemas.microsoft.com/office/drawing/2014/main" id="{F360820B-27B5-49D8-CE14-7969E1A9A9D1}"/>
              </a:ext>
            </a:extLst>
          </p:cNvPr>
          <p:cNvSpPr/>
          <p:nvPr/>
        </p:nvSpPr>
        <p:spPr>
          <a:xfrm>
            <a:off x="6155536" y="2056575"/>
            <a:ext cx="532781" cy="532781"/>
          </a:xfrm>
          <a:prstGeom prst="ellipse">
            <a:avLst/>
          </a:prstGeom>
          <a:solidFill>
            <a:schemeClr val="bg2"/>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a:solidFill>
                  <a:schemeClr val="accent2"/>
                </a:solidFill>
              </a:rPr>
              <a:t>2</a:t>
            </a:r>
          </a:p>
        </p:txBody>
      </p:sp>
      <p:sp>
        <p:nvSpPr>
          <p:cNvPr id="19" name="Oval 18">
            <a:extLst>
              <a:ext uri="{FF2B5EF4-FFF2-40B4-BE49-F238E27FC236}">
                <a16:creationId xmlns:a16="http://schemas.microsoft.com/office/drawing/2014/main" id="{0740159A-D92D-98F9-EEEC-5EB93F80C7E0}"/>
              </a:ext>
            </a:extLst>
          </p:cNvPr>
          <p:cNvSpPr/>
          <p:nvPr/>
        </p:nvSpPr>
        <p:spPr>
          <a:xfrm>
            <a:off x="6155536" y="2837982"/>
            <a:ext cx="532781" cy="532781"/>
          </a:xfrm>
          <a:prstGeom prst="ellipse">
            <a:avLst/>
          </a:prstGeom>
          <a:solidFill>
            <a:schemeClr val="bg2"/>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accent2"/>
              </a:solidFill>
            </a:endParaRPr>
          </a:p>
        </p:txBody>
      </p:sp>
      <p:sp>
        <p:nvSpPr>
          <p:cNvPr id="20" name="Oval 19">
            <a:extLst>
              <a:ext uri="{FF2B5EF4-FFF2-40B4-BE49-F238E27FC236}">
                <a16:creationId xmlns:a16="http://schemas.microsoft.com/office/drawing/2014/main" id="{1E223E3F-C32E-30D0-70C0-1EE444946564}"/>
              </a:ext>
            </a:extLst>
          </p:cNvPr>
          <p:cNvSpPr/>
          <p:nvPr/>
        </p:nvSpPr>
        <p:spPr>
          <a:xfrm>
            <a:off x="6155536" y="3631746"/>
            <a:ext cx="532781" cy="532781"/>
          </a:xfrm>
          <a:prstGeom prst="ellipse">
            <a:avLst/>
          </a:prstGeom>
          <a:solidFill>
            <a:schemeClr val="bg2"/>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a:solidFill>
                  <a:schemeClr val="accent2"/>
                </a:solidFill>
              </a:rPr>
              <a:t>4</a:t>
            </a:r>
          </a:p>
        </p:txBody>
      </p:sp>
      <p:sp>
        <p:nvSpPr>
          <p:cNvPr id="21" name="TextBox 20">
            <a:extLst>
              <a:ext uri="{FF2B5EF4-FFF2-40B4-BE49-F238E27FC236}">
                <a16:creationId xmlns:a16="http://schemas.microsoft.com/office/drawing/2014/main" id="{171491D8-A9F0-A0BE-F755-4582D4D5507C}"/>
              </a:ext>
            </a:extLst>
          </p:cNvPr>
          <p:cNvSpPr txBox="1"/>
          <p:nvPr/>
        </p:nvSpPr>
        <p:spPr>
          <a:xfrm>
            <a:off x="6242299" y="2846676"/>
            <a:ext cx="367408" cy="523220"/>
          </a:xfrm>
          <a:prstGeom prst="rect">
            <a:avLst/>
          </a:prstGeom>
          <a:noFill/>
        </p:spPr>
        <p:txBody>
          <a:bodyPr wrap="none" rtlCol="0">
            <a:spAutoFit/>
          </a:bodyPr>
          <a:lstStyle/>
          <a:p>
            <a:r>
              <a:rPr lang="en-US" sz="2800">
                <a:solidFill>
                  <a:schemeClr val="accent2"/>
                </a:solidFill>
              </a:rPr>
              <a:t>3</a:t>
            </a:r>
          </a:p>
        </p:txBody>
      </p:sp>
      <p:sp>
        <p:nvSpPr>
          <p:cNvPr id="22" name="TextBox 21">
            <a:extLst>
              <a:ext uri="{FF2B5EF4-FFF2-40B4-BE49-F238E27FC236}">
                <a16:creationId xmlns:a16="http://schemas.microsoft.com/office/drawing/2014/main" id="{2E158350-0765-9CF0-9D7A-7A02E873B83D}"/>
              </a:ext>
            </a:extLst>
          </p:cNvPr>
          <p:cNvSpPr txBox="1"/>
          <p:nvPr/>
        </p:nvSpPr>
        <p:spPr>
          <a:xfrm>
            <a:off x="6243832" y="1290550"/>
            <a:ext cx="367408" cy="523220"/>
          </a:xfrm>
          <a:prstGeom prst="rect">
            <a:avLst/>
          </a:prstGeom>
          <a:noFill/>
        </p:spPr>
        <p:txBody>
          <a:bodyPr wrap="none" rtlCol="0">
            <a:spAutoFit/>
          </a:bodyPr>
          <a:lstStyle/>
          <a:p>
            <a:r>
              <a:rPr lang="en-US" sz="2800">
                <a:solidFill>
                  <a:schemeClr val="accent2"/>
                </a:solidFill>
              </a:rPr>
              <a:t>1</a:t>
            </a:r>
          </a:p>
        </p:txBody>
      </p:sp>
      <p:sp>
        <p:nvSpPr>
          <p:cNvPr id="25" name="TextBox 24">
            <a:extLst>
              <a:ext uri="{FF2B5EF4-FFF2-40B4-BE49-F238E27FC236}">
                <a16:creationId xmlns:a16="http://schemas.microsoft.com/office/drawing/2014/main" id="{AA0DFEB7-A737-00ED-5B5B-43C13F3B3AE8}"/>
              </a:ext>
            </a:extLst>
          </p:cNvPr>
          <p:cNvSpPr txBox="1"/>
          <p:nvPr/>
        </p:nvSpPr>
        <p:spPr>
          <a:xfrm>
            <a:off x="6895099" y="1284461"/>
            <a:ext cx="5615001" cy="4770537"/>
          </a:xfrm>
          <a:prstGeom prst="rect">
            <a:avLst/>
          </a:prstGeom>
          <a:noFill/>
        </p:spPr>
        <p:txBody>
          <a:bodyPr wrap="square" anchor="ctr">
            <a:spAutoFit/>
          </a:bodyPr>
          <a:lstStyle/>
          <a:p>
            <a:pPr marL="46">
              <a:spcAft>
                <a:spcPts val="3600"/>
              </a:spcAft>
            </a:pPr>
            <a:r>
              <a:rPr lang="en-US" sz="2200">
                <a:effectLst/>
                <a:latin typeface="Calibri" panose="020F0502020204030204" pitchFamily="34" charset="0"/>
                <a:ea typeface="Calibri" panose="020F0502020204030204" pitchFamily="34" charset="0"/>
                <a:cs typeface="Calibri" panose="020F0502020204030204" pitchFamily="34" charset="0"/>
              </a:rPr>
              <a:t>Humana Military</a:t>
            </a:r>
          </a:p>
          <a:p>
            <a:pPr marL="46">
              <a:spcAft>
                <a:spcPts val="3600"/>
              </a:spcAft>
            </a:pPr>
            <a:r>
              <a:rPr lang="en-US" sz="2200">
                <a:latin typeface="Calibri" panose="020F0502020204030204" pitchFamily="34" charset="0"/>
                <a:ea typeface="Calibri" panose="020F0502020204030204" pitchFamily="34" charset="0"/>
                <a:cs typeface="Calibri" panose="020F0502020204030204" pitchFamily="34" charset="0"/>
              </a:rPr>
              <a:t>Humana hiring programs</a:t>
            </a:r>
          </a:p>
          <a:p>
            <a:pPr marL="46">
              <a:spcAft>
                <a:spcPts val="3600"/>
              </a:spcAft>
            </a:pPr>
            <a:r>
              <a:rPr lang="en-US" sz="2200">
                <a:effectLst/>
                <a:latin typeface="Calibri" panose="020F0502020204030204" pitchFamily="34" charset="0"/>
                <a:ea typeface="Calibri" panose="020F0502020204030204" pitchFamily="34" charset="0"/>
                <a:cs typeface="Calibri" panose="020F0502020204030204" pitchFamily="34" charset="0"/>
              </a:rPr>
              <a:t>Awards</a:t>
            </a:r>
          </a:p>
          <a:p>
            <a:pPr marL="46">
              <a:spcAft>
                <a:spcPts val="3600"/>
              </a:spcAft>
            </a:pPr>
            <a:r>
              <a:rPr lang="en-US" sz="2200">
                <a:latin typeface="Calibri" panose="020F0502020204030204" pitchFamily="34" charset="0"/>
                <a:ea typeface="Calibri" panose="020F0502020204030204" pitchFamily="34" charset="0"/>
                <a:cs typeface="Calibri" panose="020F0502020204030204" pitchFamily="34" charset="0"/>
              </a:rPr>
              <a:t>Veteran &lt;Bold Goal/Health Equity &amp; Social Impact (HESI)&gt;</a:t>
            </a:r>
          </a:p>
          <a:p>
            <a:pPr marL="46">
              <a:spcAft>
                <a:spcPts val="3600"/>
              </a:spcAft>
            </a:pPr>
            <a:r>
              <a:rPr lang="en-US" sz="2200">
                <a:effectLst/>
                <a:latin typeface="Calibri" panose="020F0502020204030204" pitchFamily="34" charset="0"/>
                <a:ea typeface="Calibri" panose="020F0502020204030204" pitchFamily="34" charset="0"/>
                <a:cs typeface="Calibri" panose="020F0502020204030204" pitchFamily="34" charset="0"/>
              </a:rPr>
              <a:t>Veteran Service Experience</a:t>
            </a:r>
          </a:p>
          <a:p>
            <a:pPr marL="46">
              <a:spcAft>
                <a:spcPts val="3600"/>
              </a:spcAft>
            </a:pPr>
            <a:r>
              <a:rPr lang="en-US" sz="2200">
                <a:latin typeface="Calibri" panose="020F0502020204030204" pitchFamily="34" charset="0"/>
                <a:ea typeface="Calibri" panose="020F0502020204030204" pitchFamily="34" charset="0"/>
                <a:cs typeface="Calibri" panose="020F0502020204030204" pitchFamily="34" charset="0"/>
              </a:rPr>
              <a:t>USAA recommendation</a:t>
            </a:r>
            <a:endParaRPr lang="en-US" sz="22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6" name="Oval 25">
            <a:extLst>
              <a:ext uri="{FF2B5EF4-FFF2-40B4-BE49-F238E27FC236}">
                <a16:creationId xmlns:a16="http://schemas.microsoft.com/office/drawing/2014/main" id="{E17844BE-5D68-2DAA-3444-AC8FAE3820AA}"/>
              </a:ext>
            </a:extLst>
          </p:cNvPr>
          <p:cNvSpPr/>
          <p:nvPr/>
        </p:nvSpPr>
        <p:spPr>
          <a:xfrm>
            <a:off x="6155536" y="4794117"/>
            <a:ext cx="532781" cy="532781"/>
          </a:xfrm>
          <a:prstGeom prst="ellipse">
            <a:avLst/>
          </a:prstGeom>
          <a:solidFill>
            <a:schemeClr val="bg2"/>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a:solidFill>
                  <a:schemeClr val="accent2"/>
                </a:solidFill>
              </a:rPr>
              <a:t>5</a:t>
            </a:r>
          </a:p>
        </p:txBody>
      </p:sp>
      <p:sp>
        <p:nvSpPr>
          <p:cNvPr id="27" name="Oval 26">
            <a:extLst>
              <a:ext uri="{FF2B5EF4-FFF2-40B4-BE49-F238E27FC236}">
                <a16:creationId xmlns:a16="http://schemas.microsoft.com/office/drawing/2014/main" id="{BE342496-3330-E795-A8B3-012D24578A77}"/>
              </a:ext>
            </a:extLst>
          </p:cNvPr>
          <p:cNvSpPr/>
          <p:nvPr/>
        </p:nvSpPr>
        <p:spPr>
          <a:xfrm>
            <a:off x="6155536" y="5569030"/>
            <a:ext cx="532781" cy="532781"/>
          </a:xfrm>
          <a:prstGeom prst="ellipse">
            <a:avLst/>
          </a:prstGeom>
          <a:solidFill>
            <a:schemeClr val="bg2"/>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a:solidFill>
                  <a:schemeClr val="accent2"/>
                </a:solidFill>
              </a:rPr>
              <a:t>6</a:t>
            </a:r>
          </a:p>
        </p:txBody>
      </p:sp>
    </p:spTree>
    <p:extLst>
      <p:ext uri="{BB962C8B-B14F-4D97-AF65-F5344CB8AC3E}">
        <p14:creationId xmlns:p14="http://schemas.microsoft.com/office/powerpoint/2010/main" val="110276530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078CD001-470C-6431-883C-3026C7CBB4FF}"/>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a:stretch/>
        </p:blipFill>
        <p:spPr>
          <a:xfrm>
            <a:off x="7329488" y="0"/>
            <a:ext cx="4862512" cy="6858000"/>
          </a:xfrm>
        </p:spPr>
      </p:pic>
      <p:sp>
        <p:nvSpPr>
          <p:cNvPr id="6" name="Text Placeholder 5">
            <a:extLst>
              <a:ext uri="{FF2B5EF4-FFF2-40B4-BE49-F238E27FC236}">
                <a16:creationId xmlns:a16="http://schemas.microsoft.com/office/drawing/2014/main" id="{032A2657-E80C-6BBF-FE19-33B9251C397E}"/>
              </a:ext>
            </a:extLst>
          </p:cNvPr>
          <p:cNvSpPr>
            <a:spLocks noGrp="1"/>
          </p:cNvSpPr>
          <p:nvPr>
            <p:ph type="body" sz="quarter" idx="12"/>
          </p:nvPr>
        </p:nvSpPr>
        <p:spPr/>
        <p:txBody>
          <a:bodyPr/>
          <a:lstStyle/>
          <a:p>
            <a:r>
              <a:rPr lang="en-US" sz="5400"/>
              <a:t>Humana resources</a:t>
            </a:r>
            <a:endParaRPr lang="en-US"/>
          </a:p>
        </p:txBody>
      </p:sp>
      <p:sp>
        <p:nvSpPr>
          <p:cNvPr id="5" name="TextBox 4">
            <a:extLst>
              <a:ext uri="{FF2B5EF4-FFF2-40B4-BE49-F238E27FC236}">
                <a16:creationId xmlns:a16="http://schemas.microsoft.com/office/drawing/2014/main" id="{1806D445-9373-1873-BFE2-4B6BD62A3C37}"/>
              </a:ext>
            </a:extLst>
          </p:cNvPr>
          <p:cNvSpPr txBox="1"/>
          <p:nvPr/>
        </p:nvSpPr>
        <p:spPr>
          <a:xfrm>
            <a:off x="144557" y="6496097"/>
            <a:ext cx="7439584" cy="261610"/>
          </a:xfrm>
          <a:prstGeom prst="rect">
            <a:avLst/>
          </a:prstGeom>
          <a:noFill/>
        </p:spPr>
        <p:txBody>
          <a:bodyPr wrap="square">
            <a:spAutoFit/>
          </a:bodyPr>
          <a:lstStyle/>
          <a:p>
            <a:pPr algn="l"/>
            <a:r>
              <a:rPr lang="en-US" sz="1100"/>
              <a:t>For agent use only. Confidential and proprietary. Do not distribute.</a:t>
            </a:r>
          </a:p>
        </p:txBody>
      </p:sp>
      <p:pic>
        <p:nvPicPr>
          <p:cNvPr id="10" name="Picture 9">
            <a:extLst>
              <a:ext uri="{FF2B5EF4-FFF2-40B4-BE49-F238E27FC236}">
                <a16:creationId xmlns:a16="http://schemas.microsoft.com/office/drawing/2014/main" id="{3C6841B5-1C1D-1BF3-0131-32027997C90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l="-8324" t="38818" r="-8179" b="3345"/>
          <a:stretch/>
        </p:blipFill>
        <p:spPr>
          <a:xfrm rot="16200000">
            <a:off x="3326112" y="-3231216"/>
            <a:ext cx="723562" cy="7283190"/>
          </a:xfrm>
          <a:prstGeom prst="rect">
            <a:avLst/>
          </a:prstGeom>
        </p:spPr>
      </p:pic>
    </p:spTree>
    <p:extLst>
      <p:ext uri="{BB962C8B-B14F-4D97-AF65-F5344CB8AC3E}">
        <p14:creationId xmlns:p14="http://schemas.microsoft.com/office/powerpoint/2010/main" val="349553308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CCD42F1A-026E-90B5-87CA-71F6148730ED}"/>
              </a:ext>
            </a:extLst>
          </p:cNvPr>
          <p:cNvPicPr>
            <a:picLocks noChangeAspect="1"/>
          </p:cNvPicPr>
          <p:nvPr/>
        </p:nvPicPr>
        <p:blipFill>
          <a:blip r:embed="rId3"/>
          <a:stretch>
            <a:fillRect/>
          </a:stretch>
        </p:blipFill>
        <p:spPr>
          <a:xfrm>
            <a:off x="2705456" y="1812439"/>
            <a:ext cx="963766" cy="963766"/>
          </a:xfrm>
          <a:prstGeom prst="rect">
            <a:avLst/>
          </a:prstGeom>
        </p:spPr>
      </p:pic>
      <p:pic>
        <p:nvPicPr>
          <p:cNvPr id="13" name="Picture 12">
            <a:extLst>
              <a:ext uri="{FF2B5EF4-FFF2-40B4-BE49-F238E27FC236}">
                <a16:creationId xmlns:a16="http://schemas.microsoft.com/office/drawing/2014/main" id="{4A03D7D7-4148-35FC-9B0F-55B208B082D4}"/>
              </a:ext>
            </a:extLst>
          </p:cNvPr>
          <p:cNvPicPr>
            <a:picLocks noChangeAspect="1"/>
          </p:cNvPicPr>
          <p:nvPr/>
        </p:nvPicPr>
        <p:blipFill>
          <a:blip r:embed="rId4"/>
          <a:stretch>
            <a:fillRect/>
          </a:stretch>
        </p:blipFill>
        <p:spPr>
          <a:xfrm>
            <a:off x="2705457" y="4018177"/>
            <a:ext cx="963765" cy="963765"/>
          </a:xfrm>
          <a:prstGeom prst="rect">
            <a:avLst/>
          </a:prstGeom>
        </p:spPr>
      </p:pic>
      <p:pic>
        <p:nvPicPr>
          <p:cNvPr id="6" name="Picture 5">
            <a:extLst>
              <a:ext uri="{FF2B5EF4-FFF2-40B4-BE49-F238E27FC236}">
                <a16:creationId xmlns:a16="http://schemas.microsoft.com/office/drawing/2014/main" id="{87C94D49-C97B-DE4A-C341-3640DB14C015}"/>
              </a:ext>
            </a:extLst>
          </p:cNvPr>
          <p:cNvPicPr>
            <a:picLocks noChangeAspect="1"/>
          </p:cNvPicPr>
          <p:nvPr/>
        </p:nvPicPr>
        <p:blipFill>
          <a:blip r:embed="rId5"/>
          <a:stretch>
            <a:fillRect/>
          </a:stretch>
        </p:blipFill>
        <p:spPr>
          <a:xfrm>
            <a:off x="8267721" y="4017898"/>
            <a:ext cx="963765" cy="963765"/>
          </a:xfrm>
          <a:prstGeom prst="rect">
            <a:avLst/>
          </a:prstGeom>
        </p:spPr>
      </p:pic>
      <p:pic>
        <p:nvPicPr>
          <p:cNvPr id="4" name="Picture 3">
            <a:extLst>
              <a:ext uri="{FF2B5EF4-FFF2-40B4-BE49-F238E27FC236}">
                <a16:creationId xmlns:a16="http://schemas.microsoft.com/office/drawing/2014/main" id="{74833806-D584-032D-6DF6-4FF57A1A1C4F}"/>
              </a:ext>
            </a:extLst>
          </p:cNvPr>
          <p:cNvPicPr>
            <a:picLocks noChangeAspect="1"/>
          </p:cNvPicPr>
          <p:nvPr/>
        </p:nvPicPr>
        <p:blipFill>
          <a:blip r:embed="rId6"/>
          <a:stretch>
            <a:fillRect/>
          </a:stretch>
        </p:blipFill>
        <p:spPr>
          <a:xfrm>
            <a:off x="8280247" y="1812439"/>
            <a:ext cx="963766" cy="963766"/>
          </a:xfrm>
          <a:prstGeom prst="rect">
            <a:avLst/>
          </a:prstGeom>
        </p:spPr>
      </p:pic>
      <p:sp>
        <p:nvSpPr>
          <p:cNvPr id="2" name="Title 1">
            <a:extLst>
              <a:ext uri="{FF2B5EF4-FFF2-40B4-BE49-F238E27FC236}">
                <a16:creationId xmlns:a16="http://schemas.microsoft.com/office/drawing/2014/main" id="{923F26C3-4CCD-5652-C7C2-B6D9B97EE88C}"/>
              </a:ext>
            </a:extLst>
          </p:cNvPr>
          <p:cNvSpPr>
            <a:spLocks noGrp="1"/>
          </p:cNvSpPr>
          <p:nvPr>
            <p:ph type="title"/>
          </p:nvPr>
        </p:nvSpPr>
        <p:spPr/>
        <p:txBody>
          <a:bodyPr/>
          <a:lstStyle/>
          <a:p>
            <a:r>
              <a:rPr lang="en-US"/>
              <a:t>IgniteWithHumana.com</a:t>
            </a:r>
          </a:p>
        </p:txBody>
      </p:sp>
      <p:sp>
        <p:nvSpPr>
          <p:cNvPr id="7" name="TextBox 6">
            <a:extLst>
              <a:ext uri="{FF2B5EF4-FFF2-40B4-BE49-F238E27FC236}">
                <a16:creationId xmlns:a16="http://schemas.microsoft.com/office/drawing/2014/main" id="{CDCC3623-9B7C-5249-F669-BAD0B513F4D4}"/>
              </a:ext>
            </a:extLst>
          </p:cNvPr>
          <p:cNvSpPr txBox="1"/>
          <p:nvPr/>
        </p:nvSpPr>
        <p:spPr>
          <a:xfrm>
            <a:off x="1482365" y="2871788"/>
            <a:ext cx="3409949" cy="646331"/>
          </a:xfrm>
          <a:prstGeom prst="rect">
            <a:avLst/>
          </a:prstGeom>
          <a:noFill/>
        </p:spPr>
        <p:txBody>
          <a:bodyPr wrap="square" rtlCol="0">
            <a:spAutoFit/>
          </a:bodyPr>
          <a:lstStyle/>
          <a:p>
            <a:pPr algn="ctr"/>
            <a:r>
              <a:rPr lang="en-US"/>
              <a:t>Veteran Hub and Veteran Service Experience pages</a:t>
            </a:r>
          </a:p>
        </p:txBody>
      </p:sp>
      <p:sp>
        <p:nvSpPr>
          <p:cNvPr id="8" name="TextBox 7">
            <a:extLst>
              <a:ext uri="{FF2B5EF4-FFF2-40B4-BE49-F238E27FC236}">
                <a16:creationId xmlns:a16="http://schemas.microsoft.com/office/drawing/2014/main" id="{E10375BA-8FD6-8AE5-38E6-127552489EDC}"/>
              </a:ext>
            </a:extLst>
          </p:cNvPr>
          <p:cNvSpPr txBox="1"/>
          <p:nvPr/>
        </p:nvSpPr>
        <p:spPr>
          <a:xfrm>
            <a:off x="7039274" y="2871788"/>
            <a:ext cx="3409949" cy="646331"/>
          </a:xfrm>
          <a:prstGeom prst="rect">
            <a:avLst/>
          </a:prstGeom>
          <a:noFill/>
        </p:spPr>
        <p:txBody>
          <a:bodyPr wrap="square" rtlCol="0">
            <a:spAutoFit/>
          </a:bodyPr>
          <a:lstStyle/>
          <a:p>
            <a:pPr algn="ctr"/>
            <a:r>
              <a:rPr lang="en-US"/>
              <a:t>Honor Plan and </a:t>
            </a:r>
          </a:p>
          <a:p>
            <a:pPr algn="ctr"/>
            <a:r>
              <a:rPr lang="en-US"/>
              <a:t>USAA Honor with Rx Plan page</a:t>
            </a:r>
          </a:p>
        </p:txBody>
      </p:sp>
      <p:sp>
        <p:nvSpPr>
          <p:cNvPr id="9" name="TextBox 8">
            <a:extLst>
              <a:ext uri="{FF2B5EF4-FFF2-40B4-BE49-F238E27FC236}">
                <a16:creationId xmlns:a16="http://schemas.microsoft.com/office/drawing/2014/main" id="{2786857F-3F52-49FF-6CE6-0EDFB40A7F0B}"/>
              </a:ext>
            </a:extLst>
          </p:cNvPr>
          <p:cNvSpPr txBox="1"/>
          <p:nvPr/>
        </p:nvSpPr>
        <p:spPr>
          <a:xfrm>
            <a:off x="1482365" y="5164098"/>
            <a:ext cx="3409949" cy="646331"/>
          </a:xfrm>
          <a:prstGeom prst="rect">
            <a:avLst/>
          </a:prstGeom>
          <a:noFill/>
        </p:spPr>
        <p:txBody>
          <a:bodyPr wrap="square" rtlCol="0">
            <a:spAutoFit/>
          </a:bodyPr>
          <a:lstStyle/>
          <a:p>
            <a:pPr algn="ctr"/>
            <a:r>
              <a:rPr lang="en-US"/>
              <a:t>Veteran playbook, videos, webinars and more</a:t>
            </a:r>
          </a:p>
        </p:txBody>
      </p:sp>
      <p:sp>
        <p:nvSpPr>
          <p:cNvPr id="12" name="TextBox 11">
            <a:extLst>
              <a:ext uri="{FF2B5EF4-FFF2-40B4-BE49-F238E27FC236}">
                <a16:creationId xmlns:a16="http://schemas.microsoft.com/office/drawing/2014/main" id="{C00AAC9F-94D3-A452-273D-AA97F669DAC9}"/>
              </a:ext>
            </a:extLst>
          </p:cNvPr>
          <p:cNvSpPr txBox="1"/>
          <p:nvPr/>
        </p:nvSpPr>
        <p:spPr>
          <a:xfrm>
            <a:off x="6141542" y="5164098"/>
            <a:ext cx="5205413" cy="1200329"/>
          </a:xfrm>
          <a:prstGeom prst="rect">
            <a:avLst/>
          </a:prstGeom>
          <a:noFill/>
        </p:spPr>
        <p:txBody>
          <a:bodyPr wrap="square" rtlCol="0">
            <a:spAutoFit/>
          </a:bodyPr>
          <a:lstStyle/>
          <a:p>
            <a:pPr algn="ctr"/>
            <a:r>
              <a:rPr lang="en-US"/>
              <a:t>Teams dedicated to your success:</a:t>
            </a:r>
          </a:p>
          <a:p>
            <a:pPr algn="ctr"/>
            <a:r>
              <a:rPr lang="en-US"/>
              <a:t>Veteran Community Engagement Executives</a:t>
            </a:r>
          </a:p>
          <a:p>
            <a:pPr algn="ctr"/>
            <a:r>
              <a:rPr lang="en-US"/>
              <a:t>Local support</a:t>
            </a:r>
          </a:p>
          <a:p>
            <a:pPr algn="ctr"/>
            <a:r>
              <a:rPr lang="en-US"/>
              <a:t>Agent Support</a:t>
            </a:r>
          </a:p>
        </p:txBody>
      </p:sp>
    </p:spTree>
    <p:extLst>
      <p:ext uri="{BB962C8B-B14F-4D97-AF65-F5344CB8AC3E}">
        <p14:creationId xmlns:p14="http://schemas.microsoft.com/office/powerpoint/2010/main" val="378056773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60AE4-093F-D536-C4C4-B091CCF931FF}"/>
              </a:ext>
            </a:extLst>
          </p:cNvPr>
          <p:cNvSpPr>
            <a:spLocks noGrp="1"/>
          </p:cNvSpPr>
          <p:nvPr>
            <p:ph type="title"/>
          </p:nvPr>
        </p:nvSpPr>
        <p:spPr/>
        <p:txBody>
          <a:bodyPr/>
          <a:lstStyle/>
          <a:p>
            <a:r>
              <a:rPr lang="en-US"/>
              <a:t>Discover more training</a:t>
            </a:r>
          </a:p>
        </p:txBody>
      </p:sp>
      <p:sp>
        <p:nvSpPr>
          <p:cNvPr id="4" name="TextBox 3">
            <a:extLst>
              <a:ext uri="{FF2B5EF4-FFF2-40B4-BE49-F238E27FC236}">
                <a16:creationId xmlns:a16="http://schemas.microsoft.com/office/drawing/2014/main" id="{0B25E1F4-AAD8-5AB5-9DB2-AC39A1CE1BED}"/>
              </a:ext>
            </a:extLst>
          </p:cNvPr>
          <p:cNvSpPr txBox="1"/>
          <p:nvPr/>
        </p:nvSpPr>
        <p:spPr>
          <a:xfrm>
            <a:off x="2881374" y="1159759"/>
            <a:ext cx="6686550" cy="523220"/>
          </a:xfrm>
          <a:prstGeom prst="rect">
            <a:avLst/>
          </a:prstGeom>
          <a:noFill/>
        </p:spPr>
        <p:txBody>
          <a:bodyPr wrap="square" rtlCol="0">
            <a:spAutoFit/>
          </a:bodyPr>
          <a:lstStyle/>
          <a:p>
            <a:pPr algn="ctr"/>
            <a:r>
              <a:rPr lang="en-US" sz="2800" b="1">
                <a:solidFill>
                  <a:schemeClr val="accent3"/>
                </a:solidFill>
              </a:rPr>
              <a:t>HUMANA MARKETPOINT UNIVERSITY</a:t>
            </a:r>
          </a:p>
        </p:txBody>
      </p:sp>
      <p:pic>
        <p:nvPicPr>
          <p:cNvPr id="7" name="Picture 7" descr="A picture containing graphical user interface&#10;&#10;Description automatically generated">
            <a:extLst>
              <a:ext uri="{FF2B5EF4-FFF2-40B4-BE49-F238E27FC236}">
                <a16:creationId xmlns:a16="http://schemas.microsoft.com/office/drawing/2014/main" id="{714C9D4B-9ABC-38DA-B514-072ABD15C35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6106" y="1873475"/>
            <a:ext cx="11197086" cy="4035959"/>
          </a:xfrm>
          <a:prstGeom prst="rect">
            <a:avLst/>
          </a:prstGeom>
          <a:ln>
            <a:noFill/>
          </a:ln>
          <a:effectLst/>
        </p:spPr>
      </p:pic>
    </p:spTree>
    <p:extLst>
      <p:ext uri="{BB962C8B-B14F-4D97-AF65-F5344CB8AC3E}">
        <p14:creationId xmlns:p14="http://schemas.microsoft.com/office/powerpoint/2010/main" val="226877307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1175E7-BA92-D90A-A4BD-FAF1F21C8DAC}"/>
              </a:ext>
            </a:extLst>
          </p:cNvPr>
          <p:cNvSpPr>
            <a:spLocks noGrp="1"/>
          </p:cNvSpPr>
          <p:nvPr>
            <p:ph type="title"/>
          </p:nvPr>
        </p:nvSpPr>
        <p:spPr/>
        <p:txBody>
          <a:bodyPr/>
          <a:lstStyle/>
          <a:p>
            <a:r>
              <a:rPr lang="en-US"/>
              <a:t>Must-know MRC materials</a:t>
            </a:r>
          </a:p>
        </p:txBody>
      </p:sp>
      <p:sp>
        <p:nvSpPr>
          <p:cNvPr id="6" name="TextBox 5">
            <a:extLst>
              <a:ext uri="{FF2B5EF4-FFF2-40B4-BE49-F238E27FC236}">
                <a16:creationId xmlns:a16="http://schemas.microsoft.com/office/drawing/2014/main" id="{3E7F695B-DE25-231C-A50B-C72A6C7C2528}"/>
              </a:ext>
            </a:extLst>
          </p:cNvPr>
          <p:cNvSpPr txBox="1"/>
          <p:nvPr/>
        </p:nvSpPr>
        <p:spPr>
          <a:xfrm>
            <a:off x="8018843" y="4249518"/>
            <a:ext cx="3328987" cy="430887"/>
          </a:xfrm>
          <a:prstGeom prst="rect">
            <a:avLst/>
          </a:prstGeom>
          <a:noFill/>
        </p:spPr>
        <p:txBody>
          <a:bodyPr wrap="square" lIns="91440" tIns="45720" rIns="91440" bIns="45720" rtlCol="0" anchor="t">
            <a:spAutoFit/>
          </a:bodyPr>
          <a:lstStyle/>
          <a:p>
            <a:r>
              <a:rPr lang="en-US" sz="2200" b="1">
                <a:solidFill>
                  <a:schemeClr val="accent2"/>
                </a:solidFill>
              </a:rPr>
              <a:t>Medicare 101 presentation</a:t>
            </a:r>
          </a:p>
        </p:txBody>
      </p:sp>
      <p:sp>
        <p:nvSpPr>
          <p:cNvPr id="7" name="TextBox 6">
            <a:extLst>
              <a:ext uri="{FF2B5EF4-FFF2-40B4-BE49-F238E27FC236}">
                <a16:creationId xmlns:a16="http://schemas.microsoft.com/office/drawing/2014/main" id="{99D7A096-7578-44B5-F7B5-0D26DF8372E9}"/>
              </a:ext>
            </a:extLst>
          </p:cNvPr>
          <p:cNvSpPr txBox="1"/>
          <p:nvPr/>
        </p:nvSpPr>
        <p:spPr>
          <a:xfrm>
            <a:off x="8018843" y="3705265"/>
            <a:ext cx="3328987" cy="430887"/>
          </a:xfrm>
          <a:prstGeom prst="rect">
            <a:avLst/>
          </a:prstGeom>
          <a:noFill/>
        </p:spPr>
        <p:txBody>
          <a:bodyPr wrap="square" lIns="91440" tIns="45720" rIns="91440" bIns="45720" rtlCol="0" anchor="t">
            <a:spAutoFit/>
          </a:bodyPr>
          <a:lstStyle/>
          <a:p>
            <a:r>
              <a:rPr lang="en-US" sz="2200" b="1">
                <a:solidFill>
                  <a:schemeClr val="accent2"/>
                </a:solidFill>
              </a:rPr>
              <a:t>Greeting cards</a:t>
            </a:r>
          </a:p>
        </p:txBody>
      </p:sp>
      <p:sp>
        <p:nvSpPr>
          <p:cNvPr id="8" name="TextBox 7">
            <a:extLst>
              <a:ext uri="{FF2B5EF4-FFF2-40B4-BE49-F238E27FC236}">
                <a16:creationId xmlns:a16="http://schemas.microsoft.com/office/drawing/2014/main" id="{4CB72296-3B37-15FB-B1C6-ED10B5F589E6}"/>
              </a:ext>
            </a:extLst>
          </p:cNvPr>
          <p:cNvSpPr txBox="1"/>
          <p:nvPr/>
        </p:nvSpPr>
        <p:spPr>
          <a:xfrm>
            <a:off x="8018843" y="4809017"/>
            <a:ext cx="3328987" cy="430887"/>
          </a:xfrm>
          <a:prstGeom prst="rect">
            <a:avLst/>
          </a:prstGeom>
          <a:noFill/>
        </p:spPr>
        <p:txBody>
          <a:bodyPr wrap="square" lIns="91440" tIns="45720" rIns="91440" bIns="45720" rtlCol="0" anchor="t">
            <a:spAutoFit/>
          </a:bodyPr>
          <a:lstStyle/>
          <a:p>
            <a:r>
              <a:rPr lang="en-US" sz="2200" b="1">
                <a:solidFill>
                  <a:schemeClr val="accent2"/>
                </a:solidFill>
              </a:rPr>
              <a:t>Social media</a:t>
            </a:r>
          </a:p>
        </p:txBody>
      </p:sp>
      <p:sp>
        <p:nvSpPr>
          <p:cNvPr id="9" name="TextBox 8">
            <a:extLst>
              <a:ext uri="{FF2B5EF4-FFF2-40B4-BE49-F238E27FC236}">
                <a16:creationId xmlns:a16="http://schemas.microsoft.com/office/drawing/2014/main" id="{5842EDBE-60D7-9ED8-FAA7-44ECE2DC7185}"/>
              </a:ext>
            </a:extLst>
          </p:cNvPr>
          <p:cNvSpPr txBox="1"/>
          <p:nvPr/>
        </p:nvSpPr>
        <p:spPr>
          <a:xfrm>
            <a:off x="8018843" y="3054772"/>
            <a:ext cx="3328987" cy="430887"/>
          </a:xfrm>
          <a:prstGeom prst="rect">
            <a:avLst/>
          </a:prstGeom>
          <a:noFill/>
        </p:spPr>
        <p:txBody>
          <a:bodyPr wrap="square" lIns="91440" tIns="45720" rIns="91440" bIns="45720" rtlCol="0" anchor="t">
            <a:spAutoFit/>
          </a:bodyPr>
          <a:lstStyle/>
          <a:p>
            <a:r>
              <a:rPr lang="en-US" sz="2200" b="1">
                <a:solidFill>
                  <a:schemeClr val="accent2"/>
                </a:solidFill>
              </a:rPr>
              <a:t>Email</a:t>
            </a:r>
          </a:p>
        </p:txBody>
      </p:sp>
      <p:sp>
        <p:nvSpPr>
          <p:cNvPr id="15" name="TextBox 14">
            <a:extLst>
              <a:ext uri="{FF2B5EF4-FFF2-40B4-BE49-F238E27FC236}">
                <a16:creationId xmlns:a16="http://schemas.microsoft.com/office/drawing/2014/main" id="{6DC268BF-3D1D-F8D0-4CFB-BBBA1E7FDA07}"/>
              </a:ext>
            </a:extLst>
          </p:cNvPr>
          <p:cNvSpPr txBox="1"/>
          <p:nvPr/>
        </p:nvSpPr>
        <p:spPr>
          <a:xfrm>
            <a:off x="8018843" y="2495272"/>
            <a:ext cx="3328987" cy="430887"/>
          </a:xfrm>
          <a:prstGeom prst="rect">
            <a:avLst/>
          </a:prstGeom>
          <a:noFill/>
        </p:spPr>
        <p:txBody>
          <a:bodyPr wrap="square" lIns="91440" tIns="45720" rIns="91440" bIns="45720" rtlCol="0" anchor="t">
            <a:spAutoFit/>
          </a:bodyPr>
          <a:lstStyle/>
          <a:p>
            <a:r>
              <a:rPr lang="en-US" sz="2200" b="1">
                <a:solidFill>
                  <a:schemeClr val="accent2"/>
                </a:solidFill>
              </a:rPr>
              <a:t>Flyer</a:t>
            </a:r>
          </a:p>
        </p:txBody>
      </p:sp>
      <p:sp>
        <p:nvSpPr>
          <p:cNvPr id="17" name="TextBox 16">
            <a:extLst>
              <a:ext uri="{FF2B5EF4-FFF2-40B4-BE49-F238E27FC236}">
                <a16:creationId xmlns:a16="http://schemas.microsoft.com/office/drawing/2014/main" id="{A4F0AC9A-F07D-2A70-E315-8E21C457D1F0}"/>
              </a:ext>
            </a:extLst>
          </p:cNvPr>
          <p:cNvSpPr txBox="1"/>
          <p:nvPr/>
        </p:nvSpPr>
        <p:spPr>
          <a:xfrm>
            <a:off x="8018843" y="1951019"/>
            <a:ext cx="3328987" cy="430887"/>
          </a:xfrm>
          <a:prstGeom prst="rect">
            <a:avLst/>
          </a:prstGeom>
          <a:noFill/>
        </p:spPr>
        <p:txBody>
          <a:bodyPr wrap="square" lIns="91440" tIns="45720" rIns="91440" bIns="45720" rtlCol="0" anchor="t">
            <a:spAutoFit/>
          </a:bodyPr>
          <a:lstStyle/>
          <a:p>
            <a:r>
              <a:rPr lang="en-US" sz="2200" b="1">
                <a:solidFill>
                  <a:schemeClr val="accent2"/>
                </a:solidFill>
              </a:rPr>
              <a:t>Postcard</a:t>
            </a:r>
          </a:p>
        </p:txBody>
      </p:sp>
      <p:pic>
        <p:nvPicPr>
          <p:cNvPr id="3" name="Picture 4" descr="A picture containing graphical user interface&#10;&#10;Description automatically generated">
            <a:extLst>
              <a:ext uri="{FF2B5EF4-FFF2-40B4-BE49-F238E27FC236}">
                <a16:creationId xmlns:a16="http://schemas.microsoft.com/office/drawing/2014/main" id="{E95A4A24-8DA9-19C7-8FE9-170E6F4E6EC0}"/>
              </a:ext>
            </a:extLst>
          </p:cNvPr>
          <p:cNvPicPr>
            <a:picLocks noChangeAspect="1"/>
          </p:cNvPicPr>
          <p:nvPr/>
        </p:nvPicPr>
        <p:blipFill>
          <a:blip r:embed="rId3"/>
          <a:stretch>
            <a:fillRect/>
          </a:stretch>
        </p:blipFill>
        <p:spPr>
          <a:xfrm>
            <a:off x="1287177" y="1621259"/>
            <a:ext cx="5703487" cy="3823798"/>
          </a:xfrm>
          <a:prstGeom prst="rect">
            <a:avLst/>
          </a:prstGeom>
        </p:spPr>
      </p:pic>
    </p:spTree>
    <p:extLst>
      <p:ext uri="{BB962C8B-B14F-4D97-AF65-F5344CB8AC3E}">
        <p14:creationId xmlns:p14="http://schemas.microsoft.com/office/powerpoint/2010/main" val="254048900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30E985-27C8-2355-B181-7552C05E1817}"/>
              </a:ext>
            </a:extLst>
          </p:cNvPr>
          <p:cNvSpPr>
            <a:spLocks noGrp="1"/>
          </p:cNvSpPr>
          <p:nvPr>
            <p:ph type="ctrTitle" idx="4294967295"/>
          </p:nvPr>
        </p:nvSpPr>
        <p:spPr>
          <a:xfrm>
            <a:off x="4526287" y="2383114"/>
            <a:ext cx="8347030" cy="830356"/>
          </a:xfrm>
        </p:spPr>
        <p:txBody>
          <a:bodyPr>
            <a:normAutofit/>
          </a:bodyPr>
          <a:lstStyle/>
          <a:p>
            <a:pPr algn="ctr"/>
            <a:r>
              <a:rPr lang="en-US" b="1">
                <a:solidFill>
                  <a:schemeClr val="accent2"/>
                </a:solidFill>
              </a:rPr>
              <a:t>Thank you!</a:t>
            </a:r>
          </a:p>
        </p:txBody>
      </p:sp>
      <p:sp>
        <p:nvSpPr>
          <p:cNvPr id="3" name="Subtitle 2">
            <a:extLst>
              <a:ext uri="{FF2B5EF4-FFF2-40B4-BE49-F238E27FC236}">
                <a16:creationId xmlns:a16="http://schemas.microsoft.com/office/drawing/2014/main" id="{67091D26-37CA-6117-900A-CBBBFC1F9AD4}"/>
              </a:ext>
            </a:extLst>
          </p:cNvPr>
          <p:cNvSpPr>
            <a:spLocks noGrp="1"/>
          </p:cNvSpPr>
          <p:nvPr>
            <p:ph type="subTitle" idx="4294967295"/>
          </p:nvPr>
        </p:nvSpPr>
        <p:spPr>
          <a:xfrm>
            <a:off x="4526287" y="3384827"/>
            <a:ext cx="8347029" cy="417563"/>
          </a:xfrm>
          <a:prstGeom prst="rect">
            <a:avLst/>
          </a:prstGeom>
        </p:spPr>
        <p:txBody>
          <a:bodyPr/>
          <a:lstStyle/>
          <a:p>
            <a:pPr marL="0" indent="0" algn="ctr">
              <a:buNone/>
            </a:pPr>
            <a:r>
              <a:rPr lang="en-US"/>
              <a:t>We do well by doing good for veterans.</a:t>
            </a:r>
          </a:p>
        </p:txBody>
      </p:sp>
      <p:pic>
        <p:nvPicPr>
          <p:cNvPr id="5" name="Picture 4" title="Humana logo">
            <a:extLst>
              <a:ext uri="{FF2B5EF4-FFF2-40B4-BE49-F238E27FC236}">
                <a16:creationId xmlns:a16="http://schemas.microsoft.com/office/drawing/2014/main" id="{D629D5DE-90C7-25C8-2951-68D4B75611C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26446" y="5926274"/>
            <a:ext cx="2139108" cy="931726"/>
          </a:xfrm>
          <a:prstGeom prst="rect">
            <a:avLst/>
          </a:prstGeom>
        </p:spPr>
      </p:pic>
      <p:pic>
        <p:nvPicPr>
          <p:cNvPr id="6" name="Picture 5">
            <a:extLst>
              <a:ext uri="{FF2B5EF4-FFF2-40B4-BE49-F238E27FC236}">
                <a16:creationId xmlns:a16="http://schemas.microsoft.com/office/drawing/2014/main" id="{4021C07E-92E1-9D0D-0B1D-BAE1FCEE041F}"/>
              </a:ext>
            </a:extLst>
          </p:cNvPr>
          <p:cNvPicPr>
            <a:picLocks noChangeAspect="1"/>
          </p:cNvPicPr>
          <p:nvPr/>
        </p:nvPicPr>
        <p:blipFill>
          <a:blip r:embed="rId4"/>
          <a:stretch>
            <a:fillRect/>
          </a:stretch>
        </p:blipFill>
        <p:spPr>
          <a:xfrm>
            <a:off x="500156" y="555065"/>
            <a:ext cx="4737100" cy="5156200"/>
          </a:xfrm>
          <a:prstGeom prst="rect">
            <a:avLst/>
          </a:prstGeom>
        </p:spPr>
      </p:pic>
    </p:spTree>
    <p:extLst>
      <p:ext uri="{BB962C8B-B14F-4D97-AF65-F5344CB8AC3E}">
        <p14:creationId xmlns:p14="http://schemas.microsoft.com/office/powerpoint/2010/main" val="191832040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A637E9-BB19-A278-EAF8-239527D4BC21}"/>
              </a:ext>
            </a:extLst>
          </p:cNvPr>
          <p:cNvSpPr>
            <a:spLocks noGrp="1"/>
          </p:cNvSpPr>
          <p:nvPr>
            <p:ph type="title"/>
          </p:nvPr>
        </p:nvSpPr>
        <p:spPr/>
        <p:txBody>
          <a:bodyPr/>
          <a:lstStyle/>
          <a:p>
            <a:r>
              <a:rPr lang="en-US"/>
              <a:t>Sources</a:t>
            </a:r>
          </a:p>
        </p:txBody>
      </p:sp>
      <p:sp>
        <p:nvSpPr>
          <p:cNvPr id="4" name="TextBox 3">
            <a:extLst>
              <a:ext uri="{FF2B5EF4-FFF2-40B4-BE49-F238E27FC236}">
                <a16:creationId xmlns:a16="http://schemas.microsoft.com/office/drawing/2014/main" id="{CFD8D752-0117-51B7-1E64-7CB452E997BE}"/>
              </a:ext>
            </a:extLst>
          </p:cNvPr>
          <p:cNvSpPr txBox="1"/>
          <p:nvPr/>
        </p:nvSpPr>
        <p:spPr>
          <a:xfrm>
            <a:off x="264040" y="1147680"/>
            <a:ext cx="11678916" cy="5678478"/>
          </a:xfrm>
          <a:prstGeom prst="rect">
            <a:avLst/>
          </a:prstGeom>
          <a:noFill/>
        </p:spPr>
        <p:txBody>
          <a:bodyPr wrap="square" lIns="91440" tIns="45720" rIns="91440" bIns="45720" rtlCol="0" anchor="t">
            <a:spAutoFit/>
          </a:bodyPr>
          <a:lstStyle/>
          <a:p>
            <a:pPr marL="228600" indent="-228600">
              <a:buAutoNum type="arabicPeriod"/>
            </a:pPr>
            <a:r>
              <a:rPr lang="en-US" sz="1100">
                <a:cs typeface="Calibri"/>
              </a:rPr>
              <a:t>Humana Audience Guide: Veterans V1.0, March 2023.</a:t>
            </a:r>
            <a:endParaRPr lang="en-US" sz="1100"/>
          </a:p>
          <a:p>
            <a:pPr marL="228600" indent="-228600">
              <a:buAutoNum type="arabicPeriod"/>
            </a:pPr>
            <a:r>
              <a:rPr lang="en-US" sz="1100"/>
              <a:t>"About VA benefits," U.S. Department of Veteran Affairs, last updated October 12, 2022, last accessed April 19, 2023, </a:t>
            </a:r>
            <a:r>
              <a:rPr lang="en-US" sz="1100">
                <a:ea typeface="+mn-lt"/>
                <a:cs typeface="+mn-lt"/>
                <a:hlinkClick r:id="rId3"/>
              </a:rPr>
              <a:t>www.va.gov/health-care/about-va-health-benefits/</a:t>
            </a:r>
            <a:r>
              <a:rPr lang="en-US" sz="1100">
                <a:ea typeface="+mn-lt"/>
                <a:cs typeface="+mn-lt"/>
              </a:rPr>
              <a:t>. </a:t>
            </a:r>
            <a:endParaRPr lang="en-US" sz="1100">
              <a:cs typeface="Calibri"/>
            </a:endParaRPr>
          </a:p>
          <a:p>
            <a:pPr marL="228600" indent="-228600">
              <a:buAutoNum type="arabicPeriod"/>
            </a:pPr>
            <a:r>
              <a:rPr lang="en-US" sz="1100"/>
              <a:t>"TRICARE for Life," TRICARE, last updated November 18, 2022, last accessed April 19, 2023, </a:t>
            </a:r>
            <a:r>
              <a:rPr lang="en-US" sz="1100">
                <a:ea typeface="+mn-lt"/>
                <a:cs typeface="+mn-lt"/>
                <a:hlinkClick r:id="rId4"/>
              </a:rPr>
              <a:t>www.tricare.mil/Plans/HealthPlans/TFL</a:t>
            </a:r>
            <a:r>
              <a:rPr lang="en-US" sz="1100">
                <a:ea typeface="+mn-lt"/>
                <a:cs typeface="+mn-lt"/>
              </a:rPr>
              <a:t>. </a:t>
            </a:r>
          </a:p>
          <a:p>
            <a:pPr marL="228600" indent="-228600">
              <a:buAutoNum type="arabicPeriod"/>
            </a:pPr>
            <a:r>
              <a:rPr lang="en-US" sz="1100">
                <a:cs typeface="Calibri"/>
              </a:rPr>
              <a:t>"Frequently Asked Questions About CHAMPVA," </a:t>
            </a:r>
            <a:r>
              <a:rPr lang="en-US" sz="1100">
                <a:ea typeface="+mn-lt"/>
                <a:cs typeface="+mn-lt"/>
              </a:rPr>
              <a:t>U.S. Department of Veteran Affairs, last updated April 19, 2023, last accessed April 19, 2023, </a:t>
            </a:r>
            <a:r>
              <a:rPr lang="en-US" sz="1100">
                <a:ea typeface="+mn-lt"/>
                <a:cs typeface="+mn-lt"/>
                <a:hlinkClick r:id="rId5"/>
              </a:rPr>
              <a:t>www.va.gov/COMMUNITYCARE/programs/dependents/champva/CHAMPVA_faq.asp#:~:text=Who%20is%20eligible%20for%20CHAMPVA,a%20service%2Dconnected%20disability%2C%20OR</a:t>
            </a:r>
            <a:r>
              <a:rPr lang="en-US" sz="1100">
                <a:ea typeface="+mn-lt"/>
                <a:cs typeface="+mn-lt"/>
              </a:rPr>
              <a:t>. </a:t>
            </a:r>
            <a:endParaRPr lang="en-US" sz="1100">
              <a:cs typeface="Calibri"/>
            </a:endParaRPr>
          </a:p>
          <a:p>
            <a:pPr marL="228600" indent="-228600">
              <a:buAutoNum type="arabicPeriod"/>
            </a:pPr>
            <a:r>
              <a:rPr lang="en-US" sz="1100"/>
              <a:t>Advanced Survey Design, “2021 Survey of Veteran Enrollees’ Health and Use of Health Care,” </a:t>
            </a:r>
            <a:r>
              <a:rPr lang="en-US" sz="1100" err="1"/>
              <a:t>VA.gov</a:t>
            </a:r>
            <a:r>
              <a:rPr lang="en-US" sz="1100"/>
              <a:t>, published September 24, 2021, last accessed February 17, 2023, </a:t>
            </a:r>
            <a:r>
              <a:rPr lang="en-US" sz="1100">
                <a:hlinkClick r:id="rId6"/>
              </a:rPr>
              <a:t>va.gov/VHASTRATEGY/SOE2021/2021_Enrollee_Data_Findings_Report-508_Compliant.pdf</a:t>
            </a:r>
            <a:r>
              <a:rPr lang="en-US" sz="1100"/>
              <a:t>. </a:t>
            </a:r>
            <a:endParaRPr lang="en-US" sz="1100">
              <a:cs typeface="Calibri"/>
            </a:endParaRPr>
          </a:p>
          <a:p>
            <a:pPr marL="228600" indent="-228600">
              <a:buAutoNum type="arabicPeriod"/>
            </a:pPr>
            <a:r>
              <a:rPr lang="en-US" sz="1100"/>
              <a:t>Military Health System and Defense Health Agency, “Patients by TRICARE Plan,” </a:t>
            </a:r>
            <a:r>
              <a:rPr lang="en-US" sz="1100" err="1"/>
              <a:t>Health.mil</a:t>
            </a:r>
            <a:r>
              <a:rPr lang="en-US" sz="1100"/>
              <a:t>, last updated December 2, 2022, last accessed February 17, 2023, </a:t>
            </a:r>
            <a:r>
              <a:rPr lang="en-US" sz="1100">
                <a:hlinkClick r:id="rId7"/>
              </a:rPr>
              <a:t>health.mil/Military-Health-Topics/MHS-Toolkits/Media-Resources/Media-Center/Patient-Population-Statistics/Patients-by-TRICARE-Plan</a:t>
            </a:r>
            <a:r>
              <a:rPr lang="en-US" sz="1100"/>
              <a:t>. </a:t>
            </a:r>
            <a:endParaRPr lang="en-US" sz="1100">
              <a:cs typeface="Calibri"/>
            </a:endParaRPr>
          </a:p>
          <a:p>
            <a:pPr marL="228600" indent="-228600">
              <a:buAutoNum type="arabicPeriod"/>
            </a:pPr>
            <a:r>
              <a:rPr lang="en-US" sz="1100"/>
              <a:t>Congressional Research Service, “Health Care for Dependents and Survivors of Veterans,” updated April 21, 2021, last accessed February 17, 2023, </a:t>
            </a:r>
            <a:r>
              <a:rPr lang="en-US" sz="1100">
                <a:hlinkClick r:id="rId8"/>
              </a:rPr>
              <a:t>everycrsreport.com/reports/RS22483.html - :~:text=The number of beneficiaries enrolled</a:t>
            </a:r>
            <a:r>
              <a:rPr lang="en-US" sz="1100"/>
              <a:t>. </a:t>
            </a:r>
            <a:endParaRPr lang="en-US" sz="1100">
              <a:cs typeface="Calibri"/>
            </a:endParaRPr>
          </a:p>
          <a:p>
            <a:pPr marL="228600" indent="-228600">
              <a:buAutoNum type="arabicPeriod"/>
            </a:pPr>
            <a:r>
              <a:rPr lang="en-US" sz="1100">
                <a:cs typeface="Calibri"/>
              </a:rPr>
              <a:t>Humana Competitor Intelligence Tool based on data from CMS.</a:t>
            </a:r>
          </a:p>
          <a:p>
            <a:pPr marL="228600" indent="-228600">
              <a:buAutoNum type="arabicPeriod"/>
            </a:pPr>
            <a:r>
              <a:rPr lang="en-US" sz="1100"/>
              <a:t>Advanced Survey Design, “2021 Survey of Veteran Enrollees’ Health and Use of Health Care,” </a:t>
            </a:r>
            <a:r>
              <a:rPr lang="en-US" sz="1100" err="1"/>
              <a:t>VA.gov</a:t>
            </a:r>
            <a:r>
              <a:rPr lang="en-US" sz="1100"/>
              <a:t>, published September 24, 2021, last accessed February 17, 2023, </a:t>
            </a:r>
            <a:r>
              <a:rPr lang="en-US" sz="1100">
                <a:hlinkClick r:id="rId6"/>
              </a:rPr>
              <a:t>va.gov/VHASTRATEGY/SOE2021/2021_Enrollee_Data_Findings_Report-508_Compliant.pdf</a:t>
            </a:r>
            <a:r>
              <a:rPr lang="en-US" sz="1100"/>
              <a:t>. </a:t>
            </a:r>
            <a:endParaRPr lang="en-US" sz="1100">
              <a:cs typeface="Calibri"/>
            </a:endParaRPr>
          </a:p>
          <a:p>
            <a:pPr marL="228600" indent="-228600">
              <a:buAutoNum type="arabicPeriod"/>
            </a:pPr>
            <a:r>
              <a:rPr lang="en-US" sz="1100"/>
              <a:t>Vespa, Jonathan, “Those Who Served: America’s Veterans From World War II to the War on Terror: American Community Survey Report, U.S. Census Bureau, published June 2020, last accessed February 21, 2023, </a:t>
            </a:r>
            <a:r>
              <a:rPr lang="en-US" sz="1100">
                <a:hlinkClick r:id="rId9"/>
              </a:rPr>
              <a:t>census.gov/content/dam/Census/library/publications/2020/demo/acs-43.pdf</a:t>
            </a:r>
            <a:r>
              <a:rPr lang="en-US" sz="1100"/>
              <a:t>. </a:t>
            </a:r>
            <a:endParaRPr lang="en-US" sz="1100">
              <a:cs typeface="Calibri"/>
            </a:endParaRPr>
          </a:p>
          <a:p>
            <a:pPr marL="228600" indent="-228600">
              <a:buAutoNum type="arabicPeriod"/>
            </a:pPr>
            <a:r>
              <a:rPr lang="en-US" sz="1100"/>
              <a:t>Advanced Survey Design, “2021 Survey of Veteran Enrollees’ Health and Use of Health Care,” </a:t>
            </a:r>
            <a:r>
              <a:rPr lang="en-US" sz="1100" err="1"/>
              <a:t>VA.gov</a:t>
            </a:r>
            <a:r>
              <a:rPr lang="en-US" sz="1100"/>
              <a:t>, published September 24, 2021, last accessed February 17, 2023, </a:t>
            </a:r>
            <a:r>
              <a:rPr lang="en-US" sz="1100">
                <a:hlinkClick r:id="rId6"/>
              </a:rPr>
              <a:t>va.gov/VHASTRATEGY/SOE2021/2021_Enrollee_Data_Findings_Report-508_Compliant.pdf</a:t>
            </a:r>
            <a:r>
              <a:rPr lang="en-US" sz="1100"/>
              <a:t>. </a:t>
            </a:r>
            <a:endParaRPr lang="en-US" sz="1100">
              <a:cs typeface="Calibri"/>
            </a:endParaRPr>
          </a:p>
          <a:p>
            <a:pPr marL="228600" indent="-228600">
              <a:buAutoNum type="arabicPeriod"/>
            </a:pPr>
            <a:r>
              <a:rPr lang="en-US" sz="1100">
                <a:ea typeface="+mn-lt"/>
                <a:cs typeface="+mn-lt"/>
              </a:rPr>
              <a:t>Advanced Survey Design, “2021 Survey of Veteran Enrollees’ Health and Use of Health Care."</a:t>
            </a:r>
          </a:p>
          <a:p>
            <a:pPr marL="228600" indent="-228600">
              <a:buAutoNum type="arabicPeriod"/>
            </a:pPr>
            <a:r>
              <a:rPr lang="en-US" sz="1100">
                <a:ea typeface="+mn-lt"/>
                <a:cs typeface="+mn-lt"/>
              </a:rPr>
              <a:t>Advanced Survey Design, “2021 Survey of Veteran Enrollees’ Health and Use of Health Care."</a:t>
            </a:r>
          </a:p>
          <a:p>
            <a:pPr marL="228600" indent="-228600">
              <a:buAutoNum type="arabicPeriod"/>
            </a:pPr>
            <a:r>
              <a:rPr lang="en-US" sz="1100">
                <a:ea typeface="+mn-lt"/>
                <a:cs typeface="+mn-lt"/>
              </a:rPr>
              <a:t>“Best Medicare Advantage Plan Companies of 2023,” U.S. News &amp; World Report, published October 14, 2022, last accessed February 21, 2023, </a:t>
            </a:r>
            <a:r>
              <a:rPr lang="en-US" sz="1100">
                <a:ea typeface="+mn-lt"/>
                <a:cs typeface="+mn-lt"/>
                <a:hlinkClick r:id="rId10"/>
              </a:rPr>
              <a:t>health.usnews.com/medicare/best-medicare-plans/best-insurance-companies-for-medicare-advantage-plans?int=best_insurance_medicareadvange_link??int=best_insurance_medicareadvange_link</a:t>
            </a:r>
            <a:r>
              <a:rPr lang="en-US" sz="1100">
                <a:ea typeface="+mn-lt"/>
                <a:cs typeface="+mn-lt"/>
              </a:rPr>
              <a:t>.  </a:t>
            </a:r>
          </a:p>
          <a:p>
            <a:pPr marL="228600" indent="-228600">
              <a:buAutoNum type="arabicPeriod"/>
            </a:pPr>
            <a:r>
              <a:rPr lang="en-US" sz="1100">
                <a:ea typeface="+mn-lt"/>
                <a:cs typeface="+mn-lt"/>
              </a:rPr>
              <a:t>“Humana ranked No. 1 among health insurers for Customer Experience,” </a:t>
            </a:r>
            <a:r>
              <a:rPr lang="en-US" sz="1100" err="1">
                <a:ea typeface="+mn-lt"/>
                <a:cs typeface="+mn-lt"/>
              </a:rPr>
              <a:t>Humana.com</a:t>
            </a:r>
            <a:r>
              <a:rPr lang="en-US" sz="1100">
                <a:ea typeface="+mn-lt"/>
                <a:cs typeface="+mn-lt"/>
              </a:rPr>
              <a:t>, published August 1, 2022, last accessed February 21, 2023, </a:t>
            </a:r>
            <a:r>
              <a:rPr lang="en-US" sz="1100">
                <a:ea typeface="+mn-lt"/>
                <a:cs typeface="+mn-lt"/>
                <a:hlinkClick r:id="rId11"/>
              </a:rPr>
              <a:t>press.humana.com/news/news-details/2022/Humana-ranked-No.-1-among-health-insurers-for-Customer-Experience/ - gsc.tab=0</a:t>
            </a:r>
            <a:r>
              <a:rPr lang="en-US" sz="1100">
                <a:ea typeface="+mn-lt"/>
                <a:cs typeface="+mn-lt"/>
              </a:rPr>
              <a:t>.</a:t>
            </a:r>
          </a:p>
          <a:p>
            <a:pPr marL="228600" indent="-228600">
              <a:buAutoNum type="arabicPeriod"/>
            </a:pPr>
            <a:r>
              <a:rPr lang="en-US" sz="1100">
                <a:ea typeface="+mn-lt"/>
                <a:cs typeface="+mn-lt"/>
              </a:rPr>
              <a:t>“96% of Humana’s Medicare Advantage Members are in Contracts rated 4-Star or Above for 2023; 66% are in Contracts Rated 4.5-Star or Higher,” </a:t>
            </a:r>
            <a:r>
              <a:rPr lang="en-US" sz="1100" err="1">
                <a:ea typeface="+mn-lt"/>
                <a:cs typeface="+mn-lt"/>
              </a:rPr>
              <a:t>Humana.com</a:t>
            </a:r>
            <a:r>
              <a:rPr lang="en-US" sz="1100">
                <a:ea typeface="+mn-lt"/>
                <a:cs typeface="+mn-lt"/>
              </a:rPr>
              <a:t>, published October 7, 2023, last accessed February 21, 2023, </a:t>
            </a:r>
            <a:r>
              <a:rPr lang="en-US" sz="1100">
                <a:ea typeface="+mn-lt"/>
                <a:cs typeface="+mn-lt"/>
                <a:hlinkClick r:id="rId12"/>
              </a:rPr>
              <a:t>press.humana.com/news/news-details/2022/96-of-Humanas-Medicare-Advantage-Members-are-in-Contracts-rated-4-Star-or-Above-for-2023-66-are-in-Contracts-Rated-4.5-Star-or-Higher/default.aspx - gsc.tab=0</a:t>
            </a:r>
            <a:r>
              <a:rPr lang="en-US" sz="1100">
                <a:ea typeface="+mn-lt"/>
                <a:cs typeface="+mn-lt"/>
              </a:rPr>
              <a:t>. </a:t>
            </a:r>
          </a:p>
          <a:p>
            <a:pPr marL="228600" indent="-228600">
              <a:buAutoNum type="arabicPeriod"/>
            </a:pPr>
            <a:r>
              <a:rPr lang="en-US" sz="1100">
                <a:ea typeface="+mn-lt"/>
                <a:cs typeface="+mn-lt"/>
              </a:rPr>
              <a:t>“2022 Value-based Care Report,” </a:t>
            </a:r>
            <a:r>
              <a:rPr lang="en-US" sz="1100" err="1">
                <a:ea typeface="+mn-lt"/>
                <a:cs typeface="+mn-lt"/>
              </a:rPr>
              <a:t>Humana.com</a:t>
            </a:r>
            <a:r>
              <a:rPr lang="en-US" sz="1100">
                <a:ea typeface="+mn-lt"/>
                <a:cs typeface="+mn-lt"/>
              </a:rPr>
              <a:t>, published 2022, last accessed February 21, 2023, </a:t>
            </a:r>
            <a:r>
              <a:rPr lang="en-US" sz="1100">
                <a:ea typeface="+mn-lt"/>
                <a:cs typeface="+mn-lt"/>
                <a:hlinkClick r:id="rId13"/>
              </a:rPr>
              <a:t>docushare-web.apps.external.pioneer.humana.com/Marketing/docushare-app?q=IQrAcqeO%2fyLLnx6jG3tuPw==</a:t>
            </a:r>
            <a:r>
              <a:rPr lang="en-US" sz="1100">
                <a:ea typeface="+mn-lt"/>
                <a:cs typeface="+mn-lt"/>
              </a:rPr>
              <a:t>. </a:t>
            </a:r>
          </a:p>
          <a:p>
            <a:pPr marL="228600" indent="-228600">
              <a:buAutoNum type="arabicPeriod"/>
            </a:pPr>
            <a:r>
              <a:rPr lang="en-US" sz="1100">
                <a:ea typeface="+mn-lt"/>
                <a:cs typeface="+mn-lt"/>
              </a:rPr>
              <a:t>“Our Commitment to Military &amp; Veterans,” </a:t>
            </a:r>
            <a:r>
              <a:rPr lang="en-US" sz="1100" err="1">
                <a:ea typeface="+mn-lt"/>
                <a:cs typeface="+mn-lt"/>
              </a:rPr>
              <a:t>Humana.com</a:t>
            </a:r>
            <a:r>
              <a:rPr lang="en-US" sz="1100">
                <a:ea typeface="+mn-lt"/>
                <a:cs typeface="+mn-lt"/>
              </a:rPr>
              <a:t>, last accessed February 21, 2023, </a:t>
            </a:r>
            <a:r>
              <a:rPr lang="en-US" sz="1100">
                <a:ea typeface="+mn-lt"/>
                <a:cs typeface="+mn-lt"/>
                <a:hlinkClick r:id="rId14"/>
              </a:rPr>
              <a:t>hcareers.humana.com/military-veterans/</a:t>
            </a:r>
            <a:r>
              <a:rPr lang="en-US" sz="1100">
                <a:ea typeface="+mn-lt"/>
                <a:cs typeface="+mn-lt"/>
              </a:rPr>
              <a:t>.</a:t>
            </a:r>
          </a:p>
          <a:p>
            <a:pPr marL="228600" indent="-228600">
              <a:buAutoNum type="arabicPeriod"/>
            </a:pPr>
            <a:r>
              <a:rPr lang="en-US" sz="1100">
                <a:ea typeface="+mn-lt"/>
                <a:cs typeface="+mn-lt"/>
              </a:rPr>
              <a:t>”United to Combat Hunger,” </a:t>
            </a:r>
            <a:r>
              <a:rPr lang="en-US" sz="1100" err="1">
                <a:ea typeface="+mn-lt"/>
                <a:cs typeface="+mn-lt"/>
              </a:rPr>
              <a:t>VFW.org</a:t>
            </a:r>
            <a:r>
              <a:rPr lang="en-US" sz="1100">
                <a:ea typeface="+mn-lt"/>
                <a:cs typeface="+mn-lt"/>
              </a:rPr>
              <a:t>, last accessed February 21, 2023, </a:t>
            </a:r>
            <a:r>
              <a:rPr lang="en-US" sz="1100">
                <a:ea typeface="+mn-lt"/>
                <a:cs typeface="+mn-lt"/>
                <a:hlinkClick r:id="rId15"/>
              </a:rPr>
              <a:t>vfw.org/uniting-to-combat-hunger</a:t>
            </a:r>
            <a:r>
              <a:rPr lang="en-US" sz="1100">
                <a:ea typeface="+mn-lt"/>
                <a:cs typeface="+mn-lt"/>
              </a:rPr>
              <a:t>. </a:t>
            </a:r>
          </a:p>
          <a:p>
            <a:pPr marL="228600" indent="-228600">
              <a:buAutoNum type="arabicPeriod" startAt="4"/>
            </a:pPr>
            <a:endParaRPr lang="en-US" sz="1100">
              <a:cs typeface="Calibri"/>
            </a:endParaRPr>
          </a:p>
        </p:txBody>
      </p:sp>
    </p:spTree>
    <p:extLst>
      <p:ext uri="{BB962C8B-B14F-4D97-AF65-F5344CB8AC3E}">
        <p14:creationId xmlns:p14="http://schemas.microsoft.com/office/powerpoint/2010/main" val="2384550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4">
            <a:extLst>
              <a:ext uri="{FF2B5EF4-FFF2-40B4-BE49-F238E27FC236}">
                <a16:creationId xmlns:a16="http://schemas.microsoft.com/office/drawing/2014/main" id="{A5FE47E4-3E5D-1AA1-A5CE-FDF0C103CB1E}"/>
              </a:ext>
            </a:extLst>
          </p:cNvPr>
          <p:cNvGraphicFramePr>
            <a:graphicFrameLocks noGrp="1"/>
          </p:cNvGraphicFramePr>
          <p:nvPr>
            <p:extLst>
              <p:ext uri="{D42A27DB-BD31-4B8C-83A1-F6EECF244321}">
                <p14:modId xmlns:p14="http://schemas.microsoft.com/office/powerpoint/2010/main" val="2265517937"/>
              </p:ext>
            </p:extLst>
          </p:nvPr>
        </p:nvGraphicFramePr>
        <p:xfrm>
          <a:off x="685801" y="1080249"/>
          <a:ext cx="11268635" cy="1985680"/>
        </p:xfrm>
        <a:graphic>
          <a:graphicData uri="http://schemas.openxmlformats.org/drawingml/2006/table">
            <a:tbl>
              <a:tblPr firstRow="1" bandRow="1">
                <a:tableStyleId>{5C22544A-7EE6-4342-B048-85BDC9FD1C3A}</a:tableStyleId>
              </a:tblPr>
              <a:tblGrid>
                <a:gridCol w="1088441">
                  <a:extLst>
                    <a:ext uri="{9D8B030D-6E8A-4147-A177-3AD203B41FA5}">
                      <a16:colId xmlns:a16="http://schemas.microsoft.com/office/drawing/2014/main" val="892532886"/>
                    </a:ext>
                  </a:extLst>
                </a:gridCol>
                <a:gridCol w="3795939">
                  <a:extLst>
                    <a:ext uri="{9D8B030D-6E8A-4147-A177-3AD203B41FA5}">
                      <a16:colId xmlns:a16="http://schemas.microsoft.com/office/drawing/2014/main" val="1271582547"/>
                    </a:ext>
                  </a:extLst>
                </a:gridCol>
                <a:gridCol w="2484607">
                  <a:extLst>
                    <a:ext uri="{9D8B030D-6E8A-4147-A177-3AD203B41FA5}">
                      <a16:colId xmlns:a16="http://schemas.microsoft.com/office/drawing/2014/main" val="1728380049"/>
                    </a:ext>
                  </a:extLst>
                </a:gridCol>
                <a:gridCol w="3899648">
                  <a:extLst>
                    <a:ext uri="{9D8B030D-6E8A-4147-A177-3AD203B41FA5}">
                      <a16:colId xmlns:a16="http://schemas.microsoft.com/office/drawing/2014/main" val="4084453575"/>
                    </a:ext>
                  </a:extLst>
                </a:gridCol>
              </a:tblGrid>
              <a:tr h="799406">
                <a:tc>
                  <a:txBody>
                    <a:bodyPr/>
                    <a:lstStyle/>
                    <a:p>
                      <a:pPr algn="ctr"/>
                      <a:endParaRPr lang="en-US" sz="1600"/>
                    </a:p>
                  </a:txBody>
                  <a:tcPr anchor="ctr">
                    <a:solidFill>
                      <a:schemeClr val="bg2"/>
                    </a:solidFill>
                  </a:tcPr>
                </a:tc>
                <a:tc>
                  <a:txBody>
                    <a:bodyPr/>
                    <a:lstStyle/>
                    <a:p>
                      <a:pPr algn="ctr"/>
                      <a:r>
                        <a:rPr lang="en-US" sz="1600">
                          <a:solidFill>
                            <a:schemeClr val="bg2"/>
                          </a:solidFill>
                        </a:rPr>
                        <a:t>Veterans Affairs (VA) healthcare</a:t>
                      </a:r>
                      <a:r>
                        <a:rPr lang="en-US" sz="1600" baseline="30000">
                          <a:solidFill>
                            <a:schemeClr val="bg2"/>
                          </a:solidFill>
                        </a:rPr>
                        <a:t>2</a:t>
                      </a:r>
                    </a:p>
                  </a:txBody>
                  <a:tcPr anchor="ctr">
                    <a:solidFill>
                      <a:schemeClr val="accent3"/>
                    </a:solidFill>
                  </a:tcPr>
                </a:tc>
                <a:tc>
                  <a:txBody>
                    <a:bodyPr/>
                    <a:lstStyle/>
                    <a:p>
                      <a:pPr algn="ctr"/>
                      <a:r>
                        <a:rPr lang="en-US" sz="1600">
                          <a:solidFill>
                            <a:schemeClr val="accent3"/>
                          </a:solidFill>
                        </a:rPr>
                        <a:t>TRICARE for Life (TFL)</a:t>
                      </a:r>
                      <a:r>
                        <a:rPr lang="en-US" sz="1600" baseline="30000">
                          <a:solidFill>
                            <a:schemeClr val="accent3"/>
                          </a:solidFill>
                        </a:rPr>
                        <a:t>3</a:t>
                      </a:r>
                    </a:p>
                  </a:txBody>
                  <a:tcPr anchor="ctr">
                    <a:solidFill>
                      <a:schemeClr val="accent1"/>
                    </a:solidFill>
                  </a:tcPr>
                </a:tc>
                <a:tc>
                  <a:txBody>
                    <a:bodyPr/>
                    <a:lstStyle/>
                    <a:p>
                      <a:pPr algn="ctr"/>
                      <a:r>
                        <a:rPr lang="en-US" sz="1600">
                          <a:solidFill>
                            <a:schemeClr val="bg2"/>
                          </a:solidFill>
                        </a:rPr>
                        <a:t>Civilian Health and Medical Program of the Department of Veterans Affairs (CHAMPVA)</a:t>
                      </a:r>
                      <a:r>
                        <a:rPr lang="en-US" sz="1600" baseline="30000">
                          <a:solidFill>
                            <a:schemeClr val="bg2"/>
                          </a:solidFill>
                        </a:rPr>
                        <a:t>4</a:t>
                      </a:r>
                      <a:endParaRPr lang="en-US" sz="1600" baseline="30000">
                        <a:solidFill>
                          <a:schemeClr val="accent3"/>
                        </a:solidFill>
                      </a:endParaRPr>
                    </a:p>
                  </a:txBody>
                  <a:tcPr anchor="ctr">
                    <a:solidFill>
                      <a:schemeClr val="accent4"/>
                    </a:solidFill>
                  </a:tcPr>
                </a:tc>
                <a:extLst>
                  <a:ext uri="{0D108BD9-81ED-4DB2-BD59-A6C34878D82A}">
                    <a16:rowId xmlns:a16="http://schemas.microsoft.com/office/drawing/2014/main" val="3565063834"/>
                  </a:ext>
                </a:extLst>
              </a:tr>
              <a:tr h="1162720">
                <a:tc>
                  <a:txBody>
                    <a:bodyPr/>
                    <a:lstStyle/>
                    <a:p>
                      <a:pPr algn="ctr"/>
                      <a:r>
                        <a:rPr lang="en-US" sz="1600" b="1" spc="300">
                          <a:solidFill>
                            <a:schemeClr val="bg1">
                              <a:lumMod val="50000"/>
                            </a:schemeClr>
                          </a:solidFill>
                        </a:rPr>
                        <a:t>WHO</a:t>
                      </a: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a:solidFill>
                            <a:schemeClr val="tx1"/>
                          </a:solidFill>
                          <a:effectLst/>
                          <a:latin typeface="+mn-lt"/>
                          <a:ea typeface="+mn-ea"/>
                          <a:cs typeface="+mn-cs"/>
                        </a:rPr>
                        <a:t>Veterans, based on their service </a:t>
                      </a:r>
                      <a:br>
                        <a:rPr lang="en-US" sz="1600" kern="1200">
                          <a:solidFill>
                            <a:schemeClr val="tx1"/>
                          </a:solidFill>
                          <a:effectLst/>
                          <a:latin typeface="+mn-lt"/>
                          <a:ea typeface="+mn-ea"/>
                          <a:cs typeface="+mn-cs"/>
                        </a:rPr>
                      </a:br>
                      <a:r>
                        <a:rPr lang="en-US" sz="1600" kern="1200">
                          <a:solidFill>
                            <a:schemeClr val="tx1"/>
                          </a:solidFill>
                          <a:effectLst/>
                          <a:latin typeface="+mn-lt"/>
                          <a:ea typeface="+mn-ea"/>
                          <a:cs typeface="+mn-cs"/>
                        </a:rPr>
                        <a:t>and qualification of financial status </a:t>
                      </a:r>
                      <a:br>
                        <a:rPr lang="en-US" sz="1600" kern="1200">
                          <a:solidFill>
                            <a:schemeClr val="tx1"/>
                          </a:solidFill>
                          <a:effectLst/>
                          <a:latin typeface="+mn-lt"/>
                          <a:ea typeface="+mn-ea"/>
                          <a:cs typeface="+mn-cs"/>
                        </a:rPr>
                      </a:br>
                      <a:r>
                        <a:rPr lang="en-US" sz="1600" kern="1200">
                          <a:solidFill>
                            <a:schemeClr val="tx1"/>
                          </a:solidFill>
                          <a:effectLst/>
                          <a:latin typeface="+mn-lt"/>
                          <a:ea typeface="+mn-ea"/>
                          <a:cs typeface="+mn-cs"/>
                        </a:rPr>
                        <a:t>and service-related injury</a:t>
                      </a: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a:solidFill>
                            <a:schemeClr val="tx1"/>
                          </a:solidFill>
                          <a:effectLst/>
                          <a:latin typeface="+mn-lt"/>
                          <a:ea typeface="+mn-ea"/>
                          <a:cs typeface="+mn-cs"/>
                        </a:rPr>
                        <a:t>Retired military members </a:t>
                      </a:r>
                      <a:br>
                        <a:rPr lang="en-US" sz="1600" kern="1200">
                          <a:solidFill>
                            <a:schemeClr val="tx1"/>
                          </a:solidFill>
                          <a:effectLst/>
                          <a:latin typeface="+mn-lt"/>
                          <a:ea typeface="+mn-ea"/>
                          <a:cs typeface="+mn-cs"/>
                        </a:rPr>
                      </a:br>
                      <a:r>
                        <a:rPr lang="en-US" sz="1600" kern="1200">
                          <a:solidFill>
                            <a:schemeClr val="tx1"/>
                          </a:solidFill>
                          <a:effectLst/>
                          <a:latin typeface="+mn-lt"/>
                          <a:ea typeface="+mn-ea"/>
                          <a:cs typeface="+mn-cs"/>
                        </a:rPr>
                        <a:t>and their families</a:t>
                      </a: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a:solidFill>
                            <a:schemeClr val="tx1"/>
                          </a:solidFill>
                          <a:effectLst/>
                          <a:latin typeface="+mn-lt"/>
                          <a:ea typeface="+mn-ea"/>
                          <a:cs typeface="+mn-cs"/>
                        </a:rPr>
                        <a:t>Spouses and dependents of a veteran who has been rated permanently and totally disabled for a service-connected disability or who falls into one of the other categories </a:t>
                      </a:r>
                    </a:p>
                  </a:txBody>
                  <a:tcPr anchor="ctr">
                    <a:solidFill>
                      <a:schemeClr val="bg2"/>
                    </a:solidFill>
                  </a:tcPr>
                </a:tc>
                <a:extLst>
                  <a:ext uri="{0D108BD9-81ED-4DB2-BD59-A6C34878D82A}">
                    <a16:rowId xmlns:a16="http://schemas.microsoft.com/office/drawing/2014/main" val="2012196893"/>
                  </a:ext>
                </a:extLst>
              </a:tr>
            </a:tbl>
          </a:graphicData>
        </a:graphic>
      </p:graphicFrame>
      <p:sp>
        <p:nvSpPr>
          <p:cNvPr id="2" name="Title 1">
            <a:extLst>
              <a:ext uri="{FF2B5EF4-FFF2-40B4-BE49-F238E27FC236}">
                <a16:creationId xmlns:a16="http://schemas.microsoft.com/office/drawing/2014/main" id="{38B4EC57-F3D2-2BF1-5BAA-256D4B99912A}"/>
              </a:ext>
            </a:extLst>
          </p:cNvPr>
          <p:cNvSpPr>
            <a:spLocks noGrp="1"/>
          </p:cNvSpPr>
          <p:nvPr>
            <p:ph type="title"/>
          </p:nvPr>
        </p:nvSpPr>
        <p:spPr/>
        <p:txBody>
          <a:bodyPr/>
          <a:lstStyle/>
          <a:p>
            <a:r>
              <a:rPr lang="en-US"/>
              <a:t>A side-by-side comparison</a:t>
            </a:r>
          </a:p>
        </p:txBody>
      </p:sp>
    </p:spTree>
    <p:extLst>
      <p:ext uri="{BB962C8B-B14F-4D97-AF65-F5344CB8AC3E}">
        <p14:creationId xmlns:p14="http://schemas.microsoft.com/office/powerpoint/2010/main" val="24839289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4">
            <a:extLst>
              <a:ext uri="{FF2B5EF4-FFF2-40B4-BE49-F238E27FC236}">
                <a16:creationId xmlns:a16="http://schemas.microsoft.com/office/drawing/2014/main" id="{3B726F20-40B7-95F6-BA52-7E787BFEBBEC}"/>
              </a:ext>
            </a:extLst>
          </p:cNvPr>
          <p:cNvGraphicFramePr>
            <a:graphicFrameLocks noGrp="1"/>
          </p:cNvGraphicFramePr>
          <p:nvPr>
            <p:extLst>
              <p:ext uri="{D42A27DB-BD31-4B8C-83A1-F6EECF244321}">
                <p14:modId xmlns:p14="http://schemas.microsoft.com/office/powerpoint/2010/main" val="571306083"/>
              </p:ext>
            </p:extLst>
          </p:nvPr>
        </p:nvGraphicFramePr>
        <p:xfrm>
          <a:off x="685801" y="1080249"/>
          <a:ext cx="11268635" cy="3052480"/>
        </p:xfrm>
        <a:graphic>
          <a:graphicData uri="http://schemas.openxmlformats.org/drawingml/2006/table">
            <a:tbl>
              <a:tblPr firstRow="1" bandRow="1">
                <a:tableStyleId>{5C22544A-7EE6-4342-B048-85BDC9FD1C3A}</a:tableStyleId>
              </a:tblPr>
              <a:tblGrid>
                <a:gridCol w="1088441">
                  <a:extLst>
                    <a:ext uri="{9D8B030D-6E8A-4147-A177-3AD203B41FA5}">
                      <a16:colId xmlns:a16="http://schemas.microsoft.com/office/drawing/2014/main" val="892532886"/>
                    </a:ext>
                  </a:extLst>
                </a:gridCol>
                <a:gridCol w="3795939">
                  <a:extLst>
                    <a:ext uri="{9D8B030D-6E8A-4147-A177-3AD203B41FA5}">
                      <a16:colId xmlns:a16="http://schemas.microsoft.com/office/drawing/2014/main" val="1271582547"/>
                    </a:ext>
                  </a:extLst>
                </a:gridCol>
                <a:gridCol w="2484607">
                  <a:extLst>
                    <a:ext uri="{9D8B030D-6E8A-4147-A177-3AD203B41FA5}">
                      <a16:colId xmlns:a16="http://schemas.microsoft.com/office/drawing/2014/main" val="1728380049"/>
                    </a:ext>
                  </a:extLst>
                </a:gridCol>
                <a:gridCol w="3899648">
                  <a:extLst>
                    <a:ext uri="{9D8B030D-6E8A-4147-A177-3AD203B41FA5}">
                      <a16:colId xmlns:a16="http://schemas.microsoft.com/office/drawing/2014/main" val="4084453575"/>
                    </a:ext>
                  </a:extLst>
                </a:gridCol>
              </a:tblGrid>
              <a:tr h="799406">
                <a:tc>
                  <a:txBody>
                    <a:bodyPr/>
                    <a:lstStyle/>
                    <a:p>
                      <a:pPr algn="ctr"/>
                      <a:endParaRPr lang="en-US" sz="1600"/>
                    </a:p>
                  </a:txBody>
                  <a:tcPr anchor="ctr">
                    <a:solidFill>
                      <a:schemeClr val="bg1">
                        <a:lumMod val="40000"/>
                        <a:lumOff val="60000"/>
                      </a:schemeClr>
                    </a:solidFill>
                  </a:tcPr>
                </a:tc>
                <a:tc>
                  <a:txBody>
                    <a:bodyPr/>
                    <a:lstStyle/>
                    <a:p>
                      <a:pPr algn="ctr"/>
                      <a:r>
                        <a:rPr lang="en-US" sz="1600">
                          <a:solidFill>
                            <a:schemeClr val="bg2"/>
                          </a:solidFill>
                        </a:rPr>
                        <a:t>Veterans Affairs (VA) healthcare</a:t>
                      </a:r>
                      <a:r>
                        <a:rPr lang="en-US" sz="1600" baseline="30000">
                          <a:solidFill>
                            <a:schemeClr val="bg2"/>
                          </a:solidFill>
                        </a:rPr>
                        <a:t>2</a:t>
                      </a:r>
                    </a:p>
                  </a:txBody>
                  <a:tcPr anchor="ctr">
                    <a:solidFill>
                      <a:schemeClr val="accent3"/>
                    </a:solidFill>
                  </a:tcPr>
                </a:tc>
                <a:tc>
                  <a:txBody>
                    <a:bodyPr/>
                    <a:lstStyle/>
                    <a:p>
                      <a:pPr algn="ctr"/>
                      <a:r>
                        <a:rPr lang="en-US" sz="1600">
                          <a:solidFill>
                            <a:schemeClr val="accent3"/>
                          </a:solidFill>
                        </a:rPr>
                        <a:t>TRICARE for Life (TFL)</a:t>
                      </a:r>
                      <a:r>
                        <a:rPr lang="en-US" sz="1600" baseline="30000">
                          <a:solidFill>
                            <a:schemeClr val="accent3"/>
                          </a:solidFill>
                        </a:rPr>
                        <a:t>3</a:t>
                      </a:r>
                    </a:p>
                  </a:txBody>
                  <a:tcPr anchor="ctr">
                    <a:solidFill>
                      <a:schemeClr val="accent1"/>
                    </a:solidFill>
                  </a:tcPr>
                </a:tc>
                <a:tc>
                  <a:txBody>
                    <a:bodyPr/>
                    <a:lstStyle/>
                    <a:p>
                      <a:pPr algn="ctr"/>
                      <a:r>
                        <a:rPr lang="en-US" sz="1600">
                          <a:solidFill>
                            <a:schemeClr val="bg2"/>
                          </a:solidFill>
                        </a:rPr>
                        <a:t>Civilian Health and Medical Program of the Department of Veterans Affairs (CHAMPVA)</a:t>
                      </a:r>
                      <a:r>
                        <a:rPr lang="en-US" sz="1600" baseline="30000">
                          <a:solidFill>
                            <a:schemeClr val="bg2"/>
                          </a:solidFill>
                        </a:rPr>
                        <a:t>4</a:t>
                      </a:r>
                      <a:endParaRPr lang="en-US" sz="1600" baseline="30000">
                        <a:solidFill>
                          <a:schemeClr val="accent3"/>
                        </a:solidFill>
                      </a:endParaRPr>
                    </a:p>
                  </a:txBody>
                  <a:tcPr anchor="ctr">
                    <a:solidFill>
                      <a:schemeClr val="accent4"/>
                    </a:solidFill>
                  </a:tcPr>
                </a:tc>
                <a:extLst>
                  <a:ext uri="{0D108BD9-81ED-4DB2-BD59-A6C34878D82A}">
                    <a16:rowId xmlns:a16="http://schemas.microsoft.com/office/drawing/2014/main" val="3565063834"/>
                  </a:ext>
                </a:extLst>
              </a:tr>
              <a:tr h="1162720">
                <a:tc>
                  <a:txBody>
                    <a:bodyPr/>
                    <a:lstStyle/>
                    <a:p>
                      <a:pPr algn="ctr"/>
                      <a:r>
                        <a:rPr lang="en-US" sz="1600" b="1" spc="300">
                          <a:solidFill>
                            <a:schemeClr val="bg1">
                              <a:lumMod val="75000"/>
                            </a:schemeClr>
                          </a:solidFill>
                        </a:rPr>
                        <a:t>WHO</a:t>
                      </a:r>
                    </a:p>
                  </a:txBody>
                  <a:tcPr anchor="ctr">
                    <a:solidFill>
                      <a:schemeClr val="bg1">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a:solidFill>
                            <a:schemeClr val="bg1">
                              <a:lumMod val="75000"/>
                            </a:schemeClr>
                          </a:solidFill>
                          <a:effectLst/>
                          <a:latin typeface="+mn-lt"/>
                          <a:ea typeface="+mn-ea"/>
                          <a:cs typeface="+mn-cs"/>
                        </a:rPr>
                        <a:t>Veterans, based on their service </a:t>
                      </a:r>
                      <a:br>
                        <a:rPr lang="en-US" sz="1600" kern="1200">
                          <a:solidFill>
                            <a:schemeClr val="bg1">
                              <a:lumMod val="75000"/>
                            </a:schemeClr>
                          </a:solidFill>
                          <a:effectLst/>
                          <a:latin typeface="+mn-lt"/>
                          <a:ea typeface="+mn-ea"/>
                          <a:cs typeface="+mn-cs"/>
                        </a:rPr>
                      </a:br>
                      <a:r>
                        <a:rPr lang="en-US" sz="1600" kern="1200">
                          <a:solidFill>
                            <a:schemeClr val="bg1">
                              <a:lumMod val="75000"/>
                            </a:schemeClr>
                          </a:solidFill>
                          <a:effectLst/>
                          <a:latin typeface="+mn-lt"/>
                          <a:ea typeface="+mn-ea"/>
                          <a:cs typeface="+mn-cs"/>
                        </a:rPr>
                        <a:t>and qualification of financial status </a:t>
                      </a:r>
                      <a:br>
                        <a:rPr lang="en-US" sz="1600" kern="1200">
                          <a:solidFill>
                            <a:schemeClr val="bg1">
                              <a:lumMod val="75000"/>
                            </a:schemeClr>
                          </a:solidFill>
                          <a:effectLst/>
                          <a:latin typeface="+mn-lt"/>
                          <a:ea typeface="+mn-ea"/>
                          <a:cs typeface="+mn-cs"/>
                        </a:rPr>
                      </a:br>
                      <a:r>
                        <a:rPr lang="en-US" sz="1600" kern="1200">
                          <a:solidFill>
                            <a:schemeClr val="bg1">
                              <a:lumMod val="75000"/>
                            </a:schemeClr>
                          </a:solidFill>
                          <a:effectLst/>
                          <a:latin typeface="+mn-lt"/>
                          <a:ea typeface="+mn-ea"/>
                          <a:cs typeface="+mn-cs"/>
                        </a:rPr>
                        <a:t>and service-related injury</a:t>
                      </a:r>
                    </a:p>
                  </a:txBody>
                  <a:tcPr anchor="ctr">
                    <a:solidFill>
                      <a:schemeClr val="bg1">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a:solidFill>
                            <a:schemeClr val="bg1">
                              <a:lumMod val="75000"/>
                            </a:schemeClr>
                          </a:solidFill>
                          <a:effectLst/>
                          <a:latin typeface="+mn-lt"/>
                          <a:ea typeface="+mn-ea"/>
                          <a:cs typeface="+mn-cs"/>
                        </a:rPr>
                        <a:t>Retired military members </a:t>
                      </a:r>
                      <a:br>
                        <a:rPr lang="en-US" sz="1600" kern="1200">
                          <a:solidFill>
                            <a:schemeClr val="bg1">
                              <a:lumMod val="75000"/>
                            </a:schemeClr>
                          </a:solidFill>
                          <a:effectLst/>
                          <a:latin typeface="+mn-lt"/>
                          <a:ea typeface="+mn-ea"/>
                          <a:cs typeface="+mn-cs"/>
                        </a:rPr>
                      </a:br>
                      <a:r>
                        <a:rPr lang="en-US" sz="1600" kern="1200">
                          <a:solidFill>
                            <a:schemeClr val="bg1">
                              <a:lumMod val="75000"/>
                            </a:schemeClr>
                          </a:solidFill>
                          <a:effectLst/>
                          <a:latin typeface="+mn-lt"/>
                          <a:ea typeface="+mn-ea"/>
                          <a:cs typeface="+mn-cs"/>
                        </a:rPr>
                        <a:t>and their families</a:t>
                      </a:r>
                    </a:p>
                  </a:txBody>
                  <a:tcPr anchor="ctr">
                    <a:solidFill>
                      <a:schemeClr val="bg1">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a:solidFill>
                            <a:schemeClr val="bg1">
                              <a:lumMod val="75000"/>
                            </a:schemeClr>
                          </a:solidFill>
                          <a:effectLst/>
                          <a:latin typeface="+mn-lt"/>
                          <a:ea typeface="+mn-ea"/>
                          <a:cs typeface="+mn-cs"/>
                        </a:rPr>
                        <a:t>Spouses and dependents of a veteran who has been rated permanently and totally disabled for a service-connected disability or who falls into one of the other categories </a:t>
                      </a:r>
                    </a:p>
                  </a:txBody>
                  <a:tcPr anchor="ctr">
                    <a:solidFill>
                      <a:schemeClr val="bg1">
                        <a:lumMod val="40000"/>
                        <a:lumOff val="60000"/>
                      </a:schemeClr>
                    </a:solidFill>
                  </a:tcPr>
                </a:tc>
                <a:extLst>
                  <a:ext uri="{0D108BD9-81ED-4DB2-BD59-A6C34878D82A}">
                    <a16:rowId xmlns:a16="http://schemas.microsoft.com/office/drawing/2014/main" val="2012196893"/>
                  </a:ext>
                </a:extLst>
              </a:tr>
              <a:tr h="1036267">
                <a:tc>
                  <a:txBody>
                    <a:bodyPr/>
                    <a:lstStyle/>
                    <a:p>
                      <a:pPr algn="ctr"/>
                      <a:r>
                        <a:rPr lang="en-US" sz="1600" b="1" spc="300">
                          <a:solidFill>
                            <a:schemeClr val="bg1">
                              <a:lumMod val="50000"/>
                            </a:schemeClr>
                          </a:solidFill>
                        </a:rPr>
                        <a:t>WHAT</a:t>
                      </a:r>
                    </a:p>
                  </a:txBody>
                  <a:tcPr anchor="ctr">
                    <a:solidFill>
                      <a:schemeClr val="bg2"/>
                    </a:solidFill>
                  </a:tcPr>
                </a:tc>
                <a:tc>
                  <a:txBody>
                    <a:bodyPr/>
                    <a:lstStyle/>
                    <a:p>
                      <a:pPr marL="0" marR="0" lvl="0" indent="0" algn="ctr" rtl="0" eaLnBrk="1" fontAlgn="auto" latinLnBrk="0" hangingPunct="1">
                        <a:lnSpc>
                          <a:spcPct val="100000"/>
                        </a:lnSpc>
                        <a:spcBef>
                          <a:spcPts val="0"/>
                        </a:spcBef>
                        <a:spcAft>
                          <a:spcPts val="0"/>
                        </a:spcAft>
                        <a:buClrTx/>
                        <a:buSzTx/>
                        <a:buFontTx/>
                        <a:buNone/>
                      </a:pPr>
                      <a:r>
                        <a:rPr lang="en-US" sz="1600" kern="1200">
                          <a:solidFill>
                            <a:schemeClr val="tx1"/>
                          </a:solidFill>
                          <a:effectLst/>
                          <a:latin typeface="+mn-lt"/>
                          <a:ea typeface="+mn-ea"/>
                          <a:cs typeface="+mn-cs"/>
                        </a:rPr>
                        <a:t>Healthcare provided by VA </a:t>
                      </a:r>
                    </a:p>
                  </a:txBody>
                  <a:tcPr anchor="ctr">
                    <a:solidFill>
                      <a:schemeClr val="bg2"/>
                    </a:solidFill>
                  </a:tcPr>
                </a:tc>
                <a:tc gridSpan="2">
                  <a:txBody>
                    <a:bodyPr/>
                    <a:lstStyle/>
                    <a:p>
                      <a:pPr algn="ctr"/>
                      <a:r>
                        <a:rPr lang="en-US" sz="1600" kern="1200">
                          <a:solidFill>
                            <a:schemeClr val="tx1"/>
                          </a:solidFill>
                          <a:effectLst/>
                          <a:latin typeface="+mn-lt"/>
                          <a:ea typeface="+mn-ea"/>
                          <a:cs typeface="+mn-cs"/>
                        </a:rPr>
                        <a:t>Healthcare coverage that works similarly to a Medicare Supplement plan, but with prescription drug benefits</a:t>
                      </a:r>
                    </a:p>
                    <a:p>
                      <a:pPr algn="ctr"/>
                      <a:endParaRPr lang="en-US" sz="1600" kern="1200">
                        <a:solidFill>
                          <a:schemeClr val="tx1"/>
                        </a:solidFill>
                        <a:effectLst/>
                        <a:latin typeface="+mn-lt"/>
                        <a:ea typeface="+mn-ea"/>
                        <a:cs typeface="+mn-cs"/>
                      </a:endParaRPr>
                    </a:p>
                    <a:p>
                      <a:pPr algn="ctr"/>
                      <a:r>
                        <a:rPr lang="en-US" sz="1600" kern="1200">
                          <a:solidFill>
                            <a:schemeClr val="tx1"/>
                          </a:solidFill>
                          <a:effectLst/>
                          <a:latin typeface="+mn-lt"/>
                          <a:ea typeface="+mn-ea"/>
                          <a:cs typeface="+mn-cs"/>
                        </a:rPr>
                        <a:t>Beneficiaries can see any provider who accepts Medicare patients</a:t>
                      </a:r>
                      <a:r>
                        <a:rPr lang="en-US" sz="1600">
                          <a:solidFill>
                            <a:schemeClr val="tx1"/>
                          </a:solidFill>
                          <a:effectLst/>
                        </a:rPr>
                        <a:t> </a:t>
                      </a:r>
                      <a:endParaRPr lang="en-US" sz="1600">
                        <a:solidFill>
                          <a:schemeClr val="tx1"/>
                        </a:solidFill>
                      </a:endParaRPr>
                    </a:p>
                  </a:txBody>
                  <a:tcPr anchor="ctr">
                    <a:solidFill>
                      <a:schemeClr val="bg2"/>
                    </a:solidFill>
                  </a:tcPr>
                </a:tc>
                <a:tc hMerge="1">
                  <a:txBody>
                    <a:bodyPr/>
                    <a:lstStyle/>
                    <a:p>
                      <a:endParaRPr lang="en-US"/>
                    </a:p>
                  </a:txBody>
                  <a:tcPr/>
                </a:tc>
                <a:extLst>
                  <a:ext uri="{0D108BD9-81ED-4DB2-BD59-A6C34878D82A}">
                    <a16:rowId xmlns:a16="http://schemas.microsoft.com/office/drawing/2014/main" val="2591928076"/>
                  </a:ext>
                </a:extLst>
              </a:tr>
            </a:tbl>
          </a:graphicData>
        </a:graphic>
      </p:graphicFrame>
      <p:sp>
        <p:nvSpPr>
          <p:cNvPr id="2" name="Title 1">
            <a:extLst>
              <a:ext uri="{FF2B5EF4-FFF2-40B4-BE49-F238E27FC236}">
                <a16:creationId xmlns:a16="http://schemas.microsoft.com/office/drawing/2014/main" id="{38B4EC57-F3D2-2BF1-5BAA-256D4B99912A}"/>
              </a:ext>
            </a:extLst>
          </p:cNvPr>
          <p:cNvSpPr>
            <a:spLocks noGrp="1"/>
          </p:cNvSpPr>
          <p:nvPr>
            <p:ph type="title"/>
          </p:nvPr>
        </p:nvSpPr>
        <p:spPr/>
        <p:txBody>
          <a:bodyPr/>
          <a:lstStyle/>
          <a:p>
            <a:r>
              <a:rPr lang="en-US"/>
              <a:t>A side-by-side comparison</a:t>
            </a:r>
          </a:p>
        </p:txBody>
      </p:sp>
    </p:spTree>
    <p:extLst>
      <p:ext uri="{BB962C8B-B14F-4D97-AF65-F5344CB8AC3E}">
        <p14:creationId xmlns:p14="http://schemas.microsoft.com/office/powerpoint/2010/main" val="24099136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B4EC57-F3D2-2BF1-5BAA-256D4B99912A}"/>
              </a:ext>
            </a:extLst>
          </p:cNvPr>
          <p:cNvSpPr>
            <a:spLocks noGrp="1"/>
          </p:cNvSpPr>
          <p:nvPr>
            <p:ph type="title"/>
          </p:nvPr>
        </p:nvSpPr>
        <p:spPr/>
        <p:txBody>
          <a:bodyPr/>
          <a:lstStyle/>
          <a:p>
            <a:r>
              <a:rPr lang="en-US"/>
              <a:t>A side-by-side comparison</a:t>
            </a:r>
          </a:p>
        </p:txBody>
      </p:sp>
      <p:graphicFrame>
        <p:nvGraphicFramePr>
          <p:cNvPr id="7" name="Table 4">
            <a:extLst>
              <a:ext uri="{FF2B5EF4-FFF2-40B4-BE49-F238E27FC236}">
                <a16:creationId xmlns:a16="http://schemas.microsoft.com/office/drawing/2014/main" id="{2B89A6FE-01DF-5E1F-2604-A6EE6C5BD2F2}"/>
              </a:ext>
            </a:extLst>
          </p:cNvPr>
          <p:cNvGraphicFramePr>
            <a:graphicFrameLocks noGrp="1"/>
          </p:cNvGraphicFramePr>
          <p:nvPr>
            <p:extLst>
              <p:ext uri="{D42A27DB-BD31-4B8C-83A1-F6EECF244321}">
                <p14:modId xmlns:p14="http://schemas.microsoft.com/office/powerpoint/2010/main" val="231212947"/>
              </p:ext>
            </p:extLst>
          </p:nvPr>
        </p:nvGraphicFramePr>
        <p:xfrm>
          <a:off x="685801" y="1080249"/>
          <a:ext cx="11268635" cy="3631600"/>
        </p:xfrm>
        <a:graphic>
          <a:graphicData uri="http://schemas.openxmlformats.org/drawingml/2006/table">
            <a:tbl>
              <a:tblPr firstRow="1" bandRow="1">
                <a:tableStyleId>{5C22544A-7EE6-4342-B048-85BDC9FD1C3A}</a:tableStyleId>
              </a:tblPr>
              <a:tblGrid>
                <a:gridCol w="1088441">
                  <a:extLst>
                    <a:ext uri="{9D8B030D-6E8A-4147-A177-3AD203B41FA5}">
                      <a16:colId xmlns:a16="http://schemas.microsoft.com/office/drawing/2014/main" val="892532886"/>
                    </a:ext>
                  </a:extLst>
                </a:gridCol>
                <a:gridCol w="3795939">
                  <a:extLst>
                    <a:ext uri="{9D8B030D-6E8A-4147-A177-3AD203B41FA5}">
                      <a16:colId xmlns:a16="http://schemas.microsoft.com/office/drawing/2014/main" val="1271582547"/>
                    </a:ext>
                  </a:extLst>
                </a:gridCol>
                <a:gridCol w="2484607">
                  <a:extLst>
                    <a:ext uri="{9D8B030D-6E8A-4147-A177-3AD203B41FA5}">
                      <a16:colId xmlns:a16="http://schemas.microsoft.com/office/drawing/2014/main" val="1728380049"/>
                    </a:ext>
                  </a:extLst>
                </a:gridCol>
                <a:gridCol w="3899648">
                  <a:extLst>
                    <a:ext uri="{9D8B030D-6E8A-4147-A177-3AD203B41FA5}">
                      <a16:colId xmlns:a16="http://schemas.microsoft.com/office/drawing/2014/main" val="4084453575"/>
                    </a:ext>
                  </a:extLst>
                </a:gridCol>
              </a:tblGrid>
              <a:tr h="799406">
                <a:tc>
                  <a:txBody>
                    <a:bodyPr/>
                    <a:lstStyle/>
                    <a:p>
                      <a:pPr algn="ctr"/>
                      <a:endParaRPr lang="en-US" sz="1600"/>
                    </a:p>
                  </a:txBody>
                  <a:tcPr anchor="ctr">
                    <a:solidFill>
                      <a:schemeClr val="bg1">
                        <a:lumMod val="40000"/>
                        <a:lumOff val="60000"/>
                      </a:schemeClr>
                    </a:solidFill>
                  </a:tcPr>
                </a:tc>
                <a:tc>
                  <a:txBody>
                    <a:bodyPr/>
                    <a:lstStyle/>
                    <a:p>
                      <a:pPr algn="ctr"/>
                      <a:r>
                        <a:rPr lang="en-US" sz="1600">
                          <a:solidFill>
                            <a:schemeClr val="bg2"/>
                          </a:solidFill>
                        </a:rPr>
                        <a:t>Veterans Affairs (VA) healthcare</a:t>
                      </a:r>
                      <a:r>
                        <a:rPr lang="en-US" sz="1600" baseline="30000">
                          <a:solidFill>
                            <a:schemeClr val="bg2"/>
                          </a:solidFill>
                        </a:rPr>
                        <a:t>2</a:t>
                      </a:r>
                    </a:p>
                  </a:txBody>
                  <a:tcPr anchor="ctr">
                    <a:solidFill>
                      <a:schemeClr val="accent3"/>
                    </a:solidFill>
                  </a:tcPr>
                </a:tc>
                <a:tc>
                  <a:txBody>
                    <a:bodyPr/>
                    <a:lstStyle/>
                    <a:p>
                      <a:pPr algn="ctr"/>
                      <a:r>
                        <a:rPr lang="en-US" sz="1600">
                          <a:solidFill>
                            <a:schemeClr val="accent3"/>
                          </a:solidFill>
                        </a:rPr>
                        <a:t>TRICARE for Life (TFL)</a:t>
                      </a:r>
                      <a:r>
                        <a:rPr lang="en-US" sz="1600" baseline="30000">
                          <a:solidFill>
                            <a:schemeClr val="accent3"/>
                          </a:solidFill>
                        </a:rPr>
                        <a:t>3</a:t>
                      </a:r>
                    </a:p>
                  </a:txBody>
                  <a:tcPr anchor="ctr">
                    <a:solidFill>
                      <a:schemeClr val="accent1"/>
                    </a:solidFill>
                  </a:tcPr>
                </a:tc>
                <a:tc>
                  <a:txBody>
                    <a:bodyPr/>
                    <a:lstStyle/>
                    <a:p>
                      <a:pPr algn="ctr"/>
                      <a:r>
                        <a:rPr lang="en-US" sz="1600">
                          <a:solidFill>
                            <a:schemeClr val="bg2"/>
                          </a:solidFill>
                        </a:rPr>
                        <a:t>Civilian Health and Medical Program of the Department of Veterans Affairs (CHAMPVA)</a:t>
                      </a:r>
                      <a:r>
                        <a:rPr lang="en-US" sz="1600" baseline="30000">
                          <a:solidFill>
                            <a:schemeClr val="bg2"/>
                          </a:solidFill>
                        </a:rPr>
                        <a:t>4</a:t>
                      </a:r>
                      <a:endParaRPr lang="en-US" sz="1600" baseline="30000">
                        <a:solidFill>
                          <a:schemeClr val="accent3"/>
                        </a:solidFill>
                      </a:endParaRPr>
                    </a:p>
                  </a:txBody>
                  <a:tcPr anchor="ctr">
                    <a:solidFill>
                      <a:schemeClr val="accent4"/>
                    </a:solidFill>
                  </a:tcPr>
                </a:tc>
                <a:extLst>
                  <a:ext uri="{0D108BD9-81ED-4DB2-BD59-A6C34878D82A}">
                    <a16:rowId xmlns:a16="http://schemas.microsoft.com/office/drawing/2014/main" val="3565063834"/>
                  </a:ext>
                </a:extLst>
              </a:tr>
              <a:tr h="1162720">
                <a:tc>
                  <a:txBody>
                    <a:bodyPr/>
                    <a:lstStyle/>
                    <a:p>
                      <a:pPr algn="ctr"/>
                      <a:r>
                        <a:rPr lang="en-US" sz="1600" b="1" spc="300">
                          <a:solidFill>
                            <a:schemeClr val="bg1">
                              <a:lumMod val="75000"/>
                            </a:schemeClr>
                          </a:solidFill>
                        </a:rPr>
                        <a:t>WHO</a:t>
                      </a:r>
                    </a:p>
                  </a:txBody>
                  <a:tcPr anchor="ctr">
                    <a:solidFill>
                      <a:schemeClr val="bg1">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a:solidFill>
                            <a:schemeClr val="bg1">
                              <a:lumMod val="75000"/>
                            </a:schemeClr>
                          </a:solidFill>
                          <a:effectLst/>
                          <a:latin typeface="+mn-lt"/>
                          <a:ea typeface="+mn-ea"/>
                          <a:cs typeface="+mn-cs"/>
                        </a:rPr>
                        <a:t>Veterans, based on their service </a:t>
                      </a:r>
                      <a:br>
                        <a:rPr lang="en-US" sz="1600" kern="1200">
                          <a:solidFill>
                            <a:schemeClr val="bg1">
                              <a:lumMod val="75000"/>
                            </a:schemeClr>
                          </a:solidFill>
                          <a:effectLst/>
                          <a:latin typeface="+mn-lt"/>
                          <a:ea typeface="+mn-ea"/>
                          <a:cs typeface="+mn-cs"/>
                        </a:rPr>
                      </a:br>
                      <a:r>
                        <a:rPr lang="en-US" sz="1600" kern="1200">
                          <a:solidFill>
                            <a:schemeClr val="bg1">
                              <a:lumMod val="75000"/>
                            </a:schemeClr>
                          </a:solidFill>
                          <a:effectLst/>
                          <a:latin typeface="+mn-lt"/>
                          <a:ea typeface="+mn-ea"/>
                          <a:cs typeface="+mn-cs"/>
                        </a:rPr>
                        <a:t>and qualification of financial status </a:t>
                      </a:r>
                      <a:br>
                        <a:rPr lang="en-US" sz="1600" kern="1200">
                          <a:solidFill>
                            <a:schemeClr val="bg1">
                              <a:lumMod val="75000"/>
                            </a:schemeClr>
                          </a:solidFill>
                          <a:effectLst/>
                          <a:latin typeface="+mn-lt"/>
                          <a:ea typeface="+mn-ea"/>
                          <a:cs typeface="+mn-cs"/>
                        </a:rPr>
                      </a:br>
                      <a:r>
                        <a:rPr lang="en-US" sz="1600" kern="1200">
                          <a:solidFill>
                            <a:schemeClr val="bg1">
                              <a:lumMod val="75000"/>
                            </a:schemeClr>
                          </a:solidFill>
                          <a:effectLst/>
                          <a:latin typeface="+mn-lt"/>
                          <a:ea typeface="+mn-ea"/>
                          <a:cs typeface="+mn-cs"/>
                        </a:rPr>
                        <a:t>and service-related injury</a:t>
                      </a:r>
                    </a:p>
                  </a:txBody>
                  <a:tcPr anchor="ctr">
                    <a:solidFill>
                      <a:schemeClr val="bg1">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a:solidFill>
                            <a:schemeClr val="bg1">
                              <a:lumMod val="75000"/>
                            </a:schemeClr>
                          </a:solidFill>
                          <a:effectLst/>
                          <a:latin typeface="+mn-lt"/>
                          <a:ea typeface="+mn-ea"/>
                          <a:cs typeface="+mn-cs"/>
                        </a:rPr>
                        <a:t>Retired military members </a:t>
                      </a:r>
                      <a:br>
                        <a:rPr lang="en-US" sz="1600" kern="1200">
                          <a:solidFill>
                            <a:schemeClr val="bg1">
                              <a:lumMod val="75000"/>
                            </a:schemeClr>
                          </a:solidFill>
                          <a:effectLst/>
                          <a:latin typeface="+mn-lt"/>
                          <a:ea typeface="+mn-ea"/>
                          <a:cs typeface="+mn-cs"/>
                        </a:rPr>
                      </a:br>
                      <a:r>
                        <a:rPr lang="en-US" sz="1600" kern="1200">
                          <a:solidFill>
                            <a:schemeClr val="bg1">
                              <a:lumMod val="75000"/>
                            </a:schemeClr>
                          </a:solidFill>
                          <a:effectLst/>
                          <a:latin typeface="+mn-lt"/>
                          <a:ea typeface="+mn-ea"/>
                          <a:cs typeface="+mn-cs"/>
                        </a:rPr>
                        <a:t>and their families</a:t>
                      </a:r>
                    </a:p>
                  </a:txBody>
                  <a:tcPr anchor="ctr">
                    <a:solidFill>
                      <a:schemeClr val="bg1">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a:solidFill>
                            <a:schemeClr val="bg1">
                              <a:lumMod val="75000"/>
                            </a:schemeClr>
                          </a:solidFill>
                          <a:effectLst/>
                          <a:latin typeface="+mn-lt"/>
                          <a:ea typeface="+mn-ea"/>
                          <a:cs typeface="+mn-cs"/>
                        </a:rPr>
                        <a:t>Spouses and dependents of a veteran who has been rated permanently and totally disabled for a service-connected disability or who falls into one of the other categories </a:t>
                      </a:r>
                    </a:p>
                  </a:txBody>
                  <a:tcPr anchor="ctr">
                    <a:solidFill>
                      <a:schemeClr val="bg1">
                        <a:lumMod val="40000"/>
                        <a:lumOff val="60000"/>
                      </a:schemeClr>
                    </a:solidFill>
                  </a:tcPr>
                </a:tc>
                <a:extLst>
                  <a:ext uri="{0D108BD9-81ED-4DB2-BD59-A6C34878D82A}">
                    <a16:rowId xmlns:a16="http://schemas.microsoft.com/office/drawing/2014/main" val="2012196893"/>
                  </a:ext>
                </a:extLst>
              </a:tr>
              <a:tr h="1036267">
                <a:tc>
                  <a:txBody>
                    <a:bodyPr/>
                    <a:lstStyle/>
                    <a:p>
                      <a:pPr algn="ctr"/>
                      <a:r>
                        <a:rPr lang="en-US" sz="1600" b="1" spc="300">
                          <a:solidFill>
                            <a:schemeClr val="bg1">
                              <a:lumMod val="75000"/>
                            </a:schemeClr>
                          </a:solidFill>
                        </a:rPr>
                        <a:t>WHAT</a:t>
                      </a:r>
                    </a:p>
                  </a:txBody>
                  <a:tcPr anchor="ctr">
                    <a:solidFill>
                      <a:schemeClr val="bg1">
                        <a:lumMod val="40000"/>
                        <a:lumOff val="60000"/>
                      </a:schemeClr>
                    </a:solidFill>
                  </a:tcPr>
                </a:tc>
                <a:tc>
                  <a:txBody>
                    <a:bodyPr/>
                    <a:lstStyle/>
                    <a:p>
                      <a:pPr marL="0" marR="0" lvl="0" indent="0" algn="ctr" rtl="0" eaLnBrk="1" fontAlgn="auto" latinLnBrk="0" hangingPunct="1">
                        <a:lnSpc>
                          <a:spcPct val="100000"/>
                        </a:lnSpc>
                        <a:spcBef>
                          <a:spcPts val="0"/>
                        </a:spcBef>
                        <a:spcAft>
                          <a:spcPts val="0"/>
                        </a:spcAft>
                        <a:buClrTx/>
                        <a:buSzTx/>
                        <a:buFontTx/>
                        <a:buNone/>
                      </a:pPr>
                      <a:r>
                        <a:rPr lang="en-US" sz="1600" kern="1200">
                          <a:solidFill>
                            <a:schemeClr val="bg1">
                              <a:lumMod val="75000"/>
                            </a:schemeClr>
                          </a:solidFill>
                          <a:effectLst/>
                          <a:latin typeface="+mn-lt"/>
                          <a:ea typeface="+mn-ea"/>
                          <a:cs typeface="+mn-cs"/>
                        </a:rPr>
                        <a:t>Healthcare provided by VA </a:t>
                      </a:r>
                    </a:p>
                  </a:txBody>
                  <a:tcPr anchor="ctr">
                    <a:solidFill>
                      <a:schemeClr val="bg1">
                        <a:lumMod val="40000"/>
                        <a:lumOff val="60000"/>
                      </a:schemeClr>
                    </a:solidFill>
                  </a:tcPr>
                </a:tc>
                <a:tc gridSpan="2">
                  <a:txBody>
                    <a:bodyPr/>
                    <a:lstStyle/>
                    <a:p>
                      <a:pPr algn="ctr"/>
                      <a:r>
                        <a:rPr lang="en-US" sz="1600" kern="1200">
                          <a:solidFill>
                            <a:schemeClr val="bg1">
                              <a:lumMod val="75000"/>
                            </a:schemeClr>
                          </a:solidFill>
                          <a:effectLst/>
                          <a:latin typeface="+mn-lt"/>
                          <a:ea typeface="+mn-ea"/>
                          <a:cs typeface="+mn-cs"/>
                        </a:rPr>
                        <a:t>Healthcare coverage that works similarly to a Medicare Supplement plan, but with prescription drug benefits</a:t>
                      </a:r>
                    </a:p>
                    <a:p>
                      <a:pPr algn="ctr"/>
                      <a:endParaRPr lang="en-US" sz="1600" kern="1200">
                        <a:solidFill>
                          <a:schemeClr val="bg1">
                            <a:lumMod val="75000"/>
                          </a:schemeClr>
                        </a:solidFill>
                        <a:effectLst/>
                        <a:latin typeface="+mn-lt"/>
                        <a:ea typeface="+mn-ea"/>
                        <a:cs typeface="+mn-cs"/>
                      </a:endParaRPr>
                    </a:p>
                    <a:p>
                      <a:pPr algn="ctr"/>
                      <a:r>
                        <a:rPr lang="en-US" sz="1600" kern="1200">
                          <a:solidFill>
                            <a:schemeClr val="bg1">
                              <a:lumMod val="75000"/>
                            </a:schemeClr>
                          </a:solidFill>
                          <a:effectLst/>
                          <a:latin typeface="+mn-lt"/>
                          <a:ea typeface="+mn-ea"/>
                          <a:cs typeface="+mn-cs"/>
                        </a:rPr>
                        <a:t>Beneficiaries can see any provider who accepts Medicare patients</a:t>
                      </a:r>
                      <a:r>
                        <a:rPr lang="en-US" sz="1600">
                          <a:solidFill>
                            <a:schemeClr val="bg1">
                              <a:lumMod val="75000"/>
                            </a:schemeClr>
                          </a:solidFill>
                          <a:effectLst/>
                        </a:rPr>
                        <a:t> </a:t>
                      </a:r>
                      <a:endParaRPr lang="en-US" sz="1600">
                        <a:solidFill>
                          <a:schemeClr val="bg1">
                            <a:lumMod val="75000"/>
                          </a:schemeClr>
                        </a:solidFill>
                      </a:endParaRPr>
                    </a:p>
                  </a:txBody>
                  <a:tcPr anchor="ctr">
                    <a:solidFill>
                      <a:schemeClr val="bg1">
                        <a:lumMod val="40000"/>
                        <a:lumOff val="60000"/>
                      </a:schemeClr>
                    </a:solidFill>
                  </a:tcPr>
                </a:tc>
                <a:tc hMerge="1">
                  <a:txBody>
                    <a:bodyPr/>
                    <a:lstStyle/>
                    <a:p>
                      <a:endParaRPr lang="en-US"/>
                    </a:p>
                  </a:txBody>
                  <a:tcPr/>
                </a:tc>
                <a:extLst>
                  <a:ext uri="{0D108BD9-81ED-4DB2-BD59-A6C34878D82A}">
                    <a16:rowId xmlns:a16="http://schemas.microsoft.com/office/drawing/2014/main" val="2591928076"/>
                  </a:ext>
                </a:extLst>
              </a:tr>
              <a:tr h="562545">
                <a:tc>
                  <a:txBody>
                    <a:bodyPr/>
                    <a:lstStyle/>
                    <a:p>
                      <a:pPr algn="ctr"/>
                      <a:r>
                        <a:rPr lang="en-US" sz="1600" b="1" spc="300">
                          <a:solidFill>
                            <a:schemeClr val="bg1">
                              <a:lumMod val="50000"/>
                            </a:schemeClr>
                          </a:solidFill>
                        </a:rPr>
                        <a:t>WHEN</a:t>
                      </a: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a:solidFill>
                            <a:schemeClr val="tx1"/>
                          </a:solidFill>
                          <a:effectLst/>
                          <a:latin typeface="+mn-lt"/>
                          <a:ea typeface="+mn-ea"/>
                          <a:cs typeface="+mn-cs"/>
                        </a:rPr>
                        <a:t>After discharge and applying </a:t>
                      </a:r>
                      <a:br>
                        <a:rPr lang="en-US" sz="1600" kern="1200">
                          <a:solidFill>
                            <a:schemeClr val="tx1"/>
                          </a:solidFill>
                          <a:effectLst/>
                          <a:latin typeface="+mn-lt"/>
                          <a:ea typeface="+mn-ea"/>
                          <a:cs typeface="+mn-cs"/>
                        </a:rPr>
                      </a:br>
                      <a:r>
                        <a:rPr lang="en-US" sz="1600" kern="1200">
                          <a:solidFill>
                            <a:schemeClr val="tx1"/>
                          </a:solidFill>
                          <a:effectLst/>
                          <a:latin typeface="+mn-lt"/>
                          <a:ea typeface="+mn-ea"/>
                          <a:cs typeface="+mn-cs"/>
                        </a:rPr>
                        <a:t>for/receiving benefits</a:t>
                      </a:r>
                    </a:p>
                  </a:txBody>
                  <a:tcPr anchor="ctr">
                    <a:solidFill>
                      <a:schemeClr val="bg2"/>
                    </a:solidFill>
                  </a:tcPr>
                </a:tc>
                <a:tc>
                  <a:txBody>
                    <a:bodyPr/>
                    <a:lstStyle/>
                    <a:p>
                      <a:pPr algn="ctr"/>
                      <a:r>
                        <a:rPr lang="en-US" sz="1600" kern="1200">
                          <a:solidFill>
                            <a:schemeClr val="tx1"/>
                          </a:solidFill>
                          <a:effectLst/>
                          <a:latin typeface="+mn-lt"/>
                          <a:ea typeface="+mn-ea"/>
                          <a:cs typeface="+mn-cs"/>
                        </a:rPr>
                        <a:t>Automatic with Medicare Parts A and B enrollment</a:t>
                      </a:r>
                      <a:r>
                        <a:rPr lang="en-US" sz="1600">
                          <a:solidFill>
                            <a:schemeClr val="tx1"/>
                          </a:solidFill>
                          <a:effectLst/>
                        </a:rPr>
                        <a:t> </a:t>
                      </a:r>
                      <a:endParaRPr lang="en-US" sz="1600">
                        <a:solidFill>
                          <a:schemeClr val="tx1"/>
                        </a:solidFill>
                      </a:endParaRPr>
                    </a:p>
                  </a:txBody>
                  <a:tcPr anchor="ctr">
                    <a:solidFill>
                      <a:schemeClr val="bg2"/>
                    </a:solidFill>
                  </a:tcPr>
                </a:tc>
                <a:tc>
                  <a:txBody>
                    <a:bodyPr/>
                    <a:lstStyle/>
                    <a:p>
                      <a:pPr algn="ctr"/>
                      <a:r>
                        <a:rPr lang="en-US" sz="1600" kern="1200">
                          <a:solidFill>
                            <a:schemeClr val="tx1"/>
                          </a:solidFill>
                          <a:effectLst/>
                          <a:latin typeface="+mn-lt"/>
                          <a:ea typeface="+mn-ea"/>
                          <a:cs typeface="+mn-cs"/>
                        </a:rPr>
                        <a:t>Must enroll in Medicare to keep CHAMPVA benefits</a:t>
                      </a:r>
                      <a:endParaRPr lang="en-US" sz="1600">
                        <a:solidFill>
                          <a:schemeClr val="tx1"/>
                        </a:solidFill>
                      </a:endParaRPr>
                    </a:p>
                  </a:txBody>
                  <a:tcPr anchor="ctr">
                    <a:solidFill>
                      <a:schemeClr val="bg2"/>
                    </a:solidFill>
                  </a:tcPr>
                </a:tc>
                <a:extLst>
                  <a:ext uri="{0D108BD9-81ED-4DB2-BD59-A6C34878D82A}">
                    <a16:rowId xmlns:a16="http://schemas.microsoft.com/office/drawing/2014/main" val="1231221073"/>
                  </a:ext>
                </a:extLst>
              </a:tr>
            </a:tbl>
          </a:graphicData>
        </a:graphic>
      </p:graphicFrame>
    </p:spTree>
    <p:extLst>
      <p:ext uri="{BB962C8B-B14F-4D97-AF65-F5344CB8AC3E}">
        <p14:creationId xmlns:p14="http://schemas.microsoft.com/office/powerpoint/2010/main" val="19134432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B4EC57-F3D2-2BF1-5BAA-256D4B99912A}"/>
              </a:ext>
            </a:extLst>
          </p:cNvPr>
          <p:cNvSpPr>
            <a:spLocks noGrp="1"/>
          </p:cNvSpPr>
          <p:nvPr>
            <p:ph type="title"/>
          </p:nvPr>
        </p:nvSpPr>
        <p:spPr>
          <a:xfrm>
            <a:off x="645458" y="338865"/>
            <a:ext cx="11137392" cy="603504"/>
          </a:xfrm>
        </p:spPr>
        <p:txBody>
          <a:bodyPr/>
          <a:lstStyle/>
          <a:p>
            <a:r>
              <a:rPr lang="en-US"/>
              <a:t>A side-by-side comparison</a:t>
            </a:r>
          </a:p>
        </p:txBody>
      </p:sp>
      <p:graphicFrame>
        <p:nvGraphicFramePr>
          <p:cNvPr id="7" name="Table 4">
            <a:extLst>
              <a:ext uri="{FF2B5EF4-FFF2-40B4-BE49-F238E27FC236}">
                <a16:creationId xmlns:a16="http://schemas.microsoft.com/office/drawing/2014/main" id="{59E8BB4F-6AAE-056A-80B3-343E3D2BAC05}"/>
              </a:ext>
            </a:extLst>
          </p:cNvPr>
          <p:cNvGraphicFramePr>
            <a:graphicFrameLocks noGrp="1"/>
          </p:cNvGraphicFramePr>
          <p:nvPr>
            <p:extLst>
              <p:ext uri="{D42A27DB-BD31-4B8C-83A1-F6EECF244321}">
                <p14:modId xmlns:p14="http://schemas.microsoft.com/office/powerpoint/2010/main" val="3126054238"/>
              </p:ext>
            </p:extLst>
          </p:nvPr>
        </p:nvGraphicFramePr>
        <p:xfrm>
          <a:off x="685801" y="1080249"/>
          <a:ext cx="11268635" cy="4210720"/>
        </p:xfrm>
        <a:graphic>
          <a:graphicData uri="http://schemas.openxmlformats.org/drawingml/2006/table">
            <a:tbl>
              <a:tblPr firstRow="1" bandRow="1">
                <a:tableStyleId>{5C22544A-7EE6-4342-B048-85BDC9FD1C3A}</a:tableStyleId>
              </a:tblPr>
              <a:tblGrid>
                <a:gridCol w="1088441">
                  <a:extLst>
                    <a:ext uri="{9D8B030D-6E8A-4147-A177-3AD203B41FA5}">
                      <a16:colId xmlns:a16="http://schemas.microsoft.com/office/drawing/2014/main" val="892532886"/>
                    </a:ext>
                  </a:extLst>
                </a:gridCol>
                <a:gridCol w="3795939">
                  <a:extLst>
                    <a:ext uri="{9D8B030D-6E8A-4147-A177-3AD203B41FA5}">
                      <a16:colId xmlns:a16="http://schemas.microsoft.com/office/drawing/2014/main" val="1271582547"/>
                    </a:ext>
                  </a:extLst>
                </a:gridCol>
                <a:gridCol w="2484607">
                  <a:extLst>
                    <a:ext uri="{9D8B030D-6E8A-4147-A177-3AD203B41FA5}">
                      <a16:colId xmlns:a16="http://schemas.microsoft.com/office/drawing/2014/main" val="1728380049"/>
                    </a:ext>
                  </a:extLst>
                </a:gridCol>
                <a:gridCol w="3899648">
                  <a:extLst>
                    <a:ext uri="{9D8B030D-6E8A-4147-A177-3AD203B41FA5}">
                      <a16:colId xmlns:a16="http://schemas.microsoft.com/office/drawing/2014/main" val="4084453575"/>
                    </a:ext>
                  </a:extLst>
                </a:gridCol>
              </a:tblGrid>
              <a:tr h="799406">
                <a:tc>
                  <a:txBody>
                    <a:bodyPr/>
                    <a:lstStyle/>
                    <a:p>
                      <a:pPr algn="ctr"/>
                      <a:endParaRPr lang="en-US" sz="1600"/>
                    </a:p>
                  </a:txBody>
                  <a:tcPr anchor="ctr">
                    <a:solidFill>
                      <a:schemeClr val="bg1">
                        <a:lumMod val="40000"/>
                        <a:lumOff val="60000"/>
                      </a:schemeClr>
                    </a:solidFill>
                  </a:tcPr>
                </a:tc>
                <a:tc>
                  <a:txBody>
                    <a:bodyPr/>
                    <a:lstStyle/>
                    <a:p>
                      <a:pPr algn="ctr"/>
                      <a:r>
                        <a:rPr lang="en-US" sz="1600">
                          <a:solidFill>
                            <a:schemeClr val="bg2"/>
                          </a:solidFill>
                        </a:rPr>
                        <a:t>Veterans Affairs (VA) healthcare</a:t>
                      </a:r>
                      <a:r>
                        <a:rPr lang="en-US" sz="1600" baseline="30000">
                          <a:solidFill>
                            <a:schemeClr val="bg2"/>
                          </a:solidFill>
                        </a:rPr>
                        <a:t>2</a:t>
                      </a:r>
                    </a:p>
                  </a:txBody>
                  <a:tcPr anchor="ctr">
                    <a:solidFill>
                      <a:schemeClr val="accent3"/>
                    </a:solidFill>
                  </a:tcPr>
                </a:tc>
                <a:tc>
                  <a:txBody>
                    <a:bodyPr/>
                    <a:lstStyle/>
                    <a:p>
                      <a:pPr algn="ctr"/>
                      <a:r>
                        <a:rPr lang="en-US" sz="1600">
                          <a:solidFill>
                            <a:schemeClr val="accent3"/>
                          </a:solidFill>
                        </a:rPr>
                        <a:t>TRICARE for Life (TFL)</a:t>
                      </a:r>
                      <a:r>
                        <a:rPr lang="en-US" sz="1600" baseline="30000">
                          <a:solidFill>
                            <a:schemeClr val="accent3"/>
                          </a:solidFill>
                        </a:rPr>
                        <a:t>3</a:t>
                      </a:r>
                    </a:p>
                  </a:txBody>
                  <a:tcPr anchor="ctr">
                    <a:solidFill>
                      <a:schemeClr val="accent1"/>
                    </a:solidFill>
                  </a:tcPr>
                </a:tc>
                <a:tc>
                  <a:txBody>
                    <a:bodyPr/>
                    <a:lstStyle/>
                    <a:p>
                      <a:pPr algn="ctr"/>
                      <a:r>
                        <a:rPr lang="en-US" sz="1600">
                          <a:solidFill>
                            <a:schemeClr val="bg2"/>
                          </a:solidFill>
                        </a:rPr>
                        <a:t>Civilian Health and Medical Program of the Department of Veterans Affairs (CHAMPVA)</a:t>
                      </a:r>
                      <a:r>
                        <a:rPr lang="en-US" sz="1600" baseline="30000">
                          <a:solidFill>
                            <a:schemeClr val="bg2"/>
                          </a:solidFill>
                        </a:rPr>
                        <a:t>4</a:t>
                      </a:r>
                      <a:endParaRPr lang="en-US" sz="1600" baseline="30000">
                        <a:solidFill>
                          <a:schemeClr val="accent3"/>
                        </a:solidFill>
                      </a:endParaRPr>
                    </a:p>
                  </a:txBody>
                  <a:tcPr anchor="ctr">
                    <a:solidFill>
                      <a:schemeClr val="accent4"/>
                    </a:solidFill>
                  </a:tcPr>
                </a:tc>
                <a:extLst>
                  <a:ext uri="{0D108BD9-81ED-4DB2-BD59-A6C34878D82A}">
                    <a16:rowId xmlns:a16="http://schemas.microsoft.com/office/drawing/2014/main" val="3565063834"/>
                  </a:ext>
                </a:extLst>
              </a:tr>
              <a:tr h="1162720">
                <a:tc>
                  <a:txBody>
                    <a:bodyPr/>
                    <a:lstStyle/>
                    <a:p>
                      <a:pPr algn="ctr"/>
                      <a:r>
                        <a:rPr lang="en-US" sz="1600" b="1" spc="300">
                          <a:solidFill>
                            <a:schemeClr val="bg1">
                              <a:lumMod val="75000"/>
                            </a:schemeClr>
                          </a:solidFill>
                        </a:rPr>
                        <a:t>WHO</a:t>
                      </a:r>
                    </a:p>
                  </a:txBody>
                  <a:tcPr anchor="ctr">
                    <a:solidFill>
                      <a:schemeClr val="bg1">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a:solidFill>
                            <a:schemeClr val="bg1">
                              <a:lumMod val="75000"/>
                            </a:schemeClr>
                          </a:solidFill>
                          <a:effectLst/>
                          <a:latin typeface="+mn-lt"/>
                          <a:ea typeface="+mn-ea"/>
                          <a:cs typeface="+mn-cs"/>
                        </a:rPr>
                        <a:t>Veterans, based on their service </a:t>
                      </a:r>
                      <a:br>
                        <a:rPr lang="en-US" sz="1600" kern="1200">
                          <a:solidFill>
                            <a:schemeClr val="bg1">
                              <a:lumMod val="75000"/>
                            </a:schemeClr>
                          </a:solidFill>
                          <a:effectLst/>
                          <a:latin typeface="+mn-lt"/>
                          <a:ea typeface="+mn-ea"/>
                          <a:cs typeface="+mn-cs"/>
                        </a:rPr>
                      </a:br>
                      <a:r>
                        <a:rPr lang="en-US" sz="1600" kern="1200">
                          <a:solidFill>
                            <a:schemeClr val="bg1">
                              <a:lumMod val="75000"/>
                            </a:schemeClr>
                          </a:solidFill>
                          <a:effectLst/>
                          <a:latin typeface="+mn-lt"/>
                          <a:ea typeface="+mn-ea"/>
                          <a:cs typeface="+mn-cs"/>
                        </a:rPr>
                        <a:t>and qualification of financial status </a:t>
                      </a:r>
                      <a:br>
                        <a:rPr lang="en-US" sz="1600" kern="1200">
                          <a:solidFill>
                            <a:schemeClr val="bg1">
                              <a:lumMod val="75000"/>
                            </a:schemeClr>
                          </a:solidFill>
                          <a:effectLst/>
                          <a:latin typeface="+mn-lt"/>
                          <a:ea typeface="+mn-ea"/>
                          <a:cs typeface="+mn-cs"/>
                        </a:rPr>
                      </a:br>
                      <a:r>
                        <a:rPr lang="en-US" sz="1600" kern="1200">
                          <a:solidFill>
                            <a:schemeClr val="bg1">
                              <a:lumMod val="75000"/>
                            </a:schemeClr>
                          </a:solidFill>
                          <a:effectLst/>
                          <a:latin typeface="+mn-lt"/>
                          <a:ea typeface="+mn-ea"/>
                          <a:cs typeface="+mn-cs"/>
                        </a:rPr>
                        <a:t>and service-related injury</a:t>
                      </a:r>
                    </a:p>
                  </a:txBody>
                  <a:tcPr anchor="ctr">
                    <a:solidFill>
                      <a:schemeClr val="bg1">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a:solidFill>
                            <a:schemeClr val="bg1">
                              <a:lumMod val="75000"/>
                            </a:schemeClr>
                          </a:solidFill>
                          <a:effectLst/>
                          <a:latin typeface="+mn-lt"/>
                          <a:ea typeface="+mn-ea"/>
                          <a:cs typeface="+mn-cs"/>
                        </a:rPr>
                        <a:t>Retired military members </a:t>
                      </a:r>
                      <a:br>
                        <a:rPr lang="en-US" sz="1600" kern="1200">
                          <a:solidFill>
                            <a:schemeClr val="bg1">
                              <a:lumMod val="75000"/>
                            </a:schemeClr>
                          </a:solidFill>
                          <a:effectLst/>
                          <a:latin typeface="+mn-lt"/>
                          <a:ea typeface="+mn-ea"/>
                          <a:cs typeface="+mn-cs"/>
                        </a:rPr>
                      </a:br>
                      <a:r>
                        <a:rPr lang="en-US" sz="1600" kern="1200">
                          <a:solidFill>
                            <a:schemeClr val="bg1">
                              <a:lumMod val="75000"/>
                            </a:schemeClr>
                          </a:solidFill>
                          <a:effectLst/>
                          <a:latin typeface="+mn-lt"/>
                          <a:ea typeface="+mn-ea"/>
                          <a:cs typeface="+mn-cs"/>
                        </a:rPr>
                        <a:t>and their families</a:t>
                      </a:r>
                    </a:p>
                  </a:txBody>
                  <a:tcPr anchor="ctr">
                    <a:solidFill>
                      <a:schemeClr val="bg1">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a:solidFill>
                            <a:schemeClr val="bg1">
                              <a:lumMod val="75000"/>
                            </a:schemeClr>
                          </a:solidFill>
                          <a:effectLst/>
                          <a:latin typeface="+mn-lt"/>
                          <a:ea typeface="+mn-ea"/>
                          <a:cs typeface="+mn-cs"/>
                        </a:rPr>
                        <a:t>Spouses and dependents of a veteran who has been rated permanently and totally disabled for a service-connected disability or who falls into one of the other categories </a:t>
                      </a:r>
                    </a:p>
                  </a:txBody>
                  <a:tcPr anchor="ctr">
                    <a:solidFill>
                      <a:schemeClr val="bg1">
                        <a:lumMod val="40000"/>
                        <a:lumOff val="60000"/>
                      </a:schemeClr>
                    </a:solidFill>
                  </a:tcPr>
                </a:tc>
                <a:extLst>
                  <a:ext uri="{0D108BD9-81ED-4DB2-BD59-A6C34878D82A}">
                    <a16:rowId xmlns:a16="http://schemas.microsoft.com/office/drawing/2014/main" val="2012196893"/>
                  </a:ext>
                </a:extLst>
              </a:tr>
              <a:tr h="1036267">
                <a:tc>
                  <a:txBody>
                    <a:bodyPr/>
                    <a:lstStyle/>
                    <a:p>
                      <a:pPr algn="ctr"/>
                      <a:r>
                        <a:rPr lang="en-US" sz="1600" b="1" spc="300">
                          <a:solidFill>
                            <a:schemeClr val="bg1">
                              <a:lumMod val="75000"/>
                            </a:schemeClr>
                          </a:solidFill>
                        </a:rPr>
                        <a:t>WHAT</a:t>
                      </a:r>
                    </a:p>
                  </a:txBody>
                  <a:tcPr anchor="ctr">
                    <a:solidFill>
                      <a:schemeClr val="bg1">
                        <a:lumMod val="40000"/>
                        <a:lumOff val="60000"/>
                      </a:schemeClr>
                    </a:solidFill>
                  </a:tcPr>
                </a:tc>
                <a:tc>
                  <a:txBody>
                    <a:bodyPr/>
                    <a:lstStyle/>
                    <a:p>
                      <a:pPr marL="0" marR="0" lvl="0" indent="0" algn="ctr" rtl="0" eaLnBrk="1" fontAlgn="auto" latinLnBrk="0" hangingPunct="1">
                        <a:lnSpc>
                          <a:spcPct val="100000"/>
                        </a:lnSpc>
                        <a:spcBef>
                          <a:spcPts val="0"/>
                        </a:spcBef>
                        <a:spcAft>
                          <a:spcPts val="0"/>
                        </a:spcAft>
                        <a:buClrTx/>
                        <a:buSzTx/>
                        <a:buFontTx/>
                        <a:buNone/>
                      </a:pPr>
                      <a:r>
                        <a:rPr lang="en-US" sz="1600" kern="1200">
                          <a:solidFill>
                            <a:schemeClr val="bg1">
                              <a:lumMod val="75000"/>
                            </a:schemeClr>
                          </a:solidFill>
                          <a:effectLst/>
                          <a:latin typeface="+mn-lt"/>
                          <a:ea typeface="+mn-ea"/>
                          <a:cs typeface="+mn-cs"/>
                        </a:rPr>
                        <a:t>Healthcare provided by VA </a:t>
                      </a:r>
                    </a:p>
                  </a:txBody>
                  <a:tcPr anchor="ctr">
                    <a:solidFill>
                      <a:schemeClr val="bg1">
                        <a:lumMod val="40000"/>
                        <a:lumOff val="60000"/>
                      </a:schemeClr>
                    </a:solidFill>
                  </a:tcPr>
                </a:tc>
                <a:tc gridSpan="2">
                  <a:txBody>
                    <a:bodyPr/>
                    <a:lstStyle/>
                    <a:p>
                      <a:pPr algn="ctr"/>
                      <a:r>
                        <a:rPr lang="en-US" sz="1600" kern="1200">
                          <a:solidFill>
                            <a:schemeClr val="bg1">
                              <a:lumMod val="75000"/>
                            </a:schemeClr>
                          </a:solidFill>
                          <a:effectLst/>
                          <a:latin typeface="+mn-lt"/>
                          <a:ea typeface="+mn-ea"/>
                          <a:cs typeface="+mn-cs"/>
                        </a:rPr>
                        <a:t>Healthcare coverage that works similarly to a Medicare Supplement plan, but with prescription drug benefits</a:t>
                      </a:r>
                    </a:p>
                    <a:p>
                      <a:pPr algn="ctr"/>
                      <a:endParaRPr lang="en-US" sz="1600" kern="1200">
                        <a:solidFill>
                          <a:schemeClr val="bg1">
                            <a:lumMod val="75000"/>
                          </a:schemeClr>
                        </a:solidFill>
                        <a:effectLst/>
                        <a:latin typeface="+mn-lt"/>
                        <a:ea typeface="+mn-ea"/>
                        <a:cs typeface="+mn-cs"/>
                      </a:endParaRPr>
                    </a:p>
                    <a:p>
                      <a:pPr algn="ctr"/>
                      <a:r>
                        <a:rPr lang="en-US" sz="1600" kern="1200">
                          <a:solidFill>
                            <a:schemeClr val="bg1">
                              <a:lumMod val="75000"/>
                            </a:schemeClr>
                          </a:solidFill>
                          <a:effectLst/>
                          <a:latin typeface="+mn-lt"/>
                          <a:ea typeface="+mn-ea"/>
                          <a:cs typeface="+mn-cs"/>
                        </a:rPr>
                        <a:t>Beneficiaries can see any provider who accepts Medicare patients</a:t>
                      </a:r>
                      <a:r>
                        <a:rPr lang="en-US" sz="1600">
                          <a:solidFill>
                            <a:schemeClr val="bg1">
                              <a:lumMod val="75000"/>
                            </a:schemeClr>
                          </a:solidFill>
                          <a:effectLst/>
                        </a:rPr>
                        <a:t> </a:t>
                      </a:r>
                      <a:endParaRPr lang="en-US" sz="1600">
                        <a:solidFill>
                          <a:schemeClr val="bg1">
                            <a:lumMod val="75000"/>
                          </a:schemeClr>
                        </a:solidFill>
                      </a:endParaRPr>
                    </a:p>
                  </a:txBody>
                  <a:tcPr anchor="ctr">
                    <a:solidFill>
                      <a:schemeClr val="bg1">
                        <a:lumMod val="40000"/>
                        <a:lumOff val="60000"/>
                      </a:schemeClr>
                    </a:solidFill>
                  </a:tcPr>
                </a:tc>
                <a:tc hMerge="1">
                  <a:txBody>
                    <a:bodyPr/>
                    <a:lstStyle/>
                    <a:p>
                      <a:endParaRPr lang="en-US"/>
                    </a:p>
                  </a:txBody>
                  <a:tcPr/>
                </a:tc>
                <a:extLst>
                  <a:ext uri="{0D108BD9-81ED-4DB2-BD59-A6C34878D82A}">
                    <a16:rowId xmlns:a16="http://schemas.microsoft.com/office/drawing/2014/main" val="2591928076"/>
                  </a:ext>
                </a:extLst>
              </a:tr>
              <a:tr h="562545">
                <a:tc>
                  <a:txBody>
                    <a:bodyPr/>
                    <a:lstStyle/>
                    <a:p>
                      <a:pPr algn="ctr"/>
                      <a:r>
                        <a:rPr lang="en-US" sz="1600" b="1" spc="300">
                          <a:solidFill>
                            <a:schemeClr val="bg1">
                              <a:lumMod val="75000"/>
                            </a:schemeClr>
                          </a:solidFill>
                        </a:rPr>
                        <a:t>WHEN</a:t>
                      </a:r>
                    </a:p>
                  </a:txBody>
                  <a:tcPr anchor="ctr">
                    <a:solidFill>
                      <a:schemeClr val="bg1">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a:solidFill>
                            <a:schemeClr val="bg1">
                              <a:lumMod val="75000"/>
                            </a:schemeClr>
                          </a:solidFill>
                          <a:effectLst/>
                          <a:latin typeface="+mn-lt"/>
                          <a:ea typeface="+mn-ea"/>
                          <a:cs typeface="+mn-cs"/>
                        </a:rPr>
                        <a:t>After discharge and applying </a:t>
                      </a:r>
                      <a:br>
                        <a:rPr lang="en-US" sz="1600" kern="1200">
                          <a:solidFill>
                            <a:schemeClr val="bg1">
                              <a:lumMod val="75000"/>
                            </a:schemeClr>
                          </a:solidFill>
                          <a:effectLst/>
                          <a:latin typeface="+mn-lt"/>
                          <a:ea typeface="+mn-ea"/>
                          <a:cs typeface="+mn-cs"/>
                        </a:rPr>
                      </a:br>
                      <a:r>
                        <a:rPr lang="en-US" sz="1600" kern="1200">
                          <a:solidFill>
                            <a:schemeClr val="bg1">
                              <a:lumMod val="75000"/>
                            </a:schemeClr>
                          </a:solidFill>
                          <a:effectLst/>
                          <a:latin typeface="+mn-lt"/>
                          <a:ea typeface="+mn-ea"/>
                          <a:cs typeface="+mn-cs"/>
                        </a:rPr>
                        <a:t>for/receiving benefits</a:t>
                      </a:r>
                    </a:p>
                  </a:txBody>
                  <a:tcPr anchor="ctr">
                    <a:solidFill>
                      <a:schemeClr val="bg1">
                        <a:lumMod val="40000"/>
                        <a:lumOff val="60000"/>
                      </a:schemeClr>
                    </a:solidFill>
                  </a:tcPr>
                </a:tc>
                <a:tc>
                  <a:txBody>
                    <a:bodyPr/>
                    <a:lstStyle/>
                    <a:p>
                      <a:pPr algn="ctr"/>
                      <a:r>
                        <a:rPr lang="en-US" sz="1600" kern="1200">
                          <a:solidFill>
                            <a:schemeClr val="bg1">
                              <a:lumMod val="75000"/>
                            </a:schemeClr>
                          </a:solidFill>
                          <a:effectLst/>
                          <a:latin typeface="+mn-lt"/>
                          <a:ea typeface="+mn-ea"/>
                          <a:cs typeface="+mn-cs"/>
                        </a:rPr>
                        <a:t>Automatic with Medicare Parts A and B enrollment</a:t>
                      </a:r>
                      <a:r>
                        <a:rPr lang="en-US" sz="1600">
                          <a:solidFill>
                            <a:schemeClr val="bg1">
                              <a:lumMod val="75000"/>
                            </a:schemeClr>
                          </a:solidFill>
                          <a:effectLst/>
                        </a:rPr>
                        <a:t> </a:t>
                      </a:r>
                      <a:endParaRPr lang="en-US" sz="1600">
                        <a:solidFill>
                          <a:schemeClr val="bg1">
                            <a:lumMod val="75000"/>
                          </a:schemeClr>
                        </a:solidFill>
                      </a:endParaRPr>
                    </a:p>
                  </a:txBody>
                  <a:tcPr anchor="ctr">
                    <a:solidFill>
                      <a:schemeClr val="bg1">
                        <a:lumMod val="40000"/>
                        <a:lumOff val="60000"/>
                      </a:schemeClr>
                    </a:solidFill>
                  </a:tcPr>
                </a:tc>
                <a:tc>
                  <a:txBody>
                    <a:bodyPr/>
                    <a:lstStyle/>
                    <a:p>
                      <a:pPr algn="ctr"/>
                      <a:r>
                        <a:rPr lang="en-US" sz="1600" kern="1200">
                          <a:solidFill>
                            <a:schemeClr val="bg1">
                              <a:lumMod val="75000"/>
                            </a:schemeClr>
                          </a:solidFill>
                          <a:effectLst/>
                          <a:latin typeface="+mn-lt"/>
                          <a:ea typeface="+mn-ea"/>
                          <a:cs typeface="+mn-cs"/>
                        </a:rPr>
                        <a:t>Must enroll in Medicare to keep CHAMPVA benefits</a:t>
                      </a:r>
                      <a:endParaRPr lang="en-US" sz="1600">
                        <a:solidFill>
                          <a:schemeClr val="bg1">
                            <a:lumMod val="75000"/>
                          </a:schemeClr>
                        </a:solidFill>
                      </a:endParaRPr>
                    </a:p>
                  </a:txBody>
                  <a:tcPr anchor="ctr">
                    <a:solidFill>
                      <a:schemeClr val="bg1">
                        <a:lumMod val="40000"/>
                        <a:lumOff val="60000"/>
                      </a:schemeClr>
                    </a:solidFill>
                  </a:tcPr>
                </a:tc>
                <a:extLst>
                  <a:ext uri="{0D108BD9-81ED-4DB2-BD59-A6C34878D82A}">
                    <a16:rowId xmlns:a16="http://schemas.microsoft.com/office/drawing/2014/main" val="1231221073"/>
                  </a:ext>
                </a:extLst>
              </a:tr>
              <a:tr h="562545">
                <a:tc>
                  <a:txBody>
                    <a:bodyPr/>
                    <a:lstStyle/>
                    <a:p>
                      <a:pPr algn="ctr"/>
                      <a:r>
                        <a:rPr lang="en-US" sz="1600" b="1" spc="300">
                          <a:solidFill>
                            <a:schemeClr val="bg1">
                              <a:lumMod val="50000"/>
                            </a:schemeClr>
                          </a:solidFill>
                        </a:rPr>
                        <a:t>WHERE</a:t>
                      </a: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a:solidFill>
                            <a:schemeClr val="tx1"/>
                          </a:solidFill>
                          <a:effectLst/>
                          <a:latin typeface="+mn-lt"/>
                          <a:ea typeface="+mn-ea"/>
                          <a:cs typeface="+mn-cs"/>
                        </a:rPr>
                        <a:t>VA hospitals and clinics and certain community care in specific situations</a:t>
                      </a:r>
                    </a:p>
                  </a:txBody>
                  <a:tcPr anchor="ctr">
                    <a:solidFill>
                      <a:schemeClr val="bg2"/>
                    </a:solidFill>
                  </a:tcPr>
                </a:tc>
                <a:tc>
                  <a:txBody>
                    <a:bodyPr/>
                    <a:lstStyle/>
                    <a:p>
                      <a:pPr algn="ctr"/>
                      <a:r>
                        <a:rPr lang="en-US" sz="1600" kern="1200">
                          <a:solidFill>
                            <a:schemeClr val="tx1"/>
                          </a:solidFill>
                          <a:effectLst/>
                          <a:latin typeface="+mn-lt"/>
                          <a:ea typeface="+mn-ea"/>
                          <a:cs typeface="+mn-cs"/>
                        </a:rPr>
                        <a:t>U.S. and U.S. territories as well as overseas</a:t>
                      </a:r>
                      <a:r>
                        <a:rPr lang="en-US" sz="1600">
                          <a:solidFill>
                            <a:schemeClr val="tx1"/>
                          </a:solidFill>
                          <a:effectLst/>
                        </a:rPr>
                        <a:t> </a:t>
                      </a:r>
                      <a:endParaRPr lang="en-US" sz="1600">
                        <a:solidFill>
                          <a:schemeClr val="tx1"/>
                        </a:solidFill>
                      </a:endParaRPr>
                    </a:p>
                  </a:txBody>
                  <a:tcPr anchor="ctr">
                    <a:solidFill>
                      <a:schemeClr val="bg2"/>
                    </a:solidFill>
                  </a:tcPr>
                </a:tc>
                <a:tc>
                  <a:txBody>
                    <a:bodyPr/>
                    <a:lstStyle/>
                    <a:p>
                      <a:pPr algn="ctr"/>
                      <a:r>
                        <a:rPr lang="en-US" sz="1600" kern="1200">
                          <a:solidFill>
                            <a:schemeClr val="tx1"/>
                          </a:solidFill>
                          <a:effectLst/>
                          <a:latin typeface="+mn-lt"/>
                          <a:ea typeface="+mn-ea"/>
                          <a:cs typeface="+mn-cs"/>
                        </a:rPr>
                        <a:t>Any provider who accepts Medicare patients in U.S.</a:t>
                      </a:r>
                      <a:endParaRPr lang="en-US" sz="1600">
                        <a:solidFill>
                          <a:schemeClr val="tx1"/>
                        </a:solidFill>
                      </a:endParaRPr>
                    </a:p>
                  </a:txBody>
                  <a:tcPr anchor="ctr">
                    <a:solidFill>
                      <a:schemeClr val="bg2"/>
                    </a:solidFill>
                  </a:tcPr>
                </a:tc>
                <a:extLst>
                  <a:ext uri="{0D108BD9-81ED-4DB2-BD59-A6C34878D82A}">
                    <a16:rowId xmlns:a16="http://schemas.microsoft.com/office/drawing/2014/main" val="2102445341"/>
                  </a:ext>
                </a:extLst>
              </a:tr>
            </a:tbl>
          </a:graphicData>
        </a:graphic>
      </p:graphicFrame>
    </p:spTree>
    <p:extLst>
      <p:ext uri="{BB962C8B-B14F-4D97-AF65-F5344CB8AC3E}">
        <p14:creationId xmlns:p14="http://schemas.microsoft.com/office/powerpoint/2010/main" val="42536048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B4EC57-F3D2-2BF1-5BAA-256D4B99912A}"/>
              </a:ext>
            </a:extLst>
          </p:cNvPr>
          <p:cNvSpPr>
            <a:spLocks noGrp="1"/>
          </p:cNvSpPr>
          <p:nvPr>
            <p:ph type="title"/>
          </p:nvPr>
        </p:nvSpPr>
        <p:spPr/>
        <p:txBody>
          <a:bodyPr/>
          <a:lstStyle/>
          <a:p>
            <a:r>
              <a:rPr lang="en-US"/>
              <a:t>A side-by-side comparison</a:t>
            </a:r>
          </a:p>
        </p:txBody>
      </p:sp>
      <p:graphicFrame>
        <p:nvGraphicFramePr>
          <p:cNvPr id="4" name="Table 4">
            <a:extLst>
              <a:ext uri="{FF2B5EF4-FFF2-40B4-BE49-F238E27FC236}">
                <a16:creationId xmlns:a16="http://schemas.microsoft.com/office/drawing/2014/main" id="{E0A25D71-2E6C-16EF-C84B-96A1440FC813}"/>
              </a:ext>
            </a:extLst>
          </p:cNvPr>
          <p:cNvGraphicFramePr>
            <a:graphicFrameLocks noGrp="1"/>
          </p:cNvGraphicFramePr>
          <p:nvPr>
            <p:extLst>
              <p:ext uri="{D42A27DB-BD31-4B8C-83A1-F6EECF244321}">
                <p14:modId xmlns:p14="http://schemas.microsoft.com/office/powerpoint/2010/main" val="3535924700"/>
              </p:ext>
            </p:extLst>
          </p:nvPr>
        </p:nvGraphicFramePr>
        <p:xfrm>
          <a:off x="685801" y="1080249"/>
          <a:ext cx="11268635" cy="5033680"/>
        </p:xfrm>
        <a:graphic>
          <a:graphicData uri="http://schemas.openxmlformats.org/drawingml/2006/table">
            <a:tbl>
              <a:tblPr firstRow="1" bandRow="1">
                <a:tableStyleId>{5C22544A-7EE6-4342-B048-85BDC9FD1C3A}</a:tableStyleId>
              </a:tblPr>
              <a:tblGrid>
                <a:gridCol w="1088441">
                  <a:extLst>
                    <a:ext uri="{9D8B030D-6E8A-4147-A177-3AD203B41FA5}">
                      <a16:colId xmlns:a16="http://schemas.microsoft.com/office/drawing/2014/main" val="892532886"/>
                    </a:ext>
                  </a:extLst>
                </a:gridCol>
                <a:gridCol w="3795939">
                  <a:extLst>
                    <a:ext uri="{9D8B030D-6E8A-4147-A177-3AD203B41FA5}">
                      <a16:colId xmlns:a16="http://schemas.microsoft.com/office/drawing/2014/main" val="1271582547"/>
                    </a:ext>
                  </a:extLst>
                </a:gridCol>
                <a:gridCol w="2484607">
                  <a:extLst>
                    <a:ext uri="{9D8B030D-6E8A-4147-A177-3AD203B41FA5}">
                      <a16:colId xmlns:a16="http://schemas.microsoft.com/office/drawing/2014/main" val="1728380049"/>
                    </a:ext>
                  </a:extLst>
                </a:gridCol>
                <a:gridCol w="3899648">
                  <a:extLst>
                    <a:ext uri="{9D8B030D-6E8A-4147-A177-3AD203B41FA5}">
                      <a16:colId xmlns:a16="http://schemas.microsoft.com/office/drawing/2014/main" val="4084453575"/>
                    </a:ext>
                  </a:extLst>
                </a:gridCol>
              </a:tblGrid>
              <a:tr h="799406">
                <a:tc>
                  <a:txBody>
                    <a:bodyPr/>
                    <a:lstStyle/>
                    <a:p>
                      <a:pPr algn="ctr"/>
                      <a:endParaRPr lang="en-US" sz="1600"/>
                    </a:p>
                  </a:txBody>
                  <a:tcPr anchor="ctr">
                    <a:solidFill>
                      <a:schemeClr val="bg1">
                        <a:lumMod val="40000"/>
                        <a:lumOff val="60000"/>
                      </a:schemeClr>
                    </a:solidFill>
                  </a:tcPr>
                </a:tc>
                <a:tc>
                  <a:txBody>
                    <a:bodyPr/>
                    <a:lstStyle/>
                    <a:p>
                      <a:pPr algn="ctr"/>
                      <a:r>
                        <a:rPr lang="en-US" sz="1600">
                          <a:solidFill>
                            <a:schemeClr val="bg2"/>
                          </a:solidFill>
                        </a:rPr>
                        <a:t>Veterans Affairs (VA) healthcare</a:t>
                      </a:r>
                      <a:r>
                        <a:rPr lang="en-US" sz="1600" baseline="30000">
                          <a:solidFill>
                            <a:schemeClr val="bg2"/>
                          </a:solidFill>
                        </a:rPr>
                        <a:t>2</a:t>
                      </a:r>
                    </a:p>
                  </a:txBody>
                  <a:tcPr anchor="ctr">
                    <a:solidFill>
                      <a:schemeClr val="accent3"/>
                    </a:solidFill>
                  </a:tcPr>
                </a:tc>
                <a:tc>
                  <a:txBody>
                    <a:bodyPr/>
                    <a:lstStyle/>
                    <a:p>
                      <a:pPr algn="ctr"/>
                      <a:r>
                        <a:rPr lang="en-US" sz="1600">
                          <a:solidFill>
                            <a:schemeClr val="accent3"/>
                          </a:solidFill>
                        </a:rPr>
                        <a:t>TRICARE for Life (TFL)</a:t>
                      </a:r>
                      <a:r>
                        <a:rPr lang="en-US" sz="1600" baseline="30000">
                          <a:solidFill>
                            <a:schemeClr val="accent3"/>
                          </a:solidFill>
                        </a:rPr>
                        <a:t>3</a:t>
                      </a:r>
                    </a:p>
                  </a:txBody>
                  <a:tcPr anchor="ctr">
                    <a:solidFill>
                      <a:schemeClr val="accent1"/>
                    </a:solidFill>
                  </a:tcPr>
                </a:tc>
                <a:tc>
                  <a:txBody>
                    <a:bodyPr/>
                    <a:lstStyle/>
                    <a:p>
                      <a:pPr algn="ctr"/>
                      <a:r>
                        <a:rPr lang="en-US" sz="1600">
                          <a:solidFill>
                            <a:schemeClr val="bg2"/>
                          </a:solidFill>
                        </a:rPr>
                        <a:t>Civilian Health and Medical Program of the Department of Veterans Affairs (CHAMPVA)</a:t>
                      </a:r>
                      <a:r>
                        <a:rPr lang="en-US" sz="1600" baseline="30000">
                          <a:solidFill>
                            <a:schemeClr val="bg2"/>
                          </a:solidFill>
                        </a:rPr>
                        <a:t>4</a:t>
                      </a:r>
                      <a:endParaRPr lang="en-US" sz="1600" baseline="30000">
                        <a:solidFill>
                          <a:schemeClr val="accent3"/>
                        </a:solidFill>
                      </a:endParaRPr>
                    </a:p>
                  </a:txBody>
                  <a:tcPr anchor="ctr">
                    <a:solidFill>
                      <a:schemeClr val="accent4"/>
                    </a:solidFill>
                  </a:tcPr>
                </a:tc>
                <a:extLst>
                  <a:ext uri="{0D108BD9-81ED-4DB2-BD59-A6C34878D82A}">
                    <a16:rowId xmlns:a16="http://schemas.microsoft.com/office/drawing/2014/main" val="3565063834"/>
                  </a:ext>
                </a:extLst>
              </a:tr>
              <a:tr h="1162720">
                <a:tc>
                  <a:txBody>
                    <a:bodyPr/>
                    <a:lstStyle/>
                    <a:p>
                      <a:pPr algn="ctr"/>
                      <a:r>
                        <a:rPr lang="en-US" sz="1600" b="1" spc="300">
                          <a:solidFill>
                            <a:schemeClr val="bg1">
                              <a:lumMod val="75000"/>
                            </a:schemeClr>
                          </a:solidFill>
                        </a:rPr>
                        <a:t>WHO</a:t>
                      </a:r>
                    </a:p>
                  </a:txBody>
                  <a:tcPr anchor="ctr">
                    <a:solidFill>
                      <a:schemeClr val="bg1">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a:solidFill>
                            <a:schemeClr val="bg1">
                              <a:lumMod val="75000"/>
                            </a:schemeClr>
                          </a:solidFill>
                          <a:effectLst/>
                          <a:latin typeface="+mn-lt"/>
                          <a:ea typeface="+mn-ea"/>
                          <a:cs typeface="+mn-cs"/>
                        </a:rPr>
                        <a:t>Veterans, based on their service </a:t>
                      </a:r>
                      <a:br>
                        <a:rPr lang="en-US" sz="1600" kern="1200">
                          <a:solidFill>
                            <a:schemeClr val="bg1">
                              <a:lumMod val="75000"/>
                            </a:schemeClr>
                          </a:solidFill>
                          <a:effectLst/>
                          <a:latin typeface="+mn-lt"/>
                          <a:ea typeface="+mn-ea"/>
                          <a:cs typeface="+mn-cs"/>
                        </a:rPr>
                      </a:br>
                      <a:r>
                        <a:rPr lang="en-US" sz="1600" kern="1200">
                          <a:solidFill>
                            <a:schemeClr val="bg1">
                              <a:lumMod val="75000"/>
                            </a:schemeClr>
                          </a:solidFill>
                          <a:effectLst/>
                          <a:latin typeface="+mn-lt"/>
                          <a:ea typeface="+mn-ea"/>
                          <a:cs typeface="+mn-cs"/>
                        </a:rPr>
                        <a:t>and qualification of financial status </a:t>
                      </a:r>
                      <a:br>
                        <a:rPr lang="en-US" sz="1600" kern="1200">
                          <a:solidFill>
                            <a:schemeClr val="bg1">
                              <a:lumMod val="75000"/>
                            </a:schemeClr>
                          </a:solidFill>
                          <a:effectLst/>
                          <a:latin typeface="+mn-lt"/>
                          <a:ea typeface="+mn-ea"/>
                          <a:cs typeface="+mn-cs"/>
                        </a:rPr>
                      </a:br>
                      <a:r>
                        <a:rPr lang="en-US" sz="1600" kern="1200">
                          <a:solidFill>
                            <a:schemeClr val="bg1">
                              <a:lumMod val="75000"/>
                            </a:schemeClr>
                          </a:solidFill>
                          <a:effectLst/>
                          <a:latin typeface="+mn-lt"/>
                          <a:ea typeface="+mn-ea"/>
                          <a:cs typeface="+mn-cs"/>
                        </a:rPr>
                        <a:t>and service-related injury</a:t>
                      </a:r>
                    </a:p>
                  </a:txBody>
                  <a:tcPr anchor="ctr">
                    <a:solidFill>
                      <a:schemeClr val="bg1">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a:solidFill>
                            <a:schemeClr val="bg1">
                              <a:lumMod val="75000"/>
                            </a:schemeClr>
                          </a:solidFill>
                          <a:effectLst/>
                          <a:latin typeface="+mn-lt"/>
                          <a:ea typeface="+mn-ea"/>
                          <a:cs typeface="+mn-cs"/>
                        </a:rPr>
                        <a:t>Retired military members </a:t>
                      </a:r>
                      <a:br>
                        <a:rPr lang="en-US" sz="1600" kern="1200">
                          <a:solidFill>
                            <a:schemeClr val="bg1">
                              <a:lumMod val="75000"/>
                            </a:schemeClr>
                          </a:solidFill>
                          <a:effectLst/>
                          <a:latin typeface="+mn-lt"/>
                          <a:ea typeface="+mn-ea"/>
                          <a:cs typeface="+mn-cs"/>
                        </a:rPr>
                      </a:br>
                      <a:r>
                        <a:rPr lang="en-US" sz="1600" kern="1200">
                          <a:solidFill>
                            <a:schemeClr val="bg1">
                              <a:lumMod val="75000"/>
                            </a:schemeClr>
                          </a:solidFill>
                          <a:effectLst/>
                          <a:latin typeface="+mn-lt"/>
                          <a:ea typeface="+mn-ea"/>
                          <a:cs typeface="+mn-cs"/>
                        </a:rPr>
                        <a:t>and their families</a:t>
                      </a:r>
                    </a:p>
                  </a:txBody>
                  <a:tcPr anchor="ctr">
                    <a:solidFill>
                      <a:schemeClr val="bg1">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a:solidFill>
                            <a:schemeClr val="bg1">
                              <a:lumMod val="75000"/>
                            </a:schemeClr>
                          </a:solidFill>
                          <a:effectLst/>
                          <a:latin typeface="+mn-lt"/>
                          <a:ea typeface="+mn-ea"/>
                          <a:cs typeface="+mn-cs"/>
                        </a:rPr>
                        <a:t>Spouses and dependents of a veteran who has been rated permanently and totally disabled for a service-connected disability or who falls into one of the other categories </a:t>
                      </a:r>
                    </a:p>
                  </a:txBody>
                  <a:tcPr anchor="ctr">
                    <a:solidFill>
                      <a:schemeClr val="bg1">
                        <a:lumMod val="40000"/>
                        <a:lumOff val="60000"/>
                      </a:schemeClr>
                    </a:solidFill>
                  </a:tcPr>
                </a:tc>
                <a:extLst>
                  <a:ext uri="{0D108BD9-81ED-4DB2-BD59-A6C34878D82A}">
                    <a16:rowId xmlns:a16="http://schemas.microsoft.com/office/drawing/2014/main" val="2012196893"/>
                  </a:ext>
                </a:extLst>
              </a:tr>
              <a:tr h="1036267">
                <a:tc>
                  <a:txBody>
                    <a:bodyPr/>
                    <a:lstStyle/>
                    <a:p>
                      <a:pPr algn="ctr"/>
                      <a:r>
                        <a:rPr lang="en-US" sz="1600" b="1" spc="300">
                          <a:solidFill>
                            <a:schemeClr val="bg1">
                              <a:lumMod val="75000"/>
                            </a:schemeClr>
                          </a:solidFill>
                        </a:rPr>
                        <a:t>WHAT</a:t>
                      </a:r>
                    </a:p>
                  </a:txBody>
                  <a:tcPr anchor="ctr">
                    <a:solidFill>
                      <a:schemeClr val="bg1">
                        <a:lumMod val="40000"/>
                        <a:lumOff val="60000"/>
                      </a:schemeClr>
                    </a:solidFill>
                  </a:tcPr>
                </a:tc>
                <a:tc>
                  <a:txBody>
                    <a:bodyPr/>
                    <a:lstStyle/>
                    <a:p>
                      <a:pPr marL="0" marR="0" lvl="0" indent="0" algn="ctr" rtl="0" eaLnBrk="1" fontAlgn="auto" latinLnBrk="0" hangingPunct="1">
                        <a:lnSpc>
                          <a:spcPct val="100000"/>
                        </a:lnSpc>
                        <a:spcBef>
                          <a:spcPts val="0"/>
                        </a:spcBef>
                        <a:spcAft>
                          <a:spcPts val="0"/>
                        </a:spcAft>
                        <a:buClrTx/>
                        <a:buSzTx/>
                        <a:buFontTx/>
                        <a:buNone/>
                      </a:pPr>
                      <a:r>
                        <a:rPr lang="en-US" sz="1600" kern="1200">
                          <a:solidFill>
                            <a:schemeClr val="bg1">
                              <a:lumMod val="75000"/>
                            </a:schemeClr>
                          </a:solidFill>
                          <a:effectLst/>
                          <a:latin typeface="+mn-lt"/>
                          <a:ea typeface="+mn-ea"/>
                          <a:cs typeface="+mn-cs"/>
                        </a:rPr>
                        <a:t>Healthcare provided by VA </a:t>
                      </a:r>
                    </a:p>
                  </a:txBody>
                  <a:tcPr anchor="ctr">
                    <a:solidFill>
                      <a:schemeClr val="bg1">
                        <a:lumMod val="40000"/>
                        <a:lumOff val="60000"/>
                      </a:schemeClr>
                    </a:solidFill>
                  </a:tcPr>
                </a:tc>
                <a:tc gridSpan="2">
                  <a:txBody>
                    <a:bodyPr/>
                    <a:lstStyle/>
                    <a:p>
                      <a:pPr algn="ctr"/>
                      <a:r>
                        <a:rPr lang="en-US" sz="1600" kern="1200">
                          <a:solidFill>
                            <a:schemeClr val="bg1">
                              <a:lumMod val="75000"/>
                            </a:schemeClr>
                          </a:solidFill>
                          <a:effectLst/>
                          <a:latin typeface="+mn-lt"/>
                          <a:ea typeface="+mn-ea"/>
                          <a:cs typeface="+mn-cs"/>
                        </a:rPr>
                        <a:t>Healthcare coverage that works similarly to a Medicare Supplement plan, but with prescription drug benefits</a:t>
                      </a:r>
                    </a:p>
                    <a:p>
                      <a:pPr algn="ctr"/>
                      <a:endParaRPr lang="en-US" sz="1600" kern="1200">
                        <a:solidFill>
                          <a:schemeClr val="bg1">
                            <a:lumMod val="75000"/>
                          </a:schemeClr>
                        </a:solidFill>
                        <a:effectLst/>
                        <a:latin typeface="+mn-lt"/>
                        <a:ea typeface="+mn-ea"/>
                        <a:cs typeface="+mn-cs"/>
                      </a:endParaRPr>
                    </a:p>
                    <a:p>
                      <a:pPr algn="ctr"/>
                      <a:r>
                        <a:rPr lang="en-US" sz="1600" kern="1200">
                          <a:solidFill>
                            <a:schemeClr val="bg1">
                              <a:lumMod val="75000"/>
                            </a:schemeClr>
                          </a:solidFill>
                          <a:effectLst/>
                          <a:latin typeface="+mn-lt"/>
                          <a:ea typeface="+mn-ea"/>
                          <a:cs typeface="+mn-cs"/>
                        </a:rPr>
                        <a:t>Beneficiaries can see any provider who accepts Medicare patients</a:t>
                      </a:r>
                      <a:r>
                        <a:rPr lang="en-US" sz="1600">
                          <a:solidFill>
                            <a:schemeClr val="bg1">
                              <a:lumMod val="75000"/>
                            </a:schemeClr>
                          </a:solidFill>
                          <a:effectLst/>
                        </a:rPr>
                        <a:t> </a:t>
                      </a:r>
                      <a:endParaRPr lang="en-US" sz="1600">
                        <a:solidFill>
                          <a:schemeClr val="bg1">
                            <a:lumMod val="75000"/>
                          </a:schemeClr>
                        </a:solidFill>
                      </a:endParaRPr>
                    </a:p>
                  </a:txBody>
                  <a:tcPr anchor="ctr">
                    <a:solidFill>
                      <a:schemeClr val="bg1">
                        <a:lumMod val="40000"/>
                        <a:lumOff val="60000"/>
                      </a:schemeClr>
                    </a:solidFill>
                  </a:tcPr>
                </a:tc>
                <a:tc hMerge="1">
                  <a:txBody>
                    <a:bodyPr/>
                    <a:lstStyle/>
                    <a:p>
                      <a:endParaRPr lang="en-US"/>
                    </a:p>
                  </a:txBody>
                  <a:tcPr/>
                </a:tc>
                <a:extLst>
                  <a:ext uri="{0D108BD9-81ED-4DB2-BD59-A6C34878D82A}">
                    <a16:rowId xmlns:a16="http://schemas.microsoft.com/office/drawing/2014/main" val="2591928076"/>
                  </a:ext>
                </a:extLst>
              </a:tr>
              <a:tr h="562545">
                <a:tc>
                  <a:txBody>
                    <a:bodyPr/>
                    <a:lstStyle/>
                    <a:p>
                      <a:pPr algn="ctr"/>
                      <a:r>
                        <a:rPr lang="en-US" sz="1600" b="1" spc="300">
                          <a:solidFill>
                            <a:schemeClr val="bg1">
                              <a:lumMod val="75000"/>
                            </a:schemeClr>
                          </a:solidFill>
                        </a:rPr>
                        <a:t>WHEN</a:t>
                      </a:r>
                    </a:p>
                  </a:txBody>
                  <a:tcPr anchor="ctr">
                    <a:solidFill>
                      <a:schemeClr val="bg1">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a:solidFill>
                            <a:schemeClr val="bg1">
                              <a:lumMod val="75000"/>
                            </a:schemeClr>
                          </a:solidFill>
                          <a:effectLst/>
                          <a:latin typeface="+mn-lt"/>
                          <a:ea typeface="+mn-ea"/>
                          <a:cs typeface="+mn-cs"/>
                        </a:rPr>
                        <a:t>After discharge and applying </a:t>
                      </a:r>
                      <a:br>
                        <a:rPr lang="en-US" sz="1600" kern="1200">
                          <a:solidFill>
                            <a:schemeClr val="bg1">
                              <a:lumMod val="75000"/>
                            </a:schemeClr>
                          </a:solidFill>
                          <a:effectLst/>
                          <a:latin typeface="+mn-lt"/>
                          <a:ea typeface="+mn-ea"/>
                          <a:cs typeface="+mn-cs"/>
                        </a:rPr>
                      </a:br>
                      <a:r>
                        <a:rPr lang="en-US" sz="1600" kern="1200">
                          <a:solidFill>
                            <a:schemeClr val="bg1">
                              <a:lumMod val="75000"/>
                            </a:schemeClr>
                          </a:solidFill>
                          <a:effectLst/>
                          <a:latin typeface="+mn-lt"/>
                          <a:ea typeface="+mn-ea"/>
                          <a:cs typeface="+mn-cs"/>
                        </a:rPr>
                        <a:t>for/receiving benefits</a:t>
                      </a:r>
                    </a:p>
                  </a:txBody>
                  <a:tcPr anchor="ctr">
                    <a:solidFill>
                      <a:schemeClr val="bg1">
                        <a:lumMod val="40000"/>
                        <a:lumOff val="60000"/>
                      </a:schemeClr>
                    </a:solidFill>
                  </a:tcPr>
                </a:tc>
                <a:tc>
                  <a:txBody>
                    <a:bodyPr/>
                    <a:lstStyle/>
                    <a:p>
                      <a:pPr algn="ctr"/>
                      <a:r>
                        <a:rPr lang="en-US" sz="1600" kern="1200">
                          <a:solidFill>
                            <a:schemeClr val="bg1">
                              <a:lumMod val="75000"/>
                            </a:schemeClr>
                          </a:solidFill>
                          <a:effectLst/>
                          <a:latin typeface="+mn-lt"/>
                          <a:ea typeface="+mn-ea"/>
                          <a:cs typeface="+mn-cs"/>
                        </a:rPr>
                        <a:t>Automatic with Medicare Parts A and B enrollment</a:t>
                      </a:r>
                      <a:r>
                        <a:rPr lang="en-US" sz="1600">
                          <a:solidFill>
                            <a:schemeClr val="bg1">
                              <a:lumMod val="75000"/>
                            </a:schemeClr>
                          </a:solidFill>
                          <a:effectLst/>
                        </a:rPr>
                        <a:t> </a:t>
                      </a:r>
                      <a:endParaRPr lang="en-US" sz="1600">
                        <a:solidFill>
                          <a:schemeClr val="bg1">
                            <a:lumMod val="75000"/>
                          </a:schemeClr>
                        </a:solidFill>
                      </a:endParaRPr>
                    </a:p>
                  </a:txBody>
                  <a:tcPr anchor="ctr">
                    <a:solidFill>
                      <a:schemeClr val="bg1">
                        <a:lumMod val="40000"/>
                        <a:lumOff val="60000"/>
                      </a:schemeClr>
                    </a:solidFill>
                  </a:tcPr>
                </a:tc>
                <a:tc>
                  <a:txBody>
                    <a:bodyPr/>
                    <a:lstStyle/>
                    <a:p>
                      <a:pPr algn="ctr"/>
                      <a:r>
                        <a:rPr lang="en-US" sz="1600" kern="1200">
                          <a:solidFill>
                            <a:schemeClr val="bg1">
                              <a:lumMod val="75000"/>
                            </a:schemeClr>
                          </a:solidFill>
                          <a:effectLst/>
                          <a:latin typeface="+mn-lt"/>
                          <a:ea typeface="+mn-ea"/>
                          <a:cs typeface="+mn-cs"/>
                        </a:rPr>
                        <a:t>Must enroll in Medicare to keep CHAMPVA benefits</a:t>
                      </a:r>
                      <a:endParaRPr lang="en-US" sz="1600">
                        <a:solidFill>
                          <a:schemeClr val="bg1">
                            <a:lumMod val="75000"/>
                          </a:schemeClr>
                        </a:solidFill>
                      </a:endParaRPr>
                    </a:p>
                  </a:txBody>
                  <a:tcPr anchor="ctr">
                    <a:solidFill>
                      <a:schemeClr val="bg1">
                        <a:lumMod val="40000"/>
                        <a:lumOff val="60000"/>
                      </a:schemeClr>
                    </a:solidFill>
                  </a:tcPr>
                </a:tc>
                <a:extLst>
                  <a:ext uri="{0D108BD9-81ED-4DB2-BD59-A6C34878D82A}">
                    <a16:rowId xmlns:a16="http://schemas.microsoft.com/office/drawing/2014/main" val="1231221073"/>
                  </a:ext>
                </a:extLst>
              </a:tr>
              <a:tr h="562545">
                <a:tc>
                  <a:txBody>
                    <a:bodyPr/>
                    <a:lstStyle/>
                    <a:p>
                      <a:pPr algn="ctr"/>
                      <a:r>
                        <a:rPr lang="en-US" sz="1600" b="1" spc="300">
                          <a:solidFill>
                            <a:schemeClr val="bg1">
                              <a:lumMod val="75000"/>
                            </a:schemeClr>
                          </a:solidFill>
                        </a:rPr>
                        <a:t>WHERE</a:t>
                      </a:r>
                    </a:p>
                  </a:txBody>
                  <a:tcPr anchor="ctr">
                    <a:solidFill>
                      <a:schemeClr val="bg1">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a:solidFill>
                            <a:schemeClr val="bg1">
                              <a:lumMod val="75000"/>
                            </a:schemeClr>
                          </a:solidFill>
                          <a:effectLst/>
                          <a:latin typeface="+mn-lt"/>
                          <a:ea typeface="+mn-ea"/>
                          <a:cs typeface="+mn-cs"/>
                        </a:rPr>
                        <a:t>VA hospitals and clinics and certain community care in specific situations</a:t>
                      </a:r>
                    </a:p>
                  </a:txBody>
                  <a:tcPr anchor="ctr">
                    <a:solidFill>
                      <a:schemeClr val="bg1">
                        <a:lumMod val="40000"/>
                        <a:lumOff val="60000"/>
                      </a:schemeClr>
                    </a:solidFill>
                  </a:tcPr>
                </a:tc>
                <a:tc>
                  <a:txBody>
                    <a:bodyPr/>
                    <a:lstStyle/>
                    <a:p>
                      <a:pPr algn="ctr"/>
                      <a:r>
                        <a:rPr lang="en-US" sz="1600" kern="1200">
                          <a:solidFill>
                            <a:schemeClr val="bg1">
                              <a:lumMod val="75000"/>
                            </a:schemeClr>
                          </a:solidFill>
                          <a:effectLst/>
                          <a:latin typeface="+mn-lt"/>
                          <a:ea typeface="+mn-ea"/>
                          <a:cs typeface="+mn-cs"/>
                        </a:rPr>
                        <a:t>U.S. and U.S. territories as well as overseas</a:t>
                      </a:r>
                      <a:r>
                        <a:rPr lang="en-US" sz="1600">
                          <a:solidFill>
                            <a:schemeClr val="bg1">
                              <a:lumMod val="75000"/>
                            </a:schemeClr>
                          </a:solidFill>
                          <a:effectLst/>
                        </a:rPr>
                        <a:t> </a:t>
                      </a:r>
                      <a:endParaRPr lang="en-US" sz="1600">
                        <a:solidFill>
                          <a:schemeClr val="bg1">
                            <a:lumMod val="75000"/>
                          </a:schemeClr>
                        </a:solidFill>
                      </a:endParaRPr>
                    </a:p>
                  </a:txBody>
                  <a:tcPr anchor="ctr">
                    <a:solidFill>
                      <a:schemeClr val="bg1">
                        <a:lumMod val="40000"/>
                        <a:lumOff val="60000"/>
                      </a:schemeClr>
                    </a:solidFill>
                  </a:tcPr>
                </a:tc>
                <a:tc>
                  <a:txBody>
                    <a:bodyPr/>
                    <a:lstStyle/>
                    <a:p>
                      <a:pPr algn="ctr"/>
                      <a:r>
                        <a:rPr lang="en-US" sz="1600" kern="1200">
                          <a:solidFill>
                            <a:schemeClr val="bg1">
                              <a:lumMod val="75000"/>
                            </a:schemeClr>
                          </a:solidFill>
                          <a:effectLst/>
                          <a:latin typeface="+mn-lt"/>
                          <a:ea typeface="+mn-ea"/>
                          <a:cs typeface="+mn-cs"/>
                        </a:rPr>
                        <a:t>Any provider who accepts Medicare patients in U.S.</a:t>
                      </a:r>
                      <a:endParaRPr lang="en-US" sz="1600">
                        <a:solidFill>
                          <a:schemeClr val="bg1">
                            <a:lumMod val="75000"/>
                          </a:schemeClr>
                        </a:solidFill>
                      </a:endParaRPr>
                    </a:p>
                  </a:txBody>
                  <a:tcPr anchor="ctr">
                    <a:solidFill>
                      <a:schemeClr val="bg1">
                        <a:lumMod val="40000"/>
                        <a:lumOff val="60000"/>
                      </a:schemeClr>
                    </a:solidFill>
                  </a:tcPr>
                </a:tc>
                <a:extLst>
                  <a:ext uri="{0D108BD9-81ED-4DB2-BD59-A6C34878D82A}">
                    <a16:rowId xmlns:a16="http://schemas.microsoft.com/office/drawing/2014/main" val="2102445341"/>
                  </a:ext>
                </a:extLst>
              </a:tr>
              <a:tr h="799406">
                <a:tc>
                  <a:txBody>
                    <a:bodyPr/>
                    <a:lstStyle/>
                    <a:p>
                      <a:pPr algn="ctr"/>
                      <a:r>
                        <a:rPr lang="en-US" sz="1600" b="1" spc="300"/>
                        <a:t>WHY</a:t>
                      </a:r>
                    </a:p>
                  </a:txBody>
                  <a:tcPr anchor="ctr">
                    <a:solidFill>
                      <a:schemeClr val="bg2"/>
                    </a:solidFill>
                  </a:tcPr>
                </a:tc>
                <a:tc>
                  <a:txBody>
                    <a:bodyPr/>
                    <a:lstStyle/>
                    <a:p>
                      <a:pPr algn="ctr"/>
                      <a:r>
                        <a:rPr lang="en-US" sz="1600">
                          <a:solidFill>
                            <a:schemeClr val="tx1"/>
                          </a:solidFill>
                        </a:rPr>
                        <a:t>Meet veterans’ changing medical needs and improve the lives of America’s patriots</a:t>
                      </a:r>
                    </a:p>
                  </a:txBody>
                  <a:tcPr anchor="ctr">
                    <a:solidFill>
                      <a:schemeClr val="bg2"/>
                    </a:solidFill>
                  </a:tcPr>
                </a:tc>
                <a:tc>
                  <a:txBody>
                    <a:bodyPr/>
                    <a:lstStyle/>
                    <a:p>
                      <a:pPr algn="ctr"/>
                      <a:r>
                        <a:rPr lang="en-US" sz="1600">
                          <a:solidFill>
                            <a:schemeClr val="tx1"/>
                          </a:solidFill>
                        </a:rPr>
                        <a:t>Designed to ease out-of-pocket costs of Medicare for older retirees</a:t>
                      </a:r>
                    </a:p>
                  </a:txBody>
                  <a:tcPr anchor="ctr">
                    <a:solidFill>
                      <a:schemeClr val="bg2"/>
                    </a:solidFill>
                  </a:tcPr>
                </a:tc>
                <a:tc>
                  <a:txBody>
                    <a:bodyPr/>
                    <a:lstStyle/>
                    <a:p>
                      <a:pPr algn="ctr"/>
                      <a:r>
                        <a:rPr lang="en-US" sz="1600">
                          <a:solidFill>
                            <a:schemeClr val="tx1"/>
                          </a:solidFill>
                        </a:rPr>
                        <a:t>Care and assistance in return for the sacrifice the family has made</a:t>
                      </a:r>
                    </a:p>
                  </a:txBody>
                  <a:tcPr anchor="ctr">
                    <a:solidFill>
                      <a:schemeClr val="bg2"/>
                    </a:solidFill>
                  </a:tcPr>
                </a:tc>
                <a:extLst>
                  <a:ext uri="{0D108BD9-81ED-4DB2-BD59-A6C34878D82A}">
                    <a16:rowId xmlns:a16="http://schemas.microsoft.com/office/drawing/2014/main" val="3357927695"/>
                  </a:ext>
                </a:extLst>
              </a:tr>
            </a:tbl>
          </a:graphicData>
        </a:graphic>
      </p:graphicFrame>
    </p:spTree>
    <p:extLst>
      <p:ext uri="{BB962C8B-B14F-4D97-AF65-F5344CB8AC3E}">
        <p14:creationId xmlns:p14="http://schemas.microsoft.com/office/powerpoint/2010/main" val="3562880564"/>
      </p:ext>
    </p:extLst>
  </p:cSld>
  <p:clrMapOvr>
    <a:masterClrMapping/>
  </p:clrMapOvr>
</p:sld>
</file>

<file path=ppt/theme/theme1.xml><?xml version="1.0" encoding="utf-8"?>
<a:theme xmlns:a="http://schemas.openxmlformats.org/drawingml/2006/main" name="HUMANA - TITLE SLIDES - WHITE">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umana_MS-Enterprise-Template_4.2" id="{2F07707F-1532-A14B-8D48-ABA343F7831B}" vid="{27B4A98F-D3A2-FB49-ADF5-9BD18ADF4E33}"/>
    </a:ext>
  </a:extLst>
</a:theme>
</file>

<file path=ppt/theme/theme2.xml><?xml version="1.0" encoding="utf-8"?>
<a:theme xmlns:a="http://schemas.openxmlformats.org/drawingml/2006/main" name="2022_HUMANA MASTER SLIDES">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a:solidFill>
              <a:schemeClr val="tx2"/>
            </a:solidFill>
          </a:defRPr>
        </a:defPPr>
      </a:lstStyle>
    </a:txDef>
  </a:objectDefaults>
  <a:extraClrSchemeLst/>
  <a:extLst>
    <a:ext uri="{05A4C25C-085E-4340-85A3-A5531E510DB2}">
      <thm15:themeFamily xmlns:thm15="http://schemas.microsoft.com/office/thememl/2012/main" name="Humana_MS-Enterprise-Template_4.2" id="{2F07707F-1532-A14B-8D48-ABA343F7831B}" vid="{6DF37E9B-7E4D-7140-929D-782DD037E621}"/>
    </a:ext>
  </a:extLst>
</a:theme>
</file>

<file path=ppt/theme/theme3.xml><?xml version="1.0" encoding="utf-8"?>
<a:theme xmlns:a="http://schemas.openxmlformats.org/drawingml/2006/main" name="2022_HUMANA - SECTION SLIDES">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a:solidFill>
              <a:schemeClr val="tx2"/>
            </a:solidFill>
          </a:defRPr>
        </a:defPPr>
      </a:lstStyle>
    </a:txDef>
  </a:objectDefaults>
  <a:extraClrSchemeLst/>
  <a:extLst>
    <a:ext uri="{05A4C25C-085E-4340-85A3-A5531E510DB2}">
      <thm15:themeFamily xmlns:thm15="http://schemas.microsoft.com/office/thememl/2012/main" name="Humana_MS-Enterprise-Template_4.2" id="{2F07707F-1532-A14B-8D48-ABA343F7831B}" vid="{29D96844-1978-6F46-92D2-4CDC707572B6}"/>
    </a:ext>
  </a:extLst>
</a:theme>
</file>

<file path=ppt/theme/theme4.xml><?xml version="1.0" encoding="utf-8"?>
<a:theme xmlns:a="http://schemas.openxmlformats.org/drawingml/2006/main" name="2022_HUMANA - SOLID BACKGROUNDS">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a:solidFill>
              <a:schemeClr val="tx2"/>
            </a:solidFill>
          </a:defRPr>
        </a:defPPr>
      </a:lstStyle>
    </a:txDef>
  </a:objectDefaults>
  <a:extraClrSchemeLst/>
  <a:extLst>
    <a:ext uri="{05A4C25C-085E-4340-85A3-A5531E510DB2}">
      <thm15:themeFamily xmlns:thm15="http://schemas.microsoft.com/office/thememl/2012/main" name="Humana_MS-Enterprise-Template_4.2" id="{2F07707F-1532-A14B-8D48-ABA343F7831B}" vid="{B73E4F20-8D8B-0949-B955-789D280E3A90}"/>
    </a:ext>
  </a:extLst>
</a:theme>
</file>

<file path=ppt/theme/theme5.xml><?xml version="1.0" encoding="utf-8"?>
<a:theme xmlns:a="http://schemas.openxmlformats.org/drawingml/2006/main" name="BLANK">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a:solidFill>
              <a:schemeClr val="tx2"/>
            </a:solidFill>
          </a:defRPr>
        </a:defPPr>
      </a:lstStyle>
    </a:txDef>
  </a:objectDefaults>
  <a:extraClrSchemeLst/>
  <a:extLst>
    <a:ext uri="{05A4C25C-085E-4340-85A3-A5531E510DB2}">
      <thm15:themeFamily xmlns:thm15="http://schemas.microsoft.com/office/thememl/2012/main" name="Humana_MS-Enterprise-Template_4.2" id="{2F07707F-1532-A14B-8D48-ABA343F7831B}" vid="{87808069-2D92-8646-A4A6-98B51728D7A5}"/>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09d0e43e-15cf-4af3-8a13-c3883c332804" xsi:nil="true"/>
    <lcf76f155ced4ddcb4097134ff3c332f xmlns="e4e07194-0b75-4e7a-9826-68e4c98ce647">
      <Terms xmlns="http://schemas.microsoft.com/office/infopath/2007/PartnerControls"/>
    </lcf76f155ced4ddcb4097134ff3c332f>
    <Notes xmlns="e4e07194-0b75-4e7a-9826-68e4c98ce647" xsi:nil="true"/>
    <SharedWithUsers xmlns="09d0e43e-15cf-4af3-8a13-c3883c332804">
      <UserInfo>
        <DisplayName>Tori Sidell</DisplayName>
        <AccountId>412</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94D5C4F7DAED8441AF5A2C8D5C0EE792" ma:contentTypeVersion="17" ma:contentTypeDescription="Create a new document." ma:contentTypeScope="" ma:versionID="94791c756e75198e53567be5e4aff05d">
  <xsd:schema xmlns:xsd="http://www.w3.org/2001/XMLSchema" xmlns:xs="http://www.w3.org/2001/XMLSchema" xmlns:p="http://schemas.microsoft.com/office/2006/metadata/properties" xmlns:ns2="e4e07194-0b75-4e7a-9826-68e4c98ce647" xmlns:ns3="09d0e43e-15cf-4af3-8a13-c3883c332804" targetNamespace="http://schemas.microsoft.com/office/2006/metadata/properties" ma:root="true" ma:fieldsID="cf6ae9b3d4e02ae26b106b1ea53d40df" ns2:_="" ns3:_="">
    <xsd:import namespace="e4e07194-0b75-4e7a-9826-68e4c98ce647"/>
    <xsd:import namespace="09d0e43e-15cf-4af3-8a13-c3883c33280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Location" minOccurs="0"/>
                <xsd:element ref="ns3:SharedWithUsers" minOccurs="0"/>
                <xsd:element ref="ns3:SharedWithDetails" minOccurs="0"/>
                <xsd:element ref="ns2:MediaLengthInSeconds" minOccurs="0"/>
                <xsd:element ref="ns2:Note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e07194-0b75-4e7a-9826-68e4c98ce64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Notes" ma:index="21" nillable="true" ma:displayName="Notes" ma:format="Dropdown" ma:internalName="Notes">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c44bbcb2-350f-4b93-a4c0-28e88dbf276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9d0e43e-15cf-4af3-8a13-c3883c33280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5346fbb-b4f5-4711-ab6b-3e5a1c77a146}" ma:internalName="TaxCatchAll" ma:showField="CatchAllData" ma:web="09d0e43e-15cf-4af3-8a13-c3883c33280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477F6EF-06FF-4580-A60D-0A5B66659A0A}">
  <ds:schemaRefs>
    <ds:schemaRef ds:uri="http://purl.org/dc/elements/1.1/"/>
    <ds:schemaRef ds:uri="http://schemas.microsoft.com/office/2006/metadata/properties"/>
    <ds:schemaRef ds:uri="http://purl.org/dc/dcmitype/"/>
    <ds:schemaRef ds:uri="http://www.w3.org/XML/1998/namespace"/>
    <ds:schemaRef ds:uri="http://schemas.microsoft.com/office/infopath/2007/PartnerControls"/>
    <ds:schemaRef ds:uri="http://schemas.openxmlformats.org/package/2006/metadata/core-properties"/>
    <ds:schemaRef ds:uri="http://purl.org/dc/terms/"/>
    <ds:schemaRef ds:uri="http://schemas.microsoft.com/office/2006/documentManagement/types"/>
    <ds:schemaRef ds:uri="09d0e43e-15cf-4af3-8a13-c3883c332804"/>
    <ds:schemaRef ds:uri="e4e07194-0b75-4e7a-9826-68e4c98ce647"/>
  </ds:schemaRefs>
</ds:datastoreItem>
</file>

<file path=customXml/itemProps2.xml><?xml version="1.0" encoding="utf-8"?>
<ds:datastoreItem xmlns:ds="http://schemas.openxmlformats.org/officeDocument/2006/customXml" ds:itemID="{0467EDFF-4BFE-4B01-B58E-52AECE5DB385}">
  <ds:schemaRefs>
    <ds:schemaRef ds:uri="http://schemas.microsoft.com/sharepoint/v3/contenttype/forms"/>
  </ds:schemaRefs>
</ds:datastoreItem>
</file>

<file path=customXml/itemProps3.xml><?xml version="1.0" encoding="utf-8"?>
<ds:datastoreItem xmlns:ds="http://schemas.openxmlformats.org/officeDocument/2006/customXml" ds:itemID="{5E845562-76ED-4C5B-965B-6893F3DAE15E}">
  <ds:schemaRefs>
    <ds:schemaRef ds:uri="09d0e43e-15cf-4af3-8a13-c3883c332804"/>
    <ds:schemaRef ds:uri="e4e07194-0b75-4e7a-9826-68e4c98ce64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Humana_MS-Enterprise-Template_4.2.2023</Template>
  <TotalTime>2</TotalTime>
  <Words>13617</Words>
  <Application>Microsoft Office PowerPoint</Application>
  <PresentationFormat>Widescreen</PresentationFormat>
  <Paragraphs>900</Paragraphs>
  <Slides>49</Slides>
  <Notes>49</Notes>
  <HiddenSlides>0</HiddenSlides>
  <MMClips>0</MMClips>
  <ScaleCrop>false</ScaleCrop>
  <HeadingPairs>
    <vt:vector size="4" baseType="variant">
      <vt:variant>
        <vt:lpstr>Theme</vt:lpstr>
      </vt:variant>
      <vt:variant>
        <vt:i4>5</vt:i4>
      </vt:variant>
      <vt:variant>
        <vt:lpstr>Slide Titles</vt:lpstr>
      </vt:variant>
      <vt:variant>
        <vt:i4>49</vt:i4>
      </vt:variant>
    </vt:vector>
  </HeadingPairs>
  <TitlesOfParts>
    <vt:vector size="54" baseType="lpstr">
      <vt:lpstr>HUMANA - TITLE SLIDES - WHITE</vt:lpstr>
      <vt:lpstr>2022_HUMANA MASTER SLIDES</vt:lpstr>
      <vt:lpstr>2022_HUMANA - SECTION SLIDES</vt:lpstr>
      <vt:lpstr>2022_HUMANA - SOLID BACKGROUNDS</vt:lpstr>
      <vt:lpstr>BLANK</vt:lpstr>
      <vt:lpstr>PowerPoint Presentation</vt:lpstr>
      <vt:lpstr>Agenda and speakers</vt:lpstr>
      <vt:lpstr>PowerPoint Presentation</vt:lpstr>
      <vt:lpstr>What veterans may want from a Medicare plan1</vt:lpstr>
      <vt:lpstr>A side-by-side comparison</vt:lpstr>
      <vt:lpstr>A side-by-side comparison</vt:lpstr>
      <vt:lpstr>A side-by-side comparison</vt:lpstr>
      <vt:lpstr>A side-by-side comparison</vt:lpstr>
      <vt:lpstr>A side-by-side comparison</vt:lpstr>
      <vt:lpstr>Number of Medicare-eligible beneficiaries by program</vt:lpstr>
      <vt:lpstr>PowerPoint Presentation</vt:lpstr>
      <vt:lpstr>Would you ever recommend to a beneficiary that they enroll in both a Medicare Supplement and a Medicare Advantage plan?</vt:lpstr>
      <vt:lpstr>VA plus Medicare Advantage (MA/MAPD)</vt:lpstr>
      <vt:lpstr>Humana plans designed with veterans in mind</vt:lpstr>
      <vt:lpstr>Honor plan markets</vt:lpstr>
      <vt:lpstr>Plans that perform8</vt:lpstr>
      <vt:lpstr>Which plan is best with TFL and CHAMPVA</vt:lpstr>
      <vt:lpstr>Focus on the biggest piece of the pie</vt:lpstr>
      <vt:lpstr>Put your knowledge to work</vt:lpstr>
      <vt:lpstr>Poll question</vt:lpstr>
      <vt:lpstr>Put your knowledge to work, continued</vt:lpstr>
      <vt:lpstr>Which plan is best for which beneficiary?</vt:lpstr>
      <vt:lpstr>PowerPoint Presentation</vt:lpstr>
      <vt:lpstr>1 | Educate yourself</vt:lpstr>
      <vt:lpstr>2 | Know your audience part 1</vt:lpstr>
      <vt:lpstr>2 | Know your audience part 2</vt:lpstr>
      <vt:lpstr>3 | Discover areas where veterans aged 65 and older overindex13</vt:lpstr>
      <vt:lpstr>4 | Lean into education</vt:lpstr>
      <vt:lpstr>Self-generated leads could mean better business</vt:lpstr>
      <vt:lpstr>5 | Start small, work smart</vt:lpstr>
      <vt:lpstr>6 | Team up with Veteran Service Organizations (VSOs)</vt:lpstr>
      <vt:lpstr>Let’s make it a reality, step by step</vt:lpstr>
      <vt:lpstr>PowerPoint Presentation</vt:lpstr>
      <vt:lpstr>Focus on authenticity and service</vt:lpstr>
      <vt:lpstr>Develop rapport through observation</vt:lpstr>
      <vt:lpstr>Education leads to empowerment</vt:lpstr>
      <vt:lpstr>Understand key decision drivers</vt:lpstr>
      <vt:lpstr>Simplify the shopping experience</vt:lpstr>
      <vt:lpstr>Did you know?</vt:lpstr>
      <vt:lpstr>Care that makes a difference Note: Not all Humana in-network providers offer value-based care.</vt:lpstr>
      <vt:lpstr>A long-standing commitment for more than 25 years18</vt:lpstr>
      <vt:lpstr>Humana’s customer service differentiator</vt:lpstr>
      <vt:lpstr>Poll question</vt:lpstr>
      <vt:lpstr>PowerPoint Presentation</vt:lpstr>
      <vt:lpstr>IgniteWithHumana.com</vt:lpstr>
      <vt:lpstr>Discover more training</vt:lpstr>
      <vt:lpstr>Must-know MRC materials</vt:lpstr>
      <vt:lpstr>Thank you!</vt:lpstr>
      <vt:lpstr>Sources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Note to reviewer</dc:title>
  <dc:creator>Deanne Gertner</dc:creator>
  <cp:lastModifiedBy>Brandon Munson</cp:lastModifiedBy>
  <cp:revision>22</cp:revision>
  <cp:lastPrinted>2023-03-23T16:58:52Z</cp:lastPrinted>
  <dcterms:created xsi:type="dcterms:W3CDTF">2023-02-17T23:05:00Z</dcterms:created>
  <dcterms:modified xsi:type="dcterms:W3CDTF">2023-06-20T18:57:22Z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0x01010094D5C4F7DAED8441AF5A2C8D5C0EE792</vt:lpwstr>
  </property>
  <property fmtid="{D5CDD505-2E9C-101B-9397-08002B2CF9AE}" pid="3" name="MediaServiceImageTags">
    <vt:lpwstr/>
  </property>
</Properties>
</file>